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81"/>
  </p:notesMasterIdLst>
  <p:sldIdLst>
    <p:sldId id="256" r:id="rId2"/>
    <p:sldId id="257" r:id="rId3"/>
    <p:sldId id="290" r:id="rId4"/>
    <p:sldId id="321" r:id="rId5"/>
    <p:sldId id="258" r:id="rId6"/>
    <p:sldId id="259" r:id="rId7"/>
    <p:sldId id="279" r:id="rId8"/>
    <p:sldId id="375" r:id="rId9"/>
    <p:sldId id="271" r:id="rId10"/>
    <p:sldId id="365" r:id="rId11"/>
    <p:sldId id="376" r:id="rId12"/>
    <p:sldId id="280" r:id="rId13"/>
    <p:sldId id="261" r:id="rId14"/>
    <p:sldId id="281" r:id="rId15"/>
    <p:sldId id="282" r:id="rId16"/>
    <p:sldId id="336" r:id="rId17"/>
    <p:sldId id="272" r:id="rId18"/>
    <p:sldId id="274" r:id="rId19"/>
    <p:sldId id="377" r:id="rId20"/>
    <p:sldId id="366" r:id="rId21"/>
    <p:sldId id="378" r:id="rId22"/>
    <p:sldId id="302" r:id="rId23"/>
    <p:sldId id="273" r:id="rId24"/>
    <p:sldId id="276" r:id="rId25"/>
    <p:sldId id="351" r:id="rId26"/>
    <p:sldId id="304" r:id="rId27"/>
    <p:sldId id="277" r:id="rId28"/>
    <p:sldId id="283" r:id="rId29"/>
    <p:sldId id="278" r:id="rId30"/>
    <p:sldId id="303" r:id="rId31"/>
    <p:sldId id="285" r:id="rId32"/>
    <p:sldId id="286" r:id="rId33"/>
    <p:sldId id="266" r:id="rId34"/>
    <p:sldId id="270" r:id="rId35"/>
    <p:sldId id="267" r:id="rId36"/>
    <p:sldId id="268" r:id="rId37"/>
    <p:sldId id="287" r:id="rId38"/>
    <p:sldId id="288" r:id="rId39"/>
    <p:sldId id="289" r:id="rId40"/>
    <p:sldId id="292" r:id="rId41"/>
    <p:sldId id="294" r:id="rId42"/>
    <p:sldId id="295" r:id="rId43"/>
    <p:sldId id="296" r:id="rId44"/>
    <p:sldId id="291" r:id="rId45"/>
    <p:sldId id="297" r:id="rId46"/>
    <p:sldId id="298" r:id="rId47"/>
    <p:sldId id="352" r:id="rId48"/>
    <p:sldId id="353" r:id="rId49"/>
    <p:sldId id="307" r:id="rId50"/>
    <p:sldId id="299" r:id="rId51"/>
    <p:sldId id="309" r:id="rId52"/>
    <p:sldId id="300" r:id="rId53"/>
    <p:sldId id="308" r:id="rId54"/>
    <p:sldId id="305" r:id="rId55"/>
    <p:sldId id="317" r:id="rId56"/>
    <p:sldId id="318" r:id="rId57"/>
    <p:sldId id="306" r:id="rId58"/>
    <p:sldId id="311" r:id="rId59"/>
    <p:sldId id="310" r:id="rId60"/>
    <p:sldId id="367" r:id="rId61"/>
    <p:sldId id="319" r:id="rId62"/>
    <p:sldId id="312" r:id="rId63"/>
    <p:sldId id="322" r:id="rId64"/>
    <p:sldId id="368" r:id="rId65"/>
    <p:sldId id="323" r:id="rId66"/>
    <p:sldId id="369" r:id="rId67"/>
    <p:sldId id="370" r:id="rId68"/>
    <p:sldId id="371" r:id="rId69"/>
    <p:sldId id="372" r:id="rId70"/>
    <p:sldId id="324" r:id="rId71"/>
    <p:sldId id="335" r:id="rId72"/>
    <p:sldId id="379" r:id="rId73"/>
    <p:sldId id="328" r:id="rId74"/>
    <p:sldId id="337" r:id="rId75"/>
    <p:sldId id="364" r:id="rId76"/>
    <p:sldId id="320" r:id="rId77"/>
    <p:sldId id="373" r:id="rId78"/>
    <p:sldId id="374" r:id="rId79"/>
    <p:sldId id="380" r:id="rId80"/>
  </p:sldIdLst>
  <p:sldSz cx="9144000" cy="6858000" type="screen4x3"/>
  <p:notesSz cx="6858000" cy="10013950"/>
  <p:defaultTex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0070C0"/>
    <a:srgbClr val="FF9900"/>
    <a:srgbClr val="FF0000"/>
    <a:srgbClr val="FFFF00"/>
    <a:srgbClr val="4F4D52"/>
    <a:srgbClr val="79FA38"/>
    <a:srgbClr val="37FF41"/>
    <a:srgbClr val="03ED40"/>
    <a:srgbClr val="FFFF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03" autoAdjust="0"/>
    <p:restoredTop sz="95560" autoAdjust="0"/>
  </p:normalViewPr>
  <p:slideViewPr>
    <p:cSldViewPr>
      <p:cViewPr>
        <p:scale>
          <a:sx n="90" d="100"/>
          <a:sy n="90" d="100"/>
        </p:scale>
        <p:origin x="-996" y="5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500063"/>
          </a:xfrm>
          <a:prstGeom prst="rect">
            <a:avLst/>
          </a:prstGeom>
        </p:spPr>
        <p:txBody>
          <a:bodyPr vert="horz" lIns="96394" tIns="48197" rIns="96394" bIns="48197" rtlCol="0"/>
          <a:lstStyle>
            <a:lvl1pPr algn="l" fontAlgn="auto">
              <a:spcBef>
                <a:spcPts val="0"/>
              </a:spcBef>
              <a:spcAft>
                <a:spcPts val="0"/>
              </a:spcAft>
              <a:defRPr sz="1300">
                <a:latin typeface="+mn-lt"/>
                <a:cs typeface="+mn-cs"/>
              </a:defRPr>
            </a:lvl1pPr>
          </a:lstStyle>
          <a:p>
            <a:pPr>
              <a:defRPr/>
            </a:pPr>
            <a:endParaRPr lang="fr-FR" dirty="0"/>
          </a:p>
        </p:txBody>
      </p:sp>
      <p:sp>
        <p:nvSpPr>
          <p:cNvPr id="3" name="Espace réservé de la date 2"/>
          <p:cNvSpPr>
            <a:spLocks noGrp="1"/>
          </p:cNvSpPr>
          <p:nvPr>
            <p:ph type="dt" idx="1"/>
          </p:nvPr>
        </p:nvSpPr>
        <p:spPr>
          <a:xfrm>
            <a:off x="3884613" y="0"/>
            <a:ext cx="2971800" cy="500063"/>
          </a:xfrm>
          <a:prstGeom prst="rect">
            <a:avLst/>
          </a:prstGeom>
        </p:spPr>
        <p:txBody>
          <a:bodyPr vert="horz" lIns="96394" tIns="48197" rIns="96394" bIns="48197" rtlCol="0"/>
          <a:lstStyle>
            <a:lvl1pPr algn="r" fontAlgn="auto">
              <a:spcBef>
                <a:spcPts val="0"/>
              </a:spcBef>
              <a:spcAft>
                <a:spcPts val="0"/>
              </a:spcAft>
              <a:defRPr sz="1300">
                <a:latin typeface="+mn-lt"/>
                <a:cs typeface="+mn-cs"/>
              </a:defRPr>
            </a:lvl1pPr>
          </a:lstStyle>
          <a:p>
            <a:pPr>
              <a:defRPr/>
            </a:pPr>
            <a:fld id="{1B48AFDD-4F6D-4D7E-A107-E1FCADECBC87}" type="datetimeFigureOut">
              <a:rPr lang="fr-FR"/>
              <a:pPr>
                <a:defRPr/>
              </a:pPr>
              <a:t>12/10/2017</a:t>
            </a:fld>
            <a:endParaRPr lang="fr-FR" dirty="0"/>
          </a:p>
        </p:txBody>
      </p:sp>
      <p:sp>
        <p:nvSpPr>
          <p:cNvPr id="4" name="Espace réservé de l'image des diapositives 3"/>
          <p:cNvSpPr>
            <a:spLocks noGrp="1" noRot="1" noChangeAspect="1"/>
          </p:cNvSpPr>
          <p:nvPr>
            <p:ph type="sldImg" idx="2"/>
          </p:nvPr>
        </p:nvSpPr>
        <p:spPr>
          <a:xfrm>
            <a:off x="927100" y="750888"/>
            <a:ext cx="5003800" cy="3754437"/>
          </a:xfrm>
          <a:prstGeom prst="rect">
            <a:avLst/>
          </a:prstGeom>
          <a:noFill/>
          <a:ln w="12700">
            <a:solidFill>
              <a:prstClr val="black"/>
            </a:solidFill>
          </a:ln>
        </p:spPr>
        <p:txBody>
          <a:bodyPr vert="horz" lIns="96394" tIns="48197" rIns="96394" bIns="48197" rtlCol="0" anchor="ctr"/>
          <a:lstStyle/>
          <a:p>
            <a:pPr lvl="0"/>
            <a:endParaRPr lang="fr-FR" noProof="0" dirty="0"/>
          </a:p>
        </p:txBody>
      </p:sp>
      <p:sp>
        <p:nvSpPr>
          <p:cNvPr id="5" name="Espace réservé des commentaires 4"/>
          <p:cNvSpPr>
            <a:spLocks noGrp="1"/>
          </p:cNvSpPr>
          <p:nvPr>
            <p:ph type="body" sz="quarter" idx="3"/>
          </p:nvPr>
        </p:nvSpPr>
        <p:spPr>
          <a:xfrm>
            <a:off x="685800" y="4756150"/>
            <a:ext cx="5486400" cy="4505325"/>
          </a:xfrm>
          <a:prstGeom prst="rect">
            <a:avLst/>
          </a:prstGeom>
        </p:spPr>
        <p:txBody>
          <a:bodyPr vert="horz" lIns="96394" tIns="48197" rIns="96394" bIns="48197"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512300"/>
            <a:ext cx="2971800" cy="500063"/>
          </a:xfrm>
          <a:prstGeom prst="rect">
            <a:avLst/>
          </a:prstGeom>
        </p:spPr>
        <p:txBody>
          <a:bodyPr vert="horz" lIns="96394" tIns="48197" rIns="96394" bIns="48197" rtlCol="0" anchor="b"/>
          <a:lstStyle>
            <a:lvl1pPr algn="l" fontAlgn="auto">
              <a:spcBef>
                <a:spcPts val="0"/>
              </a:spcBef>
              <a:spcAft>
                <a:spcPts val="0"/>
              </a:spcAft>
              <a:defRPr sz="1300">
                <a:latin typeface="+mn-lt"/>
                <a:cs typeface="+mn-cs"/>
              </a:defRPr>
            </a:lvl1pPr>
          </a:lstStyle>
          <a:p>
            <a:pPr>
              <a:defRPr/>
            </a:pPr>
            <a:endParaRPr lang="fr-FR" dirty="0"/>
          </a:p>
        </p:txBody>
      </p:sp>
      <p:sp>
        <p:nvSpPr>
          <p:cNvPr id="7" name="Espace réservé du numéro de diapositive 6"/>
          <p:cNvSpPr>
            <a:spLocks noGrp="1"/>
          </p:cNvSpPr>
          <p:nvPr>
            <p:ph type="sldNum" sz="quarter" idx="5"/>
          </p:nvPr>
        </p:nvSpPr>
        <p:spPr>
          <a:xfrm>
            <a:off x="3884613" y="9512300"/>
            <a:ext cx="2971800" cy="500063"/>
          </a:xfrm>
          <a:prstGeom prst="rect">
            <a:avLst/>
          </a:prstGeom>
        </p:spPr>
        <p:txBody>
          <a:bodyPr vert="horz" lIns="96394" tIns="48197" rIns="96394" bIns="48197" rtlCol="0" anchor="b"/>
          <a:lstStyle>
            <a:lvl1pPr algn="r" fontAlgn="auto">
              <a:spcBef>
                <a:spcPts val="0"/>
              </a:spcBef>
              <a:spcAft>
                <a:spcPts val="0"/>
              </a:spcAft>
              <a:defRPr sz="1300">
                <a:latin typeface="+mn-lt"/>
                <a:cs typeface="+mn-cs"/>
              </a:defRPr>
            </a:lvl1pPr>
          </a:lstStyle>
          <a:p>
            <a:pPr>
              <a:defRPr/>
            </a:pPr>
            <a:fld id="{75718923-C3B7-47E4-AE4E-6656EF7D2AD1}" type="slidenum">
              <a:rPr lang="fr-FR"/>
              <a:pPr>
                <a:defRPr/>
              </a:pPr>
              <a:t>‹N°›</a:t>
            </a:fld>
            <a:endParaRPr lang="fr-FR" dirty="0"/>
          </a:p>
        </p:txBody>
      </p:sp>
    </p:spTree>
    <p:extLst>
      <p:ext uri="{BB962C8B-B14F-4D97-AF65-F5344CB8AC3E}">
        <p14:creationId xmlns:p14="http://schemas.microsoft.com/office/powerpoint/2010/main" val="35006822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113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5734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349298-0D75-483E-B13A-E8EACAB9533F}" type="slidenum">
              <a:rPr lang="fr-FR"/>
              <a:pPr fontAlgn="base">
                <a:spcBef>
                  <a:spcPct val="0"/>
                </a:spcBef>
                <a:spcAft>
                  <a:spcPct val="0"/>
                </a:spcAft>
                <a:defRPr/>
              </a:pPr>
              <a:t>1</a:t>
            </a:fld>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TextEdit="1"/>
          </p:cNvSpPr>
          <p:nvPr>
            <p:ph type="sldImg"/>
          </p:nvPr>
        </p:nvSpPr>
        <p:spPr bwMode="auto">
          <a:noFill/>
          <a:ln>
            <a:solidFill>
              <a:srgbClr val="000000"/>
            </a:solidFill>
            <a:miter lim="800000"/>
            <a:headEnd/>
            <a:tailEnd/>
          </a:ln>
        </p:spPr>
      </p:sp>
      <p:sp>
        <p:nvSpPr>
          <p:cNvPr id="10035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noFill/>
          <a:ln>
            <a:solidFill>
              <a:srgbClr val="000000"/>
            </a:solidFill>
            <a:miter lim="800000"/>
            <a:headEnd/>
            <a:tailEnd/>
          </a:ln>
        </p:spPr>
      </p:sp>
      <p:sp>
        <p:nvSpPr>
          <p:cNvPr id="10137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p:spPr>
      </p:sp>
      <p:sp>
        <p:nvSpPr>
          <p:cNvPr id="10240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TextEdit="1"/>
          </p:cNvSpPr>
          <p:nvPr>
            <p:ph type="sldImg"/>
          </p:nvPr>
        </p:nvSpPr>
        <p:spPr bwMode="auto">
          <a:noFill/>
          <a:ln>
            <a:solidFill>
              <a:srgbClr val="000000"/>
            </a:solidFill>
            <a:miter lim="800000"/>
            <a:headEnd/>
            <a:tailEnd/>
          </a:ln>
        </p:spPr>
      </p:sp>
      <p:sp>
        <p:nvSpPr>
          <p:cNvPr id="10445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bwMode="auto">
          <a:noFill/>
          <a:ln>
            <a:solidFill>
              <a:srgbClr val="000000"/>
            </a:solidFill>
            <a:miter lim="800000"/>
            <a:headEnd/>
            <a:tailEnd/>
          </a:ln>
        </p:spPr>
      </p:sp>
      <p:sp>
        <p:nvSpPr>
          <p:cNvPr id="10547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TextEdit="1"/>
          </p:cNvSpPr>
          <p:nvPr>
            <p:ph type="sldImg"/>
          </p:nvPr>
        </p:nvSpPr>
        <p:spPr bwMode="auto">
          <a:noFill/>
          <a:ln>
            <a:solidFill>
              <a:srgbClr val="000000"/>
            </a:solidFill>
            <a:miter lim="800000"/>
            <a:headEnd/>
            <a:tailEnd/>
          </a:ln>
        </p:spPr>
      </p:sp>
      <p:sp>
        <p:nvSpPr>
          <p:cNvPr id="10649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752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5939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CD4939-C154-482F-9F20-079F3A1A5E95}" type="slidenum">
              <a:rPr lang="fr-FR"/>
              <a:pPr fontAlgn="base">
                <a:spcBef>
                  <a:spcPct val="0"/>
                </a:spcBef>
                <a:spcAft>
                  <a:spcPct val="0"/>
                </a:spcAft>
                <a:defRPr/>
              </a:pPr>
              <a:t>24</a:t>
            </a:fld>
            <a:endParaRPr lang="fr-F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bwMode="auto">
          <a:noFill/>
          <a:ln>
            <a:solidFill>
              <a:srgbClr val="000000"/>
            </a:solidFill>
            <a:miter lim="800000"/>
            <a:headEnd/>
            <a:tailEnd/>
          </a:ln>
        </p:spPr>
      </p:sp>
      <p:sp>
        <p:nvSpPr>
          <p:cNvPr id="10854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noFill/>
          <a:ln>
            <a:solidFill>
              <a:srgbClr val="000000"/>
            </a:solidFill>
            <a:miter lim="800000"/>
            <a:headEnd/>
            <a:tailEnd/>
          </a:ln>
        </p:spPr>
      </p:sp>
      <p:sp>
        <p:nvSpPr>
          <p:cNvPr id="10957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noFill/>
          <a:ln>
            <a:solidFill>
              <a:srgbClr val="000000"/>
            </a:solidFill>
            <a:miter lim="800000"/>
            <a:headEnd/>
            <a:tailEnd/>
          </a:ln>
        </p:spPr>
      </p:sp>
      <p:sp>
        <p:nvSpPr>
          <p:cNvPr id="9216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bwMode="auto">
          <a:noFill/>
          <a:ln>
            <a:solidFill>
              <a:srgbClr val="000000"/>
            </a:solidFill>
            <a:miter lim="800000"/>
            <a:headEnd/>
            <a:tailEnd/>
          </a:ln>
        </p:spPr>
      </p:sp>
      <p:sp>
        <p:nvSpPr>
          <p:cNvPr id="1126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bwMode="auto">
          <a:noFill/>
          <a:ln>
            <a:solidFill>
              <a:srgbClr val="000000"/>
            </a:solidFill>
            <a:miter lim="800000"/>
            <a:headEnd/>
            <a:tailEnd/>
          </a:ln>
        </p:spPr>
      </p:sp>
      <p:sp>
        <p:nvSpPr>
          <p:cNvPr id="11366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TextEdit="1"/>
          </p:cNvSpPr>
          <p:nvPr>
            <p:ph type="sldImg"/>
          </p:nvPr>
        </p:nvSpPr>
        <p:spPr bwMode="auto">
          <a:noFill/>
          <a:ln>
            <a:solidFill>
              <a:srgbClr val="000000"/>
            </a:solidFill>
            <a:miter lim="800000"/>
            <a:headEnd/>
            <a:tailEnd/>
          </a:ln>
        </p:spPr>
      </p:sp>
      <p:sp>
        <p:nvSpPr>
          <p:cNvPr id="1146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TextEdit="1"/>
          </p:cNvSpPr>
          <p:nvPr>
            <p:ph type="sldImg"/>
          </p:nvPr>
        </p:nvSpPr>
        <p:spPr bwMode="auto">
          <a:noFill/>
          <a:ln>
            <a:solidFill>
              <a:srgbClr val="000000"/>
            </a:solidFill>
            <a:miter lim="800000"/>
            <a:headEnd/>
            <a:tailEnd/>
          </a:ln>
        </p:spPr>
      </p:sp>
      <p:sp>
        <p:nvSpPr>
          <p:cNvPr id="11571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TextEdit="1"/>
          </p:cNvSpPr>
          <p:nvPr>
            <p:ph type="sldImg"/>
          </p:nvPr>
        </p:nvSpPr>
        <p:spPr bwMode="auto">
          <a:noFill/>
          <a:ln>
            <a:solidFill>
              <a:srgbClr val="000000"/>
            </a:solidFill>
            <a:miter lim="800000"/>
            <a:headEnd/>
            <a:tailEnd/>
          </a:ln>
        </p:spPr>
      </p:sp>
      <p:sp>
        <p:nvSpPr>
          <p:cNvPr id="11673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bwMode="auto">
          <a:noFill/>
          <a:ln>
            <a:solidFill>
              <a:srgbClr val="000000"/>
            </a:solidFill>
            <a:miter lim="800000"/>
            <a:headEnd/>
            <a:tailEnd/>
          </a:ln>
        </p:spPr>
      </p:sp>
      <p:sp>
        <p:nvSpPr>
          <p:cNvPr id="11776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TextEdit="1"/>
          </p:cNvSpPr>
          <p:nvPr>
            <p:ph type="sldImg"/>
          </p:nvPr>
        </p:nvSpPr>
        <p:spPr bwMode="auto">
          <a:noFill/>
          <a:ln>
            <a:solidFill>
              <a:srgbClr val="000000"/>
            </a:solidFill>
            <a:miter lim="800000"/>
            <a:headEnd/>
            <a:tailEnd/>
          </a:ln>
        </p:spPr>
      </p:sp>
      <p:sp>
        <p:nvSpPr>
          <p:cNvPr id="11878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981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6042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553C41-06DF-42F0-B179-4117CC41D8F3}" type="slidenum">
              <a:rPr lang="fr-FR"/>
              <a:pPr fontAlgn="base">
                <a:spcBef>
                  <a:spcPct val="0"/>
                </a:spcBef>
                <a:spcAft>
                  <a:spcPct val="0"/>
                </a:spcAft>
                <a:defRPr/>
              </a:pPr>
              <a:t>37</a:t>
            </a:fld>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noFill/>
          <a:ln>
            <a:solidFill>
              <a:srgbClr val="000000"/>
            </a:solidFill>
            <a:miter lim="800000"/>
            <a:headEnd/>
            <a:tailEnd/>
          </a:ln>
        </p:spPr>
      </p:sp>
      <p:sp>
        <p:nvSpPr>
          <p:cNvPr id="9318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TextEdit="1"/>
          </p:cNvSpPr>
          <p:nvPr>
            <p:ph type="sldImg"/>
          </p:nvPr>
        </p:nvSpPr>
        <p:spPr bwMode="auto">
          <a:noFill/>
          <a:ln>
            <a:solidFill>
              <a:srgbClr val="000000"/>
            </a:solidFill>
            <a:miter lim="800000"/>
            <a:headEnd/>
            <a:tailEnd/>
          </a:ln>
        </p:spPr>
      </p:sp>
      <p:sp>
        <p:nvSpPr>
          <p:cNvPr id="12083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TextEdit="1"/>
          </p:cNvSpPr>
          <p:nvPr>
            <p:ph type="sldImg"/>
          </p:nvPr>
        </p:nvSpPr>
        <p:spPr bwMode="auto">
          <a:noFill/>
          <a:ln>
            <a:solidFill>
              <a:srgbClr val="000000"/>
            </a:solidFill>
            <a:miter lim="800000"/>
            <a:headEnd/>
            <a:tailEnd/>
          </a:ln>
        </p:spPr>
      </p:sp>
      <p:sp>
        <p:nvSpPr>
          <p:cNvPr id="12185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bwMode="auto">
          <a:noFill/>
          <a:ln>
            <a:solidFill>
              <a:srgbClr val="000000"/>
            </a:solidFill>
            <a:miter lim="800000"/>
            <a:headEnd/>
            <a:tailEnd/>
          </a:ln>
        </p:spPr>
      </p:sp>
      <p:sp>
        <p:nvSpPr>
          <p:cNvPr id="12288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2390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6144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F2C8F6-6497-4E41-BC01-DAF1A6A7D6CF}" type="slidenum">
              <a:rPr lang="fr-FR"/>
              <a:pPr fontAlgn="base">
                <a:spcBef>
                  <a:spcPct val="0"/>
                </a:spcBef>
                <a:spcAft>
                  <a:spcPct val="0"/>
                </a:spcAft>
                <a:defRPr/>
              </a:pPr>
              <a:t>41</a:t>
            </a:fld>
            <a:endParaRPr lang="fr-F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2493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6246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1EA547-65F8-4DF0-A40D-978C207E2C05}" type="slidenum">
              <a:rPr lang="fr-FR"/>
              <a:pPr fontAlgn="base">
                <a:spcBef>
                  <a:spcPct val="0"/>
                </a:spcBef>
                <a:spcAft>
                  <a:spcPct val="0"/>
                </a:spcAft>
                <a:defRPr/>
              </a:pPr>
              <a:t>42</a:t>
            </a:fld>
            <a:endParaRPr lang="fr-F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2595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6349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7F9E93-A220-4A0A-A6C6-3C0D417C78E9}" type="slidenum">
              <a:rPr lang="fr-FR"/>
              <a:pPr fontAlgn="base">
                <a:spcBef>
                  <a:spcPct val="0"/>
                </a:spcBef>
                <a:spcAft>
                  <a:spcPct val="0"/>
                </a:spcAft>
                <a:defRPr/>
              </a:pPr>
              <a:t>43</a:t>
            </a:fld>
            <a:endParaRPr lang="fr-F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TextEdit="1"/>
          </p:cNvSpPr>
          <p:nvPr>
            <p:ph type="sldImg"/>
          </p:nvPr>
        </p:nvSpPr>
        <p:spPr bwMode="auto">
          <a:noFill/>
          <a:ln>
            <a:solidFill>
              <a:srgbClr val="000000"/>
            </a:solidFill>
            <a:miter lim="800000"/>
            <a:headEnd/>
            <a:tailEnd/>
          </a:ln>
        </p:spPr>
      </p:sp>
      <p:sp>
        <p:nvSpPr>
          <p:cNvPr id="12697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TextEdit="1"/>
          </p:cNvSpPr>
          <p:nvPr>
            <p:ph type="sldImg"/>
          </p:nvPr>
        </p:nvSpPr>
        <p:spPr bwMode="auto">
          <a:noFill/>
          <a:ln>
            <a:solidFill>
              <a:srgbClr val="000000"/>
            </a:solidFill>
            <a:miter lim="800000"/>
            <a:headEnd/>
            <a:tailEnd/>
          </a:ln>
        </p:spPr>
      </p:sp>
      <p:sp>
        <p:nvSpPr>
          <p:cNvPr id="12800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TextEdit="1"/>
          </p:cNvSpPr>
          <p:nvPr>
            <p:ph type="sldImg"/>
          </p:nvPr>
        </p:nvSpPr>
        <p:spPr bwMode="auto">
          <a:noFill/>
          <a:ln>
            <a:solidFill>
              <a:srgbClr val="000000"/>
            </a:solidFill>
            <a:miter lim="800000"/>
            <a:headEnd/>
            <a:tailEnd/>
          </a:ln>
        </p:spPr>
      </p:sp>
      <p:sp>
        <p:nvSpPr>
          <p:cNvPr id="12902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TextEdit="1"/>
          </p:cNvSpPr>
          <p:nvPr>
            <p:ph type="sldImg"/>
          </p:nvPr>
        </p:nvSpPr>
        <p:spPr bwMode="auto">
          <a:noFill/>
          <a:ln>
            <a:solidFill>
              <a:srgbClr val="000000"/>
            </a:solidFill>
            <a:miter lim="800000"/>
            <a:headEnd/>
            <a:tailEnd/>
          </a:ln>
        </p:spPr>
      </p:sp>
      <p:sp>
        <p:nvSpPr>
          <p:cNvPr id="13005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noFill/>
          <a:ln>
            <a:solidFill>
              <a:srgbClr val="000000"/>
            </a:solidFill>
            <a:miter lim="800000"/>
            <a:headEnd/>
            <a:tailEnd/>
          </a:ln>
        </p:spPr>
      </p:sp>
      <p:sp>
        <p:nvSpPr>
          <p:cNvPr id="9421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TextEdit="1"/>
          </p:cNvSpPr>
          <p:nvPr>
            <p:ph type="sldImg"/>
          </p:nvPr>
        </p:nvSpPr>
        <p:spPr bwMode="auto">
          <a:noFill/>
          <a:ln>
            <a:solidFill>
              <a:srgbClr val="000000"/>
            </a:solidFill>
            <a:miter lim="800000"/>
            <a:headEnd/>
            <a:tailEnd/>
          </a:ln>
        </p:spPr>
      </p:sp>
      <p:sp>
        <p:nvSpPr>
          <p:cNvPr id="13107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TextEdit="1"/>
          </p:cNvSpPr>
          <p:nvPr>
            <p:ph type="sldImg"/>
          </p:nvPr>
        </p:nvSpPr>
        <p:spPr bwMode="auto">
          <a:noFill/>
          <a:ln>
            <a:solidFill>
              <a:srgbClr val="000000"/>
            </a:solidFill>
            <a:miter lim="800000"/>
            <a:headEnd/>
            <a:tailEnd/>
          </a:ln>
        </p:spPr>
      </p:sp>
      <p:sp>
        <p:nvSpPr>
          <p:cNvPr id="13209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TextEdit="1"/>
          </p:cNvSpPr>
          <p:nvPr>
            <p:ph type="sldImg"/>
          </p:nvPr>
        </p:nvSpPr>
        <p:spPr bwMode="auto">
          <a:noFill/>
          <a:ln>
            <a:solidFill>
              <a:srgbClr val="000000"/>
            </a:solidFill>
            <a:miter lim="800000"/>
            <a:headEnd/>
            <a:tailEnd/>
          </a:ln>
        </p:spPr>
      </p:sp>
      <p:sp>
        <p:nvSpPr>
          <p:cNvPr id="13312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TextEdit="1"/>
          </p:cNvSpPr>
          <p:nvPr>
            <p:ph type="sldImg"/>
          </p:nvPr>
        </p:nvSpPr>
        <p:spPr bwMode="auto">
          <a:noFill/>
          <a:ln>
            <a:solidFill>
              <a:srgbClr val="000000"/>
            </a:solidFill>
            <a:miter lim="800000"/>
            <a:headEnd/>
            <a:tailEnd/>
          </a:ln>
        </p:spPr>
      </p:sp>
      <p:sp>
        <p:nvSpPr>
          <p:cNvPr id="13414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TextEdit="1"/>
          </p:cNvSpPr>
          <p:nvPr>
            <p:ph type="sldImg"/>
          </p:nvPr>
        </p:nvSpPr>
        <p:spPr bwMode="auto">
          <a:noFill/>
          <a:ln>
            <a:solidFill>
              <a:srgbClr val="000000"/>
            </a:solidFill>
            <a:miter lim="800000"/>
            <a:headEnd/>
            <a:tailEnd/>
          </a:ln>
        </p:spPr>
      </p:sp>
      <p:sp>
        <p:nvSpPr>
          <p:cNvPr id="13517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TextEdit="1"/>
          </p:cNvSpPr>
          <p:nvPr>
            <p:ph type="sldImg"/>
          </p:nvPr>
        </p:nvSpPr>
        <p:spPr bwMode="auto">
          <a:noFill/>
          <a:ln>
            <a:solidFill>
              <a:srgbClr val="000000"/>
            </a:solidFill>
            <a:miter lim="800000"/>
            <a:headEnd/>
            <a:tailEnd/>
          </a:ln>
        </p:spPr>
      </p:sp>
      <p:sp>
        <p:nvSpPr>
          <p:cNvPr id="13619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TextEdit="1"/>
          </p:cNvSpPr>
          <p:nvPr>
            <p:ph type="sldImg"/>
          </p:nvPr>
        </p:nvSpPr>
        <p:spPr bwMode="auto">
          <a:noFill/>
          <a:ln>
            <a:solidFill>
              <a:srgbClr val="000000"/>
            </a:solidFill>
            <a:miter lim="800000"/>
            <a:headEnd/>
            <a:tailEnd/>
          </a:ln>
        </p:spPr>
      </p:sp>
      <p:sp>
        <p:nvSpPr>
          <p:cNvPr id="13721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TextEdit="1"/>
          </p:cNvSpPr>
          <p:nvPr>
            <p:ph type="sldImg"/>
          </p:nvPr>
        </p:nvSpPr>
        <p:spPr bwMode="auto">
          <a:noFill/>
          <a:ln>
            <a:solidFill>
              <a:srgbClr val="000000"/>
            </a:solidFill>
            <a:miter lim="800000"/>
            <a:headEnd/>
            <a:tailEnd/>
          </a:ln>
        </p:spPr>
      </p:sp>
      <p:sp>
        <p:nvSpPr>
          <p:cNvPr id="1382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TextEdit="1"/>
          </p:cNvSpPr>
          <p:nvPr>
            <p:ph type="sldImg"/>
          </p:nvPr>
        </p:nvSpPr>
        <p:spPr bwMode="auto">
          <a:noFill/>
          <a:ln>
            <a:solidFill>
              <a:srgbClr val="000000"/>
            </a:solidFill>
            <a:miter lim="800000"/>
            <a:headEnd/>
            <a:tailEnd/>
          </a:ln>
        </p:spPr>
      </p:sp>
      <p:sp>
        <p:nvSpPr>
          <p:cNvPr id="13926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TextEdit="1"/>
          </p:cNvSpPr>
          <p:nvPr>
            <p:ph type="sldImg"/>
          </p:nvPr>
        </p:nvSpPr>
        <p:spPr bwMode="auto">
          <a:noFill/>
          <a:ln>
            <a:solidFill>
              <a:srgbClr val="000000"/>
            </a:solidFill>
            <a:miter lim="800000"/>
            <a:headEnd/>
            <a:tailEnd/>
          </a:ln>
        </p:spPr>
      </p:sp>
      <p:sp>
        <p:nvSpPr>
          <p:cNvPr id="140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523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5837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BC48AF-6BBD-4185-904C-D8AFF18A0BF5}" type="slidenum">
              <a:rPr lang="fr-FR"/>
              <a:pPr fontAlgn="base">
                <a:spcBef>
                  <a:spcPct val="0"/>
                </a:spcBef>
                <a:spcAft>
                  <a:spcPct val="0"/>
                </a:spcAft>
                <a:defRPr/>
              </a:pPr>
              <a:t>5</a:t>
            </a:fld>
            <a:endParaRPr lang="fr-F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TextEdit="1"/>
          </p:cNvSpPr>
          <p:nvPr>
            <p:ph type="sldImg"/>
          </p:nvPr>
        </p:nvSpPr>
        <p:spPr bwMode="auto">
          <a:noFill/>
          <a:ln>
            <a:solidFill>
              <a:srgbClr val="000000"/>
            </a:solidFill>
            <a:miter lim="800000"/>
            <a:headEnd/>
            <a:tailEnd/>
          </a:ln>
        </p:spPr>
      </p:sp>
      <p:sp>
        <p:nvSpPr>
          <p:cNvPr id="14131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TextEdit="1"/>
          </p:cNvSpPr>
          <p:nvPr>
            <p:ph type="sldImg"/>
          </p:nvPr>
        </p:nvSpPr>
        <p:spPr bwMode="auto">
          <a:noFill/>
          <a:ln>
            <a:solidFill>
              <a:srgbClr val="000000"/>
            </a:solidFill>
            <a:miter lim="800000"/>
            <a:headEnd/>
            <a:tailEnd/>
          </a:ln>
        </p:spPr>
      </p:sp>
      <p:sp>
        <p:nvSpPr>
          <p:cNvPr id="14233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TextEdit="1"/>
          </p:cNvSpPr>
          <p:nvPr>
            <p:ph type="sldImg"/>
          </p:nvPr>
        </p:nvSpPr>
        <p:spPr bwMode="auto">
          <a:noFill/>
          <a:ln>
            <a:solidFill>
              <a:srgbClr val="000000"/>
            </a:solidFill>
            <a:miter lim="800000"/>
            <a:headEnd/>
            <a:tailEnd/>
          </a:ln>
        </p:spPr>
      </p:sp>
      <p:sp>
        <p:nvSpPr>
          <p:cNvPr id="14438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TextEdit="1"/>
          </p:cNvSpPr>
          <p:nvPr>
            <p:ph type="sldImg"/>
          </p:nvPr>
        </p:nvSpPr>
        <p:spPr bwMode="auto">
          <a:noFill/>
          <a:ln>
            <a:solidFill>
              <a:srgbClr val="000000"/>
            </a:solidFill>
            <a:miter lim="800000"/>
            <a:headEnd/>
            <a:tailEnd/>
          </a:ln>
        </p:spPr>
      </p:sp>
      <p:sp>
        <p:nvSpPr>
          <p:cNvPr id="14541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TextEdit="1"/>
          </p:cNvSpPr>
          <p:nvPr>
            <p:ph type="sldImg"/>
          </p:nvPr>
        </p:nvSpPr>
        <p:spPr bwMode="auto">
          <a:noFill/>
          <a:ln>
            <a:solidFill>
              <a:srgbClr val="000000"/>
            </a:solidFill>
            <a:miter lim="800000"/>
            <a:headEnd/>
            <a:tailEnd/>
          </a:ln>
        </p:spPr>
      </p:sp>
      <p:sp>
        <p:nvSpPr>
          <p:cNvPr id="14643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TextEdit="1"/>
          </p:cNvSpPr>
          <p:nvPr>
            <p:ph type="sldImg"/>
          </p:nvPr>
        </p:nvSpPr>
        <p:spPr bwMode="auto">
          <a:noFill/>
          <a:ln>
            <a:solidFill>
              <a:srgbClr val="000000"/>
            </a:solidFill>
            <a:miter lim="800000"/>
            <a:headEnd/>
            <a:tailEnd/>
          </a:ln>
        </p:spPr>
      </p:sp>
      <p:sp>
        <p:nvSpPr>
          <p:cNvPr id="14745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TextEdit="1"/>
          </p:cNvSpPr>
          <p:nvPr>
            <p:ph type="sldImg"/>
          </p:nvPr>
        </p:nvSpPr>
        <p:spPr bwMode="auto">
          <a:noFill/>
          <a:ln>
            <a:solidFill>
              <a:srgbClr val="000000"/>
            </a:solidFill>
            <a:miter lim="800000"/>
            <a:headEnd/>
            <a:tailEnd/>
          </a:ln>
        </p:spPr>
      </p:sp>
      <p:sp>
        <p:nvSpPr>
          <p:cNvPr id="15155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bwMode="auto">
          <a:noFill/>
          <a:ln>
            <a:solidFill>
              <a:srgbClr val="000000"/>
            </a:solidFill>
            <a:miter lim="800000"/>
            <a:headEnd/>
            <a:tailEnd/>
          </a:ln>
        </p:spPr>
      </p:sp>
      <p:sp>
        <p:nvSpPr>
          <p:cNvPr id="9625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bwMode="auto">
          <a:noFill/>
          <a:ln>
            <a:solidFill>
              <a:srgbClr val="000000"/>
            </a:solidFill>
            <a:miter lim="800000"/>
            <a:headEnd/>
            <a:tailEnd/>
          </a:ln>
        </p:spPr>
      </p:sp>
      <p:sp>
        <p:nvSpPr>
          <p:cNvPr id="9728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noFill/>
          <a:ln>
            <a:solidFill>
              <a:srgbClr val="000000"/>
            </a:solidFill>
            <a:miter lim="800000"/>
            <a:headEnd/>
            <a:tailEnd/>
          </a:ln>
        </p:spPr>
      </p:sp>
      <p:sp>
        <p:nvSpPr>
          <p:cNvPr id="9830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noFill/>
          <a:ln>
            <a:solidFill>
              <a:srgbClr val="000000"/>
            </a:solidFill>
            <a:miter lim="800000"/>
            <a:headEnd/>
            <a:tailEnd/>
          </a:ln>
        </p:spPr>
      </p:sp>
      <p:sp>
        <p:nvSpPr>
          <p:cNvPr id="9933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fr-FR" smtClean="0"/>
              <a:t>Modifiez le style du titre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7" name="Date Placeholder 6"/>
          <p:cNvSpPr>
            <a:spLocks noGrp="1"/>
          </p:cNvSpPr>
          <p:nvPr>
            <p:ph type="dt" sz="half" idx="10"/>
          </p:nvPr>
        </p:nvSpPr>
        <p:spPr/>
        <p:txBody>
          <a:bodyPr/>
          <a:lstStyle/>
          <a:p>
            <a:pPr>
              <a:defRPr/>
            </a:pPr>
            <a:fld id="{0F2584A5-5CE3-4224-8E55-34DBDBBD7097}" type="datetime1">
              <a:rPr lang="fr-FR" smtClean="0"/>
              <a:pPr>
                <a:defRPr/>
              </a:pPr>
              <a:t>12/10/2017</a:t>
            </a:fld>
            <a:endParaRPr lang="fr-FR" dirty="0"/>
          </a:p>
        </p:txBody>
      </p:sp>
      <p:sp>
        <p:nvSpPr>
          <p:cNvPr id="8" name="Slide Number Placeholder 7"/>
          <p:cNvSpPr>
            <a:spLocks noGrp="1"/>
          </p:cNvSpPr>
          <p:nvPr>
            <p:ph type="sldNum" sz="quarter" idx="11"/>
          </p:nvPr>
        </p:nvSpPr>
        <p:spPr/>
        <p:txBody>
          <a:bodyPr/>
          <a:lstStyle/>
          <a:p>
            <a:pPr>
              <a:defRPr/>
            </a:pPr>
            <a:fld id="{06D59EE9-0965-45F3-BD97-A1349CE05F21}" type="slidenum">
              <a:rPr lang="fr-FR" smtClean="0"/>
              <a:pPr>
                <a:defRPr/>
              </a:pPr>
              <a:t>‹N°›</a:t>
            </a:fld>
            <a:endParaRPr lang="fr-FR" dirty="0"/>
          </a:p>
        </p:txBody>
      </p:sp>
      <p:sp>
        <p:nvSpPr>
          <p:cNvPr id="9" name="Footer Placeholder 8"/>
          <p:cNvSpPr>
            <a:spLocks noGrp="1"/>
          </p:cNvSpPr>
          <p:nvPr>
            <p:ph type="ftr" sz="quarter" idx="12"/>
          </p:nvPr>
        </p:nvSpPr>
        <p:spPr/>
        <p:txBody>
          <a:bodyPr/>
          <a:lstStyle/>
          <a:p>
            <a:pPr>
              <a:defRPr/>
            </a:pPr>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pPr>
              <a:defRPr/>
            </a:pPr>
            <a:fld id="{41EF646D-B7F3-4ECF-A6ED-49DCF4077735}" type="datetime1">
              <a:rPr lang="fr-FR" smtClean="0"/>
              <a:pPr>
                <a:defRPr/>
              </a:pPr>
              <a:t>12/10/2017</a:t>
            </a:fld>
            <a:endParaRPr lang="fr-FR" dirty="0"/>
          </a:p>
        </p:txBody>
      </p:sp>
      <p:sp>
        <p:nvSpPr>
          <p:cNvPr id="5" name="Footer Placeholder 4"/>
          <p:cNvSpPr>
            <a:spLocks noGrp="1"/>
          </p:cNvSpPr>
          <p:nvPr>
            <p:ph type="ftr" sz="quarter" idx="11"/>
          </p:nvPr>
        </p:nvSpPr>
        <p:spPr/>
        <p:txBody>
          <a:bodyPr/>
          <a:lstStyle/>
          <a:p>
            <a:pPr>
              <a:defRPr/>
            </a:pPr>
            <a:endParaRPr lang="fr-FR" dirty="0"/>
          </a:p>
        </p:txBody>
      </p:sp>
      <p:sp>
        <p:nvSpPr>
          <p:cNvPr id="6" name="Slide Number Placeholder 5"/>
          <p:cNvSpPr>
            <a:spLocks noGrp="1"/>
          </p:cNvSpPr>
          <p:nvPr>
            <p:ph type="sldNum" sz="quarter" idx="12"/>
          </p:nvPr>
        </p:nvSpPr>
        <p:spPr/>
        <p:txBody>
          <a:bodyPr/>
          <a:lstStyle/>
          <a:p>
            <a:pPr>
              <a:defRPr/>
            </a:pPr>
            <a:fld id="{A7680ACA-E489-4A97-AB9B-CD5282ECC6DF}" type="slidenum">
              <a:rPr lang="fr-FR" smtClean="0"/>
              <a:pPr>
                <a:defRPr/>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pPr>
              <a:defRPr/>
            </a:pPr>
            <a:fld id="{93C1A45B-21AA-49E8-974A-D58BA97B8D59}" type="datetime1">
              <a:rPr lang="fr-FR" smtClean="0"/>
              <a:pPr>
                <a:defRPr/>
              </a:pPr>
              <a:t>12/10/2017</a:t>
            </a:fld>
            <a:endParaRPr lang="fr-FR" dirty="0"/>
          </a:p>
        </p:txBody>
      </p:sp>
      <p:sp>
        <p:nvSpPr>
          <p:cNvPr id="5" name="Footer Placeholder 4"/>
          <p:cNvSpPr>
            <a:spLocks noGrp="1"/>
          </p:cNvSpPr>
          <p:nvPr>
            <p:ph type="ftr" sz="quarter" idx="11"/>
          </p:nvPr>
        </p:nvSpPr>
        <p:spPr/>
        <p:txBody>
          <a:bodyPr/>
          <a:lstStyle/>
          <a:p>
            <a:pPr>
              <a:defRPr/>
            </a:pPr>
            <a:endParaRPr lang="fr-FR" dirty="0"/>
          </a:p>
        </p:txBody>
      </p:sp>
      <p:sp>
        <p:nvSpPr>
          <p:cNvPr id="6" name="Slide Number Placeholder 5"/>
          <p:cNvSpPr>
            <a:spLocks noGrp="1"/>
          </p:cNvSpPr>
          <p:nvPr>
            <p:ph type="sldNum" sz="quarter" idx="12"/>
          </p:nvPr>
        </p:nvSpPr>
        <p:spPr/>
        <p:txBody>
          <a:bodyPr/>
          <a:lstStyle/>
          <a:p>
            <a:pPr>
              <a:defRPr/>
            </a:pPr>
            <a:fld id="{7517F5B0-90F9-48F5-BE78-7B2CE15DA44A}" type="slidenum">
              <a:rPr lang="fr-FR" smtClean="0"/>
              <a:pPr>
                <a:defRPr/>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10"/>
          </p:nvPr>
        </p:nvSpPr>
        <p:spPr/>
        <p:txBody>
          <a:bodyPr/>
          <a:lstStyle/>
          <a:p>
            <a:pPr>
              <a:defRPr/>
            </a:pPr>
            <a:fld id="{B7867116-4631-4BFB-BAA0-2D67BB5CA068}" type="datetime1">
              <a:rPr lang="fr-FR" smtClean="0"/>
              <a:pPr>
                <a:defRPr/>
              </a:pPr>
              <a:t>12/10/2017</a:t>
            </a:fld>
            <a:endParaRPr lang="fr-FR" dirty="0"/>
          </a:p>
        </p:txBody>
      </p:sp>
      <p:sp>
        <p:nvSpPr>
          <p:cNvPr id="5" name="Footer Placeholder 4"/>
          <p:cNvSpPr>
            <a:spLocks noGrp="1"/>
          </p:cNvSpPr>
          <p:nvPr>
            <p:ph type="ftr" sz="quarter" idx="11"/>
          </p:nvPr>
        </p:nvSpPr>
        <p:spPr/>
        <p:txBody>
          <a:bodyPr/>
          <a:lstStyle/>
          <a:p>
            <a:pPr>
              <a:defRPr/>
            </a:pPr>
            <a:endParaRPr lang="fr-FR" dirty="0"/>
          </a:p>
        </p:txBody>
      </p:sp>
      <p:sp>
        <p:nvSpPr>
          <p:cNvPr id="6" name="Slide Number Placeholder 5"/>
          <p:cNvSpPr>
            <a:spLocks noGrp="1"/>
          </p:cNvSpPr>
          <p:nvPr>
            <p:ph type="sldNum" sz="quarter" idx="12"/>
          </p:nvPr>
        </p:nvSpPr>
        <p:spPr/>
        <p:txBody>
          <a:bodyPr/>
          <a:lstStyle/>
          <a:p>
            <a:pPr>
              <a:defRPr/>
            </a:pPr>
            <a:fld id="{F048C4DD-F6C2-4001-B0C4-0C3261FE9537}" type="slidenum">
              <a:rPr lang="fr-FR" smtClean="0"/>
              <a:pPr>
                <a:defRPr/>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fr-FR" smtClean="0"/>
              <a:t>Modifiez le style du titre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3ED4C67E-078B-42A2-9B23-A391E3BDCED3}" type="datetime1">
              <a:rPr lang="fr-FR" smtClean="0"/>
              <a:pPr>
                <a:defRPr/>
              </a:pPr>
              <a:t>12/10/2017</a:t>
            </a:fld>
            <a:endParaRPr lang="fr-FR" dirty="0"/>
          </a:p>
        </p:txBody>
      </p:sp>
      <p:sp>
        <p:nvSpPr>
          <p:cNvPr id="5" name="Footer Placeholder 4"/>
          <p:cNvSpPr>
            <a:spLocks noGrp="1"/>
          </p:cNvSpPr>
          <p:nvPr>
            <p:ph type="ftr" sz="quarter" idx="11"/>
          </p:nvPr>
        </p:nvSpPr>
        <p:spPr/>
        <p:txBody>
          <a:bodyPr/>
          <a:lstStyle/>
          <a:p>
            <a:pPr>
              <a:defRPr/>
            </a:pPr>
            <a:endParaRPr lang="fr-FR" dirty="0"/>
          </a:p>
        </p:txBody>
      </p:sp>
      <p:sp>
        <p:nvSpPr>
          <p:cNvPr id="6" name="Slide Number Placeholder 5"/>
          <p:cNvSpPr>
            <a:spLocks noGrp="1"/>
          </p:cNvSpPr>
          <p:nvPr>
            <p:ph type="sldNum" sz="quarter" idx="12"/>
          </p:nvPr>
        </p:nvSpPr>
        <p:spPr/>
        <p:txBody>
          <a:bodyPr/>
          <a:lstStyle/>
          <a:p>
            <a:pPr>
              <a:defRPr/>
            </a:pPr>
            <a:fld id="{6892715A-D556-4095-AA8D-3AC5067C8515}" type="slidenum">
              <a:rPr lang="fr-FR" smtClean="0"/>
              <a:pPr>
                <a:defRPr/>
              </a:pPr>
              <a:t>‹N°›</a:t>
            </a:fld>
            <a:endParaRPr lang="fr-FR"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5" name="Date Placeholder 4"/>
          <p:cNvSpPr>
            <a:spLocks noGrp="1"/>
          </p:cNvSpPr>
          <p:nvPr>
            <p:ph type="dt" sz="half" idx="10"/>
          </p:nvPr>
        </p:nvSpPr>
        <p:spPr/>
        <p:txBody>
          <a:bodyPr/>
          <a:lstStyle/>
          <a:p>
            <a:pPr>
              <a:defRPr/>
            </a:pPr>
            <a:fld id="{C6FF9566-97B6-459C-A1A8-BC8AE7B40962}" type="datetime1">
              <a:rPr lang="fr-FR" smtClean="0"/>
              <a:pPr>
                <a:defRPr/>
              </a:pPr>
              <a:t>12/10/2017</a:t>
            </a:fld>
            <a:endParaRPr lang="fr-FR" dirty="0"/>
          </a:p>
        </p:txBody>
      </p:sp>
      <p:sp>
        <p:nvSpPr>
          <p:cNvPr id="6" name="Footer Placeholder 5"/>
          <p:cNvSpPr>
            <a:spLocks noGrp="1"/>
          </p:cNvSpPr>
          <p:nvPr>
            <p:ph type="ftr" sz="quarter" idx="11"/>
          </p:nvPr>
        </p:nvSpPr>
        <p:spPr/>
        <p:txBody>
          <a:bodyPr/>
          <a:lstStyle/>
          <a:p>
            <a:pPr>
              <a:defRPr/>
            </a:pPr>
            <a:endParaRPr lang="fr-FR" dirty="0"/>
          </a:p>
        </p:txBody>
      </p:sp>
      <p:sp>
        <p:nvSpPr>
          <p:cNvPr id="7" name="Slide Number Placeholder 6"/>
          <p:cNvSpPr>
            <a:spLocks noGrp="1"/>
          </p:cNvSpPr>
          <p:nvPr>
            <p:ph type="sldNum" sz="quarter" idx="12"/>
          </p:nvPr>
        </p:nvSpPr>
        <p:spPr/>
        <p:txBody>
          <a:bodyPr/>
          <a:lstStyle/>
          <a:p>
            <a:pPr>
              <a:defRPr/>
            </a:pPr>
            <a:fld id="{12E40F6F-7B58-406C-BE56-09450456945F}" type="slidenum">
              <a:rPr lang="fr-FR" smtClean="0"/>
              <a:pPr>
                <a:defRPr/>
              </a:pPr>
              <a:t>‹N°›</a:t>
            </a:fld>
            <a:endParaRPr lang="fr-FR" dirty="0"/>
          </a:p>
        </p:txBody>
      </p:sp>
      <p:sp>
        <p:nvSpPr>
          <p:cNvPr id="9" name="Content Placeholder 8"/>
          <p:cNvSpPr>
            <a:spLocks noGrp="1"/>
          </p:cNvSpPr>
          <p:nvPr>
            <p:ph sz="quarter" idx="13"/>
          </p:nvPr>
        </p:nvSpPr>
        <p:spPr>
          <a:xfrm>
            <a:off x="365760" y="1600200"/>
            <a:ext cx="4041648" cy="452628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pPr>
              <a:defRPr/>
            </a:pPr>
            <a:fld id="{EBB4E98F-A23A-43EE-AABF-E3DB217F56D5}" type="datetime1">
              <a:rPr lang="fr-FR" smtClean="0"/>
              <a:pPr>
                <a:defRPr/>
              </a:pPr>
              <a:t>12/10/2017</a:t>
            </a:fld>
            <a:endParaRPr lang="fr-FR" dirty="0"/>
          </a:p>
        </p:txBody>
      </p:sp>
      <p:sp>
        <p:nvSpPr>
          <p:cNvPr id="8" name="Footer Placeholder 7"/>
          <p:cNvSpPr>
            <a:spLocks noGrp="1"/>
          </p:cNvSpPr>
          <p:nvPr>
            <p:ph type="ftr" sz="quarter" idx="11"/>
          </p:nvPr>
        </p:nvSpPr>
        <p:spPr/>
        <p:txBody>
          <a:bodyPr/>
          <a:lstStyle/>
          <a:p>
            <a:pPr>
              <a:defRPr/>
            </a:pPr>
            <a:endParaRPr lang="fr-FR" dirty="0"/>
          </a:p>
        </p:txBody>
      </p:sp>
      <p:sp>
        <p:nvSpPr>
          <p:cNvPr id="9" name="Slide Number Placeholder 8"/>
          <p:cNvSpPr>
            <a:spLocks noGrp="1"/>
          </p:cNvSpPr>
          <p:nvPr>
            <p:ph type="sldNum" sz="quarter" idx="12"/>
          </p:nvPr>
        </p:nvSpPr>
        <p:spPr/>
        <p:txBody>
          <a:bodyPr/>
          <a:lstStyle/>
          <a:p>
            <a:pPr>
              <a:defRPr/>
            </a:pPr>
            <a:fld id="{7614E797-FD2D-4BA6-B0DB-5BA0A709BBEF}" type="slidenum">
              <a:rPr lang="fr-FR" smtClean="0"/>
              <a:pPr>
                <a:defRPr/>
              </a:pPr>
              <a:t>‹N°›</a:t>
            </a:fld>
            <a:endParaRPr lang="fr-FR" dirty="0"/>
          </a:p>
        </p:txBody>
      </p:sp>
      <p:sp>
        <p:nvSpPr>
          <p:cNvPr id="11" name="Content Placeholder 10"/>
          <p:cNvSpPr>
            <a:spLocks noGrp="1"/>
          </p:cNvSpPr>
          <p:nvPr>
            <p:ph sz="quarter" idx="13"/>
          </p:nvPr>
        </p:nvSpPr>
        <p:spPr>
          <a:xfrm>
            <a:off x="457200" y="2212848"/>
            <a:ext cx="4041648" cy="391363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pPr>
              <a:defRPr/>
            </a:pPr>
            <a:fld id="{503064A7-F51D-4D0F-9CC7-DBCED138C225}" type="datetime1">
              <a:rPr lang="fr-FR" smtClean="0"/>
              <a:pPr>
                <a:defRPr/>
              </a:pPr>
              <a:t>12/10/2017</a:t>
            </a:fld>
            <a:endParaRPr lang="fr-FR" dirty="0"/>
          </a:p>
        </p:txBody>
      </p:sp>
      <p:sp>
        <p:nvSpPr>
          <p:cNvPr id="4" name="Footer Placeholder 3"/>
          <p:cNvSpPr>
            <a:spLocks noGrp="1"/>
          </p:cNvSpPr>
          <p:nvPr>
            <p:ph type="ftr" sz="quarter" idx="11"/>
          </p:nvPr>
        </p:nvSpPr>
        <p:spPr/>
        <p:txBody>
          <a:bodyPr/>
          <a:lstStyle/>
          <a:p>
            <a:pPr>
              <a:defRPr/>
            </a:pPr>
            <a:endParaRPr lang="fr-FR" dirty="0"/>
          </a:p>
        </p:txBody>
      </p:sp>
      <p:sp>
        <p:nvSpPr>
          <p:cNvPr id="5" name="Slide Number Placeholder 4"/>
          <p:cNvSpPr>
            <a:spLocks noGrp="1"/>
          </p:cNvSpPr>
          <p:nvPr>
            <p:ph type="sldNum" sz="quarter" idx="12"/>
          </p:nvPr>
        </p:nvSpPr>
        <p:spPr/>
        <p:txBody>
          <a:bodyPr/>
          <a:lstStyle/>
          <a:p>
            <a:pPr>
              <a:defRPr/>
            </a:pPr>
            <a:fld id="{CD1E94E8-F956-479B-8039-2BC03472C405}" type="slidenum">
              <a:rPr lang="fr-FR" smtClean="0"/>
              <a:pPr>
                <a:defRPr/>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ED93741-349D-46B8-9B75-6EDC9ABC102B}" type="datetime1">
              <a:rPr lang="fr-FR" smtClean="0"/>
              <a:pPr>
                <a:defRPr/>
              </a:pPr>
              <a:t>12/10/2017</a:t>
            </a:fld>
            <a:endParaRPr lang="fr-FR" dirty="0"/>
          </a:p>
        </p:txBody>
      </p:sp>
      <p:sp>
        <p:nvSpPr>
          <p:cNvPr id="3" name="Footer Placeholder 2"/>
          <p:cNvSpPr>
            <a:spLocks noGrp="1"/>
          </p:cNvSpPr>
          <p:nvPr>
            <p:ph type="ftr" sz="quarter" idx="11"/>
          </p:nvPr>
        </p:nvSpPr>
        <p:spPr/>
        <p:txBody>
          <a:bodyPr/>
          <a:lstStyle/>
          <a:p>
            <a:pPr>
              <a:defRPr/>
            </a:pPr>
            <a:endParaRPr lang="fr-FR" dirty="0"/>
          </a:p>
        </p:txBody>
      </p:sp>
      <p:sp>
        <p:nvSpPr>
          <p:cNvPr id="4" name="Slide Number Placeholder 3"/>
          <p:cNvSpPr>
            <a:spLocks noGrp="1"/>
          </p:cNvSpPr>
          <p:nvPr>
            <p:ph type="sldNum" sz="quarter" idx="12"/>
          </p:nvPr>
        </p:nvSpPr>
        <p:spPr/>
        <p:txBody>
          <a:bodyPr/>
          <a:lstStyle/>
          <a:p>
            <a:pPr>
              <a:defRPr/>
            </a:pPr>
            <a:fld id="{709DEFEB-ECF8-432B-A219-8CECFD777E00}" type="slidenum">
              <a:rPr lang="fr-FR" smtClean="0"/>
              <a:pPr>
                <a:defRPr/>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fr-FR" smtClean="0"/>
              <a:t>Modifiez le style du titre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fld id="{4FF299E5-4271-4755-9123-75941286B76E}" type="datetime1">
              <a:rPr lang="fr-FR" smtClean="0"/>
              <a:pPr>
                <a:defRPr/>
              </a:pPr>
              <a:t>12/10/2017</a:t>
            </a:fld>
            <a:endParaRPr lang="fr-FR" dirty="0"/>
          </a:p>
        </p:txBody>
      </p:sp>
      <p:sp>
        <p:nvSpPr>
          <p:cNvPr id="6" name="Footer Placeholder 5"/>
          <p:cNvSpPr>
            <a:spLocks noGrp="1"/>
          </p:cNvSpPr>
          <p:nvPr>
            <p:ph type="ftr" sz="quarter" idx="11"/>
          </p:nvPr>
        </p:nvSpPr>
        <p:spPr/>
        <p:txBody>
          <a:bodyPr/>
          <a:lstStyle/>
          <a:p>
            <a:pPr>
              <a:defRPr/>
            </a:pPr>
            <a:endParaRPr lang="fr-FR" dirty="0"/>
          </a:p>
        </p:txBody>
      </p:sp>
      <p:sp>
        <p:nvSpPr>
          <p:cNvPr id="7" name="Slide Number Placeholder 6"/>
          <p:cNvSpPr>
            <a:spLocks noGrp="1"/>
          </p:cNvSpPr>
          <p:nvPr>
            <p:ph type="sldNum" sz="quarter" idx="12"/>
          </p:nvPr>
        </p:nvSpPr>
        <p:spPr/>
        <p:txBody>
          <a:bodyPr/>
          <a:lstStyle/>
          <a:p>
            <a:pPr>
              <a:defRPr/>
            </a:pPr>
            <a:fld id="{6DA20AC8-01BC-42D4-9B80-9FCDCD34E340}" type="slidenum">
              <a:rPr lang="fr-FR" smtClean="0"/>
              <a:pPr>
                <a:defRPr/>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fr-FR" smtClean="0"/>
              <a:t>Modifiez le style du titre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fld id="{721F8003-D21B-435F-AD3F-99AACC89001E}" type="datetime1">
              <a:rPr lang="fr-FR" smtClean="0"/>
              <a:pPr>
                <a:defRPr/>
              </a:pPr>
              <a:t>12/10/2017</a:t>
            </a:fld>
            <a:endParaRPr lang="fr-FR" dirty="0"/>
          </a:p>
        </p:txBody>
      </p:sp>
      <p:sp>
        <p:nvSpPr>
          <p:cNvPr id="6" name="Footer Placeholder 5"/>
          <p:cNvSpPr>
            <a:spLocks noGrp="1"/>
          </p:cNvSpPr>
          <p:nvPr>
            <p:ph type="ftr" sz="quarter" idx="11"/>
          </p:nvPr>
        </p:nvSpPr>
        <p:spPr/>
        <p:txBody>
          <a:bodyPr/>
          <a:lstStyle/>
          <a:p>
            <a:pPr>
              <a:defRPr/>
            </a:pPr>
            <a:endParaRPr lang="fr-FR" dirty="0"/>
          </a:p>
        </p:txBody>
      </p:sp>
      <p:sp>
        <p:nvSpPr>
          <p:cNvPr id="7" name="Slide Number Placeholder 6"/>
          <p:cNvSpPr>
            <a:spLocks noGrp="1"/>
          </p:cNvSpPr>
          <p:nvPr>
            <p:ph type="sldNum" sz="quarter" idx="12"/>
          </p:nvPr>
        </p:nvSpPr>
        <p:spPr/>
        <p:txBody>
          <a:bodyPr/>
          <a:lstStyle/>
          <a:p>
            <a:pPr>
              <a:defRPr/>
            </a:pPr>
            <a:fld id="{3990AA13-5A6F-489A-ABF0-0DA3877FC167}" type="slidenum">
              <a:rPr lang="fr-FR" smtClean="0"/>
              <a:pPr>
                <a:defRPr/>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fld id="{99A1C074-DB1C-4BE4-810A-292B385050C6}" type="datetime1">
              <a:rPr lang="fr-FR" smtClean="0"/>
              <a:pPr>
                <a:defRPr/>
              </a:pPr>
              <a:t>12/10/2017</a:t>
            </a:fld>
            <a:endParaRPr lang="fr-FR"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defRPr/>
            </a:pPr>
            <a:endParaRPr lang="fr-FR"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defRPr/>
            </a:pPr>
            <a:fld id="{0B86DB71-010D-46C0-A701-E0C0CB0A3C0B}" type="slidenum">
              <a:rPr lang="fr-FR" smtClean="0"/>
              <a:pPr>
                <a:defRPr/>
              </a:pPr>
              <a:t>‹N°›</a:t>
            </a:fld>
            <a:endParaRPr lang="fr-FR"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5.JP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2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6.JPG"/></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0.JPG"/><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48.jpeg"/><Relationship Id="rId4" Type="http://schemas.openxmlformats.org/officeDocument/2006/relationships/image" Target="../media/image47.jpe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51.JPG"/></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3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3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3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6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66.jpeg"/></Relationships>
</file>

<file path=ppt/slides/_rels/slide4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4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4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76.jpeg"/><Relationship Id="rId5" Type="http://schemas.openxmlformats.org/officeDocument/2006/relationships/image" Target="../media/image70.jpeg"/><Relationship Id="rId4" Type="http://schemas.openxmlformats.org/officeDocument/2006/relationships/image" Target="../media/image75.jpeg"/></Relationships>
</file>

<file path=ppt/slides/_rels/slide4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78.jpeg"/></Relationships>
</file>

<file path=ppt/slides/_rels/slide4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80.jpeg"/></Relationships>
</file>

<file path=ppt/slides/_rels/slide4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82.jpeg"/></Relationships>
</file>

<file path=ppt/slides/_rels/slide47.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87.jpeg"/><Relationship Id="rId4" Type="http://schemas.openxmlformats.org/officeDocument/2006/relationships/image" Target="../media/image82.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88.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90.jpeg"/></Relationships>
</file>

<file path=ppt/slides/_rels/slide55.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50.xml"/><Relationship Id="rId1" Type="http://schemas.openxmlformats.org/officeDocument/2006/relationships/slideLayout" Target="../slideLayouts/slideLayout6.xml"/><Relationship Id="rId5" Type="http://schemas.openxmlformats.org/officeDocument/2006/relationships/image" Target="../media/image95.jpeg"/><Relationship Id="rId4" Type="http://schemas.openxmlformats.org/officeDocument/2006/relationships/image" Target="../media/image94.jpe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96.emf"/><Relationship Id="rId4" Type="http://schemas.openxmlformats.org/officeDocument/2006/relationships/oleObject" Target="../embeddings/Microsoft_Word_97_-_2003_Document1.doc"/></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2348880"/>
            <a:ext cx="8229600" cy="1828800"/>
          </a:xfrm>
        </p:spPr>
        <p:txBody>
          <a:bodyPr/>
          <a:lstStyle/>
          <a:p>
            <a:pPr eaLnBrk="1" fontAlgn="auto" hangingPunct="1">
              <a:spcAft>
                <a:spcPts val="0"/>
              </a:spcAft>
              <a:defRPr/>
            </a:pPr>
            <a:r>
              <a:rPr lang="fr-FR" dirty="0" smtClean="0"/>
              <a:t/>
            </a:r>
            <a:br>
              <a:rPr lang="fr-FR" dirty="0" smtClean="0"/>
            </a:br>
            <a:r>
              <a:rPr lang="fr-FR" dirty="0"/>
              <a:t/>
            </a:r>
            <a:br>
              <a:rPr lang="fr-FR" dirty="0"/>
            </a:br>
            <a:r>
              <a:rPr lang="fr-FR" dirty="0" smtClean="0"/>
              <a:t>Formation  Juges Arbitres ISSF</a:t>
            </a:r>
            <a:endParaRPr lang="fr-FR" dirty="0"/>
          </a:p>
        </p:txBody>
      </p:sp>
      <p:sp>
        <p:nvSpPr>
          <p:cNvPr id="4099" name="Sous-titre 2"/>
          <p:cNvSpPr>
            <a:spLocks noGrp="1"/>
          </p:cNvSpPr>
          <p:nvPr>
            <p:ph type="subTitle" idx="1"/>
          </p:nvPr>
        </p:nvSpPr>
        <p:spPr>
          <a:xfrm>
            <a:off x="1398588" y="4221088"/>
            <a:ext cx="6400800" cy="1681237"/>
          </a:xfrm>
        </p:spPr>
        <p:txBody>
          <a:bodyPr/>
          <a:lstStyle/>
          <a:p>
            <a:pPr eaLnBrk="1" hangingPunct="1"/>
            <a:endParaRPr lang="fr-FR" dirty="0" smtClean="0"/>
          </a:p>
          <a:p>
            <a:pPr eaLnBrk="1" hangingPunct="1"/>
            <a:r>
              <a:rPr lang="fr-FR" b="1" dirty="0" smtClean="0"/>
              <a:t>C.N.ARBITRAGE</a:t>
            </a:r>
          </a:p>
        </p:txBody>
      </p:sp>
      <p:sp>
        <p:nvSpPr>
          <p:cNvPr id="8" name="Espace réservé du numéro de diapositive 7"/>
          <p:cNvSpPr>
            <a:spLocks noGrp="1"/>
          </p:cNvSpPr>
          <p:nvPr>
            <p:ph type="sldNum" sz="quarter" idx="11"/>
          </p:nvPr>
        </p:nvSpPr>
        <p:spPr/>
        <p:txBody>
          <a:bodyPr/>
          <a:lstStyle/>
          <a:p>
            <a:pPr>
              <a:defRPr/>
            </a:pPr>
            <a:fld id="{239B4238-7B01-480E-A764-88B1B0253F13}" type="slidenum">
              <a:rPr lang="fr-FR"/>
              <a:pPr>
                <a:defRPr/>
              </a:pPr>
              <a:t>1</a:t>
            </a:fld>
            <a:endParaRPr lang="fr-FR" dirty="0"/>
          </a:p>
        </p:txBody>
      </p:sp>
      <p:pic>
        <p:nvPicPr>
          <p:cNvPr id="4101" name="Image 6" descr="LOGO FFT-PANTONE-300DPI copie.png"/>
          <p:cNvPicPr>
            <a:picLocks noChangeAspect="1"/>
          </p:cNvPicPr>
          <p:nvPr/>
        </p:nvPicPr>
        <p:blipFill>
          <a:blip r:embed="rId3" cstate="print"/>
          <a:srcRect/>
          <a:stretch>
            <a:fillRect/>
          </a:stretch>
        </p:blipFill>
        <p:spPr bwMode="auto">
          <a:xfrm>
            <a:off x="214313" y="214313"/>
            <a:ext cx="2368550" cy="1643062"/>
          </a:xfrm>
          <a:prstGeom prst="rect">
            <a:avLst/>
          </a:prstGeom>
          <a:noFill/>
          <a:ln w="9525">
            <a:noFill/>
            <a:miter lim="800000"/>
            <a:headEnd/>
            <a:tailEnd/>
          </a:ln>
        </p:spPr>
      </p:pic>
      <p:pic>
        <p:nvPicPr>
          <p:cNvPr id="4102" name="Image 8" descr="logo_issf copie.png"/>
          <p:cNvPicPr>
            <a:picLocks noChangeAspect="1"/>
          </p:cNvPicPr>
          <p:nvPr/>
        </p:nvPicPr>
        <p:blipFill>
          <a:blip r:embed="rId4" cstate="print"/>
          <a:srcRect/>
          <a:stretch>
            <a:fillRect/>
          </a:stretch>
        </p:blipFill>
        <p:spPr bwMode="auto">
          <a:xfrm>
            <a:off x="7215188" y="357188"/>
            <a:ext cx="1611312" cy="1504950"/>
          </a:xfrm>
          <a:prstGeom prst="rect">
            <a:avLst/>
          </a:prstGeom>
          <a:noFill/>
          <a:ln w="9525">
            <a:noFill/>
            <a:miter lim="800000"/>
            <a:headEnd/>
            <a:tailEnd/>
          </a:ln>
        </p:spPr>
      </p:pic>
      <p:sp>
        <p:nvSpPr>
          <p:cNvPr id="4103" name="ZoneTexte 6"/>
          <p:cNvSpPr txBox="1">
            <a:spLocks noChangeArrowheads="1"/>
          </p:cNvSpPr>
          <p:nvPr/>
        </p:nvSpPr>
        <p:spPr bwMode="auto">
          <a:xfrm>
            <a:off x="3203575" y="6443275"/>
            <a:ext cx="3106043" cy="276999"/>
          </a:xfrm>
          <a:prstGeom prst="rect">
            <a:avLst/>
          </a:prstGeom>
          <a:noFill/>
          <a:ln w="9525">
            <a:noFill/>
            <a:miter lim="800000"/>
            <a:headEnd/>
            <a:tailEnd/>
          </a:ln>
        </p:spPr>
        <p:txBody>
          <a:bodyPr wrap="none">
            <a:spAutoFit/>
          </a:bodyPr>
          <a:lstStyle/>
          <a:p>
            <a:r>
              <a:rPr lang="fr-FR" sz="1200" dirty="0">
                <a:solidFill>
                  <a:srgbClr val="FF0000"/>
                </a:solidFill>
              </a:rPr>
              <a:t>Propriété de la FFTir version </a:t>
            </a:r>
            <a:r>
              <a:rPr lang="fr-FR" sz="1200" dirty="0" smtClean="0">
                <a:solidFill>
                  <a:srgbClr val="FF0000"/>
                </a:solidFill>
              </a:rPr>
              <a:t>1 </a:t>
            </a:r>
            <a:r>
              <a:rPr lang="fr-FR" sz="1200" dirty="0">
                <a:solidFill>
                  <a:srgbClr val="FF0000"/>
                </a:solidFill>
              </a:rPr>
              <a:t>du </a:t>
            </a:r>
            <a:r>
              <a:rPr lang="fr-FR" sz="1200" dirty="0" smtClean="0">
                <a:solidFill>
                  <a:srgbClr val="FF0000"/>
                </a:solidFill>
              </a:rPr>
              <a:t>12/10/17</a:t>
            </a:r>
            <a:endParaRPr lang="fr-FR" sz="1200"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709DEFEB-ECF8-432B-A219-8CECFD777E00}" type="slidenum">
              <a:rPr lang="fr-FR" smtClean="0"/>
              <a:pPr>
                <a:defRPr/>
              </a:pPr>
              <a:t>10</a:t>
            </a:fld>
            <a:endParaRPr lang="fr-FR" dirty="0"/>
          </a:p>
        </p:txBody>
      </p:sp>
      <p:sp>
        <p:nvSpPr>
          <p:cNvPr id="3" name="Rectangle 2"/>
          <p:cNvSpPr/>
          <p:nvPr/>
        </p:nvSpPr>
        <p:spPr>
          <a:xfrm>
            <a:off x="2552334" y="116632"/>
            <a:ext cx="4059125" cy="584775"/>
          </a:xfrm>
          <a:prstGeom prst="rect">
            <a:avLst/>
          </a:prstGeom>
        </p:spPr>
        <p:txBody>
          <a:bodyPr wrap="none">
            <a:spAutoFit/>
          </a:bodyPr>
          <a:lstStyle/>
          <a:p>
            <a:r>
              <a:rPr lang="fr-FR" sz="3200" dirty="0">
                <a:solidFill>
                  <a:srgbClr val="2F5897"/>
                </a:solidFill>
                <a:effectLst>
                  <a:outerShdw blurRad="63500" dist="38100" dir="5400000" algn="t" rotWithShape="0">
                    <a:prstClr val="black">
                      <a:alpha val="25000"/>
                    </a:prstClr>
                  </a:outerShdw>
                </a:effectLst>
                <a:latin typeface="Palatino Linotype"/>
                <a:ea typeface="+mj-ea"/>
                <a:cs typeface="+mj-cs"/>
              </a:rPr>
              <a:t>1.2 Règles de sécurité</a:t>
            </a:r>
            <a:endParaRPr lang="fr-FR" dirty="0"/>
          </a:p>
        </p:txBody>
      </p:sp>
      <p:sp>
        <p:nvSpPr>
          <p:cNvPr id="4" name="Rectangle 3"/>
          <p:cNvSpPr/>
          <p:nvPr/>
        </p:nvSpPr>
        <p:spPr>
          <a:xfrm>
            <a:off x="3235093" y="701407"/>
            <a:ext cx="2621230" cy="369332"/>
          </a:xfrm>
          <a:prstGeom prst="rect">
            <a:avLst/>
          </a:prstGeom>
        </p:spPr>
        <p:txBody>
          <a:bodyPr wrap="none">
            <a:spAutoFit/>
          </a:bodyPr>
          <a:lstStyle/>
          <a:p>
            <a:pPr lvl="0" algn="just" fontAlgn="auto">
              <a:spcBef>
                <a:spcPts val="0"/>
              </a:spcBef>
              <a:spcAft>
                <a:spcPts val="0"/>
              </a:spcAft>
              <a:defRPr/>
            </a:pPr>
            <a:r>
              <a:rPr lang="fr-FR" b="1" dirty="0" smtClean="0">
                <a:solidFill>
                  <a:srgbClr val="C00000"/>
                </a:solidFill>
                <a:latin typeface="Palatino Linotype"/>
              </a:rPr>
              <a:t>6.2.3.</a:t>
            </a:r>
            <a:r>
              <a:rPr lang="fr-FR" b="1" dirty="0" smtClean="0">
                <a:solidFill>
                  <a:srgbClr val="FFFF00"/>
                </a:solidFill>
                <a:latin typeface="Palatino Linotype"/>
              </a:rPr>
              <a:t> </a:t>
            </a:r>
            <a:r>
              <a:rPr lang="fr-FR" b="1" dirty="0" smtClean="0">
                <a:solidFill>
                  <a:prstClr val="black"/>
                </a:solidFill>
                <a:latin typeface="Palatino Linotype"/>
              </a:rPr>
              <a:t>Commandements</a:t>
            </a:r>
            <a:endParaRPr lang="fr-FR" b="1" dirty="0">
              <a:solidFill>
                <a:prstClr val="black"/>
              </a:solidFill>
              <a:latin typeface="Palatino Linotype"/>
            </a:endParaRPr>
          </a:p>
        </p:txBody>
      </p:sp>
      <p:sp>
        <p:nvSpPr>
          <p:cNvPr id="5" name="Rectangle 4"/>
          <p:cNvSpPr/>
          <p:nvPr/>
        </p:nvSpPr>
        <p:spPr>
          <a:xfrm>
            <a:off x="189408" y="1070739"/>
            <a:ext cx="8784976" cy="5909310"/>
          </a:xfrm>
          <a:prstGeom prst="rect">
            <a:avLst/>
          </a:prstGeom>
        </p:spPr>
        <p:txBody>
          <a:bodyPr wrap="square">
            <a:spAutoFit/>
          </a:bodyPr>
          <a:lstStyle/>
          <a:p>
            <a:pPr algn="just"/>
            <a:r>
              <a:rPr lang="fr-FR" b="1" dirty="0">
                <a:solidFill>
                  <a:srgbClr val="C00000"/>
                </a:solidFill>
                <a:latin typeface="+mn-lt"/>
              </a:rPr>
              <a:t>6.2.3.1</a:t>
            </a:r>
            <a:r>
              <a:rPr lang="fr-FR" b="1" dirty="0">
                <a:solidFill>
                  <a:srgbClr val="0070C0"/>
                </a:solidFill>
                <a:latin typeface="+mn-lt"/>
              </a:rPr>
              <a:t> Le Chef de pas de tir (ou un autre responsable approprié) est chargé de donner les directives nécessaires et les commandements:</a:t>
            </a:r>
          </a:p>
          <a:p>
            <a:pPr algn="just"/>
            <a:r>
              <a:rPr lang="fr-FR" b="1" dirty="0">
                <a:solidFill>
                  <a:srgbClr val="CC0099"/>
                </a:solidFill>
                <a:latin typeface="+mn-lt"/>
              </a:rPr>
              <a:t>"CHARGEZ", "TIREZ" (ou "TIR"), "STOP" et "</a:t>
            </a:r>
            <a:r>
              <a:rPr lang="fr-FR" b="1" dirty="0" smtClean="0">
                <a:solidFill>
                  <a:srgbClr val="CC0099"/>
                </a:solidFill>
                <a:latin typeface="+mn-lt"/>
              </a:rPr>
              <a:t>DÉCHARGEZ</a:t>
            </a:r>
            <a:r>
              <a:rPr lang="fr-FR" dirty="0" smtClean="0">
                <a:solidFill>
                  <a:srgbClr val="CC0099"/>
                </a:solidFill>
              </a:rPr>
              <a:t>"</a:t>
            </a:r>
            <a:r>
              <a:rPr lang="fr-FR" b="1" dirty="0" smtClean="0">
                <a:solidFill>
                  <a:srgbClr val="CC0099"/>
                </a:solidFill>
              </a:rPr>
              <a:t> </a:t>
            </a:r>
            <a:r>
              <a:rPr lang="fr-FR" b="1" dirty="0" smtClean="0">
                <a:solidFill>
                  <a:srgbClr val="FF0000"/>
                </a:solidFill>
              </a:rPr>
              <a:t>  </a:t>
            </a:r>
            <a:r>
              <a:rPr lang="fr-FR" b="1" dirty="0" smtClean="0">
                <a:solidFill>
                  <a:srgbClr val="0070C0"/>
                </a:solidFill>
                <a:latin typeface="+mn-lt"/>
              </a:rPr>
              <a:t>et les autres </a:t>
            </a:r>
            <a:r>
              <a:rPr lang="fr-FR" b="1" dirty="0">
                <a:solidFill>
                  <a:srgbClr val="0070C0"/>
                </a:solidFill>
                <a:latin typeface="+mn-lt"/>
              </a:rPr>
              <a:t>commandements nécessaires. Les arbitres doivent également s’assurer que les </a:t>
            </a:r>
            <a:r>
              <a:rPr lang="fr-FR" b="1" dirty="0" smtClean="0">
                <a:solidFill>
                  <a:srgbClr val="0070C0"/>
                </a:solidFill>
                <a:latin typeface="+mn-lt"/>
              </a:rPr>
              <a:t>commandements sont </a:t>
            </a:r>
            <a:r>
              <a:rPr lang="fr-FR" b="1" dirty="0">
                <a:solidFill>
                  <a:srgbClr val="0070C0"/>
                </a:solidFill>
                <a:latin typeface="+mn-lt"/>
              </a:rPr>
              <a:t>exécutés et que les armes sont manipulées sans danger</a:t>
            </a:r>
            <a:r>
              <a:rPr lang="fr-FR" b="1" dirty="0" smtClean="0">
                <a:solidFill>
                  <a:srgbClr val="0070C0"/>
                </a:solidFill>
                <a:latin typeface="+mn-lt"/>
              </a:rPr>
              <a:t>.</a:t>
            </a:r>
          </a:p>
          <a:p>
            <a:pPr algn="just"/>
            <a:endParaRPr lang="fr-FR" b="1" dirty="0" smtClean="0">
              <a:solidFill>
                <a:srgbClr val="0070C0"/>
              </a:solidFill>
              <a:latin typeface="+mn-lt"/>
            </a:endParaRPr>
          </a:p>
          <a:p>
            <a:pPr algn="just"/>
            <a:r>
              <a:rPr lang="fr-FR" b="1" dirty="0" smtClean="0">
                <a:solidFill>
                  <a:srgbClr val="C00000"/>
                </a:solidFill>
                <a:latin typeface="+mn-lt"/>
              </a:rPr>
              <a:t>6.2.3.2 </a:t>
            </a:r>
            <a:r>
              <a:rPr lang="fr-FR" b="1" dirty="0">
                <a:solidFill>
                  <a:srgbClr val="0070C0"/>
                </a:solidFill>
                <a:latin typeface="+mn-lt"/>
              </a:rPr>
              <a:t>Les armes et les chargeurs ne peuvent être chargés qu'au poste de tir et </a:t>
            </a:r>
            <a:r>
              <a:rPr lang="fr-FR" b="1" dirty="0" smtClean="0">
                <a:solidFill>
                  <a:srgbClr val="0070C0"/>
                </a:solidFill>
                <a:latin typeface="+mn-lt"/>
              </a:rPr>
              <a:t>qu’après </a:t>
            </a:r>
            <a:r>
              <a:rPr lang="fr-FR" b="1" dirty="0">
                <a:solidFill>
                  <a:srgbClr val="0070C0"/>
                </a:solidFill>
                <a:latin typeface="+mn-lt"/>
              </a:rPr>
              <a:t>que le commandement </a:t>
            </a:r>
            <a:r>
              <a:rPr lang="fr-FR" b="1" dirty="0">
                <a:solidFill>
                  <a:srgbClr val="CC0099"/>
                </a:solidFill>
                <a:latin typeface="+mn-lt"/>
              </a:rPr>
              <a:t>"TIR" ou "</a:t>
            </a:r>
            <a:r>
              <a:rPr lang="fr-FR" b="1" dirty="0" smtClean="0">
                <a:solidFill>
                  <a:srgbClr val="CC0099"/>
                </a:solidFill>
                <a:latin typeface="+mn-lt"/>
              </a:rPr>
              <a:t>CHARGEZ</a:t>
            </a:r>
            <a:r>
              <a:rPr lang="fr-FR" b="1" dirty="0">
                <a:solidFill>
                  <a:srgbClr val="CC0099"/>
                </a:solidFill>
              </a:rPr>
              <a:t> </a:t>
            </a:r>
            <a:r>
              <a:rPr lang="fr-FR" b="1" dirty="0">
                <a:solidFill>
                  <a:srgbClr val="CC0099"/>
                </a:solidFill>
                <a:latin typeface="Palatino Linotype"/>
              </a:rPr>
              <a:t>" </a:t>
            </a:r>
            <a:r>
              <a:rPr lang="fr-FR" b="1" dirty="0" smtClean="0">
                <a:solidFill>
                  <a:srgbClr val="CC0099"/>
                </a:solidFill>
              </a:rPr>
              <a:t> </a:t>
            </a:r>
            <a:r>
              <a:rPr lang="fr-FR" b="1" dirty="0" smtClean="0">
                <a:solidFill>
                  <a:srgbClr val="0070C0"/>
                </a:solidFill>
                <a:latin typeface="+mn-lt"/>
              </a:rPr>
              <a:t>a </a:t>
            </a:r>
            <a:r>
              <a:rPr lang="fr-FR" b="1" dirty="0">
                <a:solidFill>
                  <a:srgbClr val="0070C0"/>
                </a:solidFill>
                <a:latin typeface="+mn-lt"/>
              </a:rPr>
              <a:t>été donné. A tout autre moment, les armes et les chargeurs doivent demeurer déchargés</a:t>
            </a:r>
            <a:r>
              <a:rPr lang="fr-FR" b="1" dirty="0" smtClean="0">
                <a:solidFill>
                  <a:srgbClr val="0070C0"/>
                </a:solidFill>
                <a:latin typeface="+mn-lt"/>
              </a:rPr>
              <a:t>.</a:t>
            </a:r>
          </a:p>
          <a:p>
            <a:pPr algn="just"/>
            <a:endParaRPr lang="fr-FR" b="1" dirty="0">
              <a:solidFill>
                <a:srgbClr val="0070C0"/>
              </a:solidFill>
              <a:latin typeface="+mn-lt"/>
            </a:endParaRPr>
          </a:p>
          <a:p>
            <a:pPr algn="just"/>
            <a:r>
              <a:rPr lang="fr-FR" b="1" dirty="0">
                <a:solidFill>
                  <a:srgbClr val="C00000"/>
                </a:solidFill>
                <a:latin typeface="+mn-lt"/>
              </a:rPr>
              <a:t>6.2.3.3</a:t>
            </a:r>
            <a:r>
              <a:rPr lang="fr-FR" b="1" dirty="0">
                <a:solidFill>
                  <a:srgbClr val="0070C0"/>
                </a:solidFill>
                <a:latin typeface="+mn-lt"/>
              </a:rPr>
              <a:t> Même si une carabine ou un pistolet 50m est doté d’un chargeur, une seule cartouche doit être chargée. Si un pistolet air à </a:t>
            </a:r>
            <a:r>
              <a:rPr lang="fr-FR" b="1" dirty="0" smtClean="0">
                <a:solidFill>
                  <a:srgbClr val="0070C0"/>
                </a:solidFill>
                <a:latin typeface="+mn-lt"/>
              </a:rPr>
              <a:t>5 coups </a:t>
            </a:r>
            <a:r>
              <a:rPr lang="fr-FR" b="1" dirty="0">
                <a:solidFill>
                  <a:srgbClr val="0070C0"/>
                </a:solidFill>
                <a:latin typeface="+mn-lt"/>
              </a:rPr>
              <a:t>est utilisé dans une épreuve de précision 10m, il ne doit être chargé que d'un seul plomb</a:t>
            </a:r>
            <a:r>
              <a:rPr lang="fr-FR" b="1" dirty="0" smtClean="0">
                <a:solidFill>
                  <a:srgbClr val="0070C0"/>
                </a:solidFill>
                <a:latin typeface="+mn-lt"/>
              </a:rPr>
              <a:t>.</a:t>
            </a:r>
          </a:p>
          <a:p>
            <a:pPr algn="just"/>
            <a:endParaRPr lang="fr-FR" b="1" dirty="0" smtClean="0">
              <a:solidFill>
                <a:srgbClr val="0070C0"/>
              </a:solidFill>
              <a:latin typeface="+mn-lt"/>
            </a:endParaRPr>
          </a:p>
          <a:p>
            <a:pPr lvl="0" algn="just"/>
            <a:r>
              <a:rPr lang="fr-FR" b="1" dirty="0" smtClean="0">
                <a:solidFill>
                  <a:srgbClr val="C00000"/>
                </a:solidFill>
                <a:latin typeface="Palatino Linotype"/>
              </a:rPr>
              <a:t>6.2.3.4</a:t>
            </a:r>
            <a:r>
              <a:rPr lang="fr-FR" b="1" dirty="0" smtClean="0">
                <a:solidFill>
                  <a:srgbClr val="0070C0"/>
                </a:solidFill>
                <a:latin typeface="Palatino Linotype"/>
              </a:rPr>
              <a:t> Une arme est considérée chargée quand une cartouche, un plomb ou un chargeur </a:t>
            </a:r>
            <a:r>
              <a:rPr lang="fr-FR" b="1" dirty="0">
                <a:solidFill>
                  <a:srgbClr val="0070C0"/>
                </a:solidFill>
                <a:latin typeface="Palatino Linotype"/>
              </a:rPr>
              <a:t> </a:t>
            </a:r>
            <a:r>
              <a:rPr lang="fr-FR" b="1" dirty="0" smtClean="0">
                <a:solidFill>
                  <a:srgbClr val="0070C0"/>
                </a:solidFill>
                <a:latin typeface="Palatino Linotype"/>
              </a:rPr>
              <a:t>avec des cartouches est au contact avec l’arme. Personne n’est autorisé à placer une cartouche, un plomb ou un chargeur avec des cartouches dans ou sur l’arme, la chambre ou son canon avant que le commandement  </a:t>
            </a:r>
            <a:r>
              <a:rPr lang="fr-FR" b="1" dirty="0" smtClean="0">
                <a:solidFill>
                  <a:srgbClr val="CC0099"/>
                </a:solidFill>
                <a:latin typeface="Palatino Linotype"/>
              </a:rPr>
              <a:t>« CHARGEZ » </a:t>
            </a:r>
            <a:r>
              <a:rPr lang="fr-FR" b="1" dirty="0" smtClean="0">
                <a:solidFill>
                  <a:srgbClr val="0070C0"/>
                </a:solidFill>
                <a:latin typeface="Palatino Linotype"/>
              </a:rPr>
              <a:t>soit donné. </a:t>
            </a:r>
            <a:endParaRPr lang="fr-FR" b="1" dirty="0">
              <a:solidFill>
                <a:srgbClr val="0070C0"/>
              </a:solidFill>
              <a:latin typeface="Palatino Linotype"/>
            </a:endParaRPr>
          </a:p>
          <a:p>
            <a:pPr algn="just"/>
            <a:endParaRPr lang="fr-FR" b="1" dirty="0">
              <a:solidFill>
                <a:srgbClr val="0070C0"/>
              </a:solidFill>
              <a:latin typeface="+mn-lt"/>
            </a:endParaRPr>
          </a:p>
          <a:p>
            <a:pPr algn="just"/>
            <a:endParaRPr lang="fr-FR" b="1" dirty="0">
              <a:solidFill>
                <a:srgbClr val="0070C0"/>
              </a:solidFill>
              <a:latin typeface="+mn-lt"/>
            </a:endParaRPr>
          </a:p>
        </p:txBody>
      </p:sp>
    </p:spTree>
    <p:extLst>
      <p:ext uri="{BB962C8B-B14F-4D97-AF65-F5344CB8AC3E}">
        <p14:creationId xmlns:p14="http://schemas.microsoft.com/office/powerpoint/2010/main" val="3665577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709DEFEB-ECF8-432B-A219-8CECFD777E00}" type="slidenum">
              <a:rPr lang="fr-FR" smtClean="0">
                <a:solidFill>
                  <a:prstClr val="black">
                    <a:lumMod val="65000"/>
                    <a:lumOff val="35000"/>
                  </a:prstClr>
                </a:solidFill>
              </a:rPr>
              <a:pPr>
                <a:defRPr/>
              </a:pPr>
              <a:t>11</a:t>
            </a:fld>
            <a:endParaRPr lang="fr-FR" dirty="0">
              <a:solidFill>
                <a:prstClr val="black">
                  <a:lumMod val="65000"/>
                  <a:lumOff val="35000"/>
                </a:prstClr>
              </a:solidFill>
            </a:endParaRPr>
          </a:p>
        </p:txBody>
      </p:sp>
      <p:sp>
        <p:nvSpPr>
          <p:cNvPr id="3" name="Rectangle 2"/>
          <p:cNvSpPr/>
          <p:nvPr/>
        </p:nvSpPr>
        <p:spPr>
          <a:xfrm>
            <a:off x="2552334" y="116632"/>
            <a:ext cx="4059125" cy="584775"/>
          </a:xfrm>
          <a:prstGeom prst="rect">
            <a:avLst/>
          </a:prstGeom>
        </p:spPr>
        <p:txBody>
          <a:bodyPr wrap="none">
            <a:spAutoFit/>
          </a:bodyPr>
          <a:lstStyle/>
          <a:p>
            <a:r>
              <a:rPr lang="fr-FR" sz="3200" dirty="0">
                <a:solidFill>
                  <a:srgbClr val="2F5897"/>
                </a:solidFill>
                <a:effectLst>
                  <a:outerShdw blurRad="63500" dist="38100" dir="5400000" algn="t" rotWithShape="0">
                    <a:prstClr val="black">
                      <a:alpha val="25000"/>
                    </a:prstClr>
                  </a:outerShdw>
                </a:effectLst>
                <a:latin typeface="Palatino Linotype"/>
              </a:rPr>
              <a:t>1.2 Règles de sécurité</a:t>
            </a:r>
            <a:endParaRPr lang="fr-FR" dirty="0">
              <a:solidFill>
                <a:prstClr val="black"/>
              </a:solidFill>
            </a:endParaRPr>
          </a:p>
        </p:txBody>
      </p:sp>
      <p:sp>
        <p:nvSpPr>
          <p:cNvPr id="4" name="Rectangle 3"/>
          <p:cNvSpPr/>
          <p:nvPr/>
        </p:nvSpPr>
        <p:spPr>
          <a:xfrm>
            <a:off x="3235093" y="701407"/>
            <a:ext cx="2621230" cy="369332"/>
          </a:xfrm>
          <a:prstGeom prst="rect">
            <a:avLst/>
          </a:prstGeom>
        </p:spPr>
        <p:txBody>
          <a:bodyPr wrap="none">
            <a:spAutoFit/>
          </a:bodyPr>
          <a:lstStyle/>
          <a:p>
            <a:pPr algn="just" fontAlgn="auto">
              <a:spcBef>
                <a:spcPts val="0"/>
              </a:spcBef>
              <a:spcAft>
                <a:spcPts val="0"/>
              </a:spcAft>
              <a:defRPr/>
            </a:pPr>
            <a:r>
              <a:rPr lang="fr-FR" b="1" dirty="0" smtClean="0">
                <a:solidFill>
                  <a:srgbClr val="C00000"/>
                </a:solidFill>
                <a:latin typeface="Palatino Linotype"/>
              </a:rPr>
              <a:t>6.2.3.</a:t>
            </a:r>
            <a:r>
              <a:rPr lang="fr-FR" b="1" dirty="0" smtClean="0">
                <a:solidFill>
                  <a:srgbClr val="FFFF00"/>
                </a:solidFill>
                <a:latin typeface="Palatino Linotype"/>
              </a:rPr>
              <a:t> </a:t>
            </a:r>
            <a:r>
              <a:rPr lang="fr-FR" b="1" dirty="0" smtClean="0">
                <a:solidFill>
                  <a:prstClr val="black"/>
                </a:solidFill>
                <a:latin typeface="Palatino Linotype"/>
              </a:rPr>
              <a:t>Commandements</a:t>
            </a:r>
            <a:endParaRPr lang="fr-FR" b="1" dirty="0">
              <a:solidFill>
                <a:prstClr val="black"/>
              </a:solidFill>
              <a:latin typeface="Palatino Linotype"/>
            </a:endParaRPr>
          </a:p>
        </p:txBody>
      </p:sp>
      <p:sp>
        <p:nvSpPr>
          <p:cNvPr id="5" name="Rectangle 4"/>
          <p:cNvSpPr/>
          <p:nvPr/>
        </p:nvSpPr>
        <p:spPr>
          <a:xfrm>
            <a:off x="153220" y="1412776"/>
            <a:ext cx="8784976" cy="2585323"/>
          </a:xfrm>
          <a:prstGeom prst="rect">
            <a:avLst/>
          </a:prstGeom>
        </p:spPr>
        <p:txBody>
          <a:bodyPr wrap="square">
            <a:spAutoFit/>
          </a:bodyPr>
          <a:lstStyle/>
          <a:p>
            <a:pPr algn="just"/>
            <a:r>
              <a:rPr lang="fr-FR" b="1" dirty="0" smtClean="0">
                <a:solidFill>
                  <a:srgbClr val="C00000"/>
                </a:solidFill>
                <a:latin typeface="Palatino Linotype"/>
              </a:rPr>
              <a:t>6.2.3.5</a:t>
            </a:r>
            <a:r>
              <a:rPr lang="fr-FR" b="1" dirty="0" smtClean="0">
                <a:solidFill>
                  <a:srgbClr val="0070C0"/>
                </a:solidFill>
                <a:latin typeface="Palatino Linotype"/>
              </a:rPr>
              <a:t> </a:t>
            </a:r>
            <a:r>
              <a:rPr lang="fr-FR" b="1" dirty="0">
                <a:solidFill>
                  <a:srgbClr val="0070C0"/>
                </a:solidFill>
                <a:latin typeface="Palatino Linotype"/>
              </a:rPr>
              <a:t>Tirer avant </a:t>
            </a:r>
            <a:r>
              <a:rPr lang="fr-FR" b="1" dirty="0">
                <a:solidFill>
                  <a:srgbClr val="CC0099"/>
                </a:solidFill>
                <a:latin typeface="Palatino Linotype"/>
              </a:rPr>
              <a:t>"CHARGEZ"/"TIR" </a:t>
            </a:r>
            <a:r>
              <a:rPr lang="fr-FR" b="1" dirty="0">
                <a:solidFill>
                  <a:srgbClr val="0070C0"/>
                </a:solidFill>
                <a:latin typeface="Palatino Linotype"/>
              </a:rPr>
              <a:t>ou après </a:t>
            </a:r>
            <a:r>
              <a:rPr lang="fr-FR" b="1" dirty="0">
                <a:solidFill>
                  <a:srgbClr val="CC0099"/>
                </a:solidFill>
                <a:latin typeface="Palatino Linotype"/>
              </a:rPr>
              <a:t>"STOP"/"DÉCHARGEZ" </a:t>
            </a:r>
            <a:r>
              <a:rPr lang="fr-FR" b="1" dirty="0">
                <a:solidFill>
                  <a:srgbClr val="0070C0"/>
                </a:solidFill>
                <a:latin typeface="Palatino Linotype"/>
              </a:rPr>
              <a:t>pourra </a:t>
            </a:r>
            <a:r>
              <a:rPr lang="fr-FR" b="1" dirty="0" smtClean="0">
                <a:solidFill>
                  <a:srgbClr val="0070C0"/>
                </a:solidFill>
                <a:latin typeface="Palatino Linotype"/>
              </a:rPr>
              <a:t>entraîner  </a:t>
            </a:r>
            <a:r>
              <a:rPr lang="fr-FR" b="1" dirty="0">
                <a:solidFill>
                  <a:srgbClr val="0070C0"/>
                </a:solidFill>
                <a:latin typeface="Palatino Linotype"/>
              </a:rPr>
              <a:t>la disqualification si la sécurité </a:t>
            </a:r>
            <a:r>
              <a:rPr lang="fr-FR" b="1" dirty="0" smtClean="0">
                <a:solidFill>
                  <a:srgbClr val="0070C0"/>
                </a:solidFill>
                <a:latin typeface="Palatino Linotype"/>
              </a:rPr>
              <a:t>est engagée.</a:t>
            </a:r>
          </a:p>
          <a:p>
            <a:pPr algn="just"/>
            <a:endParaRPr lang="fr-FR" b="1" dirty="0">
              <a:solidFill>
                <a:srgbClr val="0070C0"/>
              </a:solidFill>
              <a:latin typeface="Palatino Linotype"/>
            </a:endParaRPr>
          </a:p>
          <a:p>
            <a:pPr algn="just"/>
            <a:r>
              <a:rPr lang="fr-FR" b="1" dirty="0" smtClean="0">
                <a:solidFill>
                  <a:srgbClr val="C00000"/>
                </a:solidFill>
                <a:latin typeface="Palatino Linotype"/>
              </a:rPr>
              <a:t>6.2.3.6</a:t>
            </a:r>
            <a:r>
              <a:rPr lang="fr-FR" b="1" dirty="0" smtClean="0">
                <a:solidFill>
                  <a:srgbClr val="0070C0"/>
                </a:solidFill>
                <a:latin typeface="Palatino Linotype"/>
              </a:rPr>
              <a:t> </a:t>
            </a:r>
            <a:r>
              <a:rPr lang="fr-FR" b="1" dirty="0">
                <a:solidFill>
                  <a:srgbClr val="0070C0"/>
                </a:solidFill>
                <a:latin typeface="Palatino Linotype"/>
              </a:rPr>
              <a:t>Lorsque le commandement ou le signal </a:t>
            </a:r>
            <a:r>
              <a:rPr lang="fr-FR" b="1" dirty="0">
                <a:solidFill>
                  <a:srgbClr val="CC0099"/>
                </a:solidFill>
                <a:latin typeface="Palatino Linotype"/>
              </a:rPr>
              <a:t>"STOP" </a:t>
            </a:r>
            <a:r>
              <a:rPr lang="fr-FR" b="1" dirty="0">
                <a:solidFill>
                  <a:srgbClr val="0070C0"/>
                </a:solidFill>
                <a:latin typeface="Palatino Linotype"/>
              </a:rPr>
              <a:t>est donné, le tir doit cesser </a:t>
            </a:r>
            <a:r>
              <a:rPr lang="fr-FR" b="1" dirty="0" smtClean="0">
                <a:solidFill>
                  <a:srgbClr val="0070C0"/>
                </a:solidFill>
                <a:latin typeface="Palatino Linotype"/>
              </a:rPr>
              <a:t>immédiatement. Lorsque </a:t>
            </a:r>
            <a:r>
              <a:rPr lang="fr-FR" b="1" dirty="0">
                <a:solidFill>
                  <a:srgbClr val="0070C0"/>
                </a:solidFill>
                <a:latin typeface="Palatino Linotype"/>
              </a:rPr>
              <a:t>le commandement </a:t>
            </a:r>
            <a:r>
              <a:rPr lang="fr-FR" b="1" dirty="0">
                <a:solidFill>
                  <a:srgbClr val="CC0099"/>
                </a:solidFill>
                <a:latin typeface="Palatino Linotype"/>
              </a:rPr>
              <a:t>"DÉCHARGEZ"</a:t>
            </a:r>
            <a:r>
              <a:rPr lang="fr-FR" b="1" dirty="0">
                <a:solidFill>
                  <a:srgbClr val="FF0000"/>
                </a:solidFill>
                <a:latin typeface="Palatino Linotype"/>
              </a:rPr>
              <a:t> </a:t>
            </a:r>
            <a:r>
              <a:rPr lang="fr-FR" b="1" dirty="0">
                <a:solidFill>
                  <a:srgbClr val="0070C0"/>
                </a:solidFill>
                <a:latin typeface="Palatino Linotype"/>
              </a:rPr>
              <a:t>est donné tous les athlètes doivent décharger leurs armes, leurs chargeurs et </a:t>
            </a:r>
            <a:r>
              <a:rPr lang="fr-FR" b="1" dirty="0" smtClean="0">
                <a:solidFill>
                  <a:srgbClr val="0070C0"/>
                </a:solidFill>
                <a:latin typeface="Palatino Linotype"/>
              </a:rPr>
              <a:t>les assurer </a:t>
            </a:r>
            <a:r>
              <a:rPr lang="fr-FR" b="1" dirty="0">
                <a:solidFill>
                  <a:srgbClr val="0070C0"/>
                </a:solidFill>
                <a:latin typeface="Palatino Linotype"/>
              </a:rPr>
              <a:t>(pour décharger les armes à air demander la permission à l'arbitre</a:t>
            </a:r>
            <a:r>
              <a:rPr lang="fr-FR" b="1" dirty="0" smtClean="0">
                <a:solidFill>
                  <a:srgbClr val="0070C0"/>
                </a:solidFill>
                <a:latin typeface="Palatino Linotype"/>
              </a:rPr>
              <a:t>). Le </a:t>
            </a:r>
            <a:r>
              <a:rPr lang="fr-FR" b="1" dirty="0">
                <a:solidFill>
                  <a:srgbClr val="0070C0"/>
                </a:solidFill>
                <a:latin typeface="Palatino Linotype"/>
              </a:rPr>
              <a:t>tir ne pourra reprendre que lorsque le signal approprié ou le commandement </a:t>
            </a:r>
            <a:r>
              <a:rPr lang="fr-FR" b="1" dirty="0">
                <a:solidFill>
                  <a:srgbClr val="CC0099"/>
                </a:solidFill>
                <a:latin typeface="Palatino Linotype"/>
              </a:rPr>
              <a:t>"TIR" </a:t>
            </a:r>
            <a:r>
              <a:rPr lang="fr-FR" b="1" dirty="0">
                <a:solidFill>
                  <a:srgbClr val="0070C0"/>
                </a:solidFill>
                <a:latin typeface="Palatino Linotype"/>
              </a:rPr>
              <a:t>sera donné de nouveau.</a:t>
            </a:r>
          </a:p>
        </p:txBody>
      </p:sp>
    </p:spTree>
    <p:extLst>
      <p:ext uri="{BB962C8B-B14F-4D97-AF65-F5344CB8AC3E}">
        <p14:creationId xmlns:p14="http://schemas.microsoft.com/office/powerpoint/2010/main" val="85550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CFC6A647-6F94-4EE6-959E-AE6B092985E5}" type="slidenum">
              <a:rPr lang="fr-FR"/>
              <a:pPr>
                <a:defRPr/>
              </a:pPr>
              <a:t>12</a:t>
            </a:fld>
            <a:endParaRPr lang="fr-FR"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3312" y="33338"/>
            <a:ext cx="4395787"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111403" y="836712"/>
            <a:ext cx="4806124" cy="369332"/>
          </a:xfrm>
          <a:prstGeom prst="rect">
            <a:avLst/>
          </a:prstGeom>
        </p:spPr>
        <p:txBody>
          <a:bodyPr wrap="none">
            <a:spAutoFit/>
          </a:bodyPr>
          <a:lstStyle/>
          <a:p>
            <a:pPr lvl="0" algn="just" fontAlgn="auto">
              <a:spcBef>
                <a:spcPts val="0"/>
              </a:spcBef>
              <a:spcAft>
                <a:spcPts val="0"/>
              </a:spcAft>
              <a:defRPr/>
            </a:pPr>
            <a:r>
              <a:rPr lang="fr-FR" b="1" dirty="0" smtClean="0">
                <a:solidFill>
                  <a:srgbClr val="C00000"/>
                </a:solidFill>
                <a:latin typeface="Palatino Linotype"/>
              </a:rPr>
              <a:t>6.2.4.</a:t>
            </a:r>
            <a:r>
              <a:rPr lang="fr-FR" b="1" dirty="0" smtClean="0">
                <a:solidFill>
                  <a:srgbClr val="FFFF00"/>
                </a:solidFill>
                <a:latin typeface="Palatino Linotype"/>
              </a:rPr>
              <a:t> </a:t>
            </a:r>
            <a:r>
              <a:rPr lang="fr-FR" b="1" dirty="0" smtClean="0">
                <a:solidFill>
                  <a:prstClr val="black"/>
                </a:solidFill>
                <a:latin typeface="Palatino Linotype"/>
              </a:rPr>
              <a:t>Exigences de sécurité supplémentaires</a:t>
            </a:r>
            <a:endParaRPr lang="fr-FR" b="1" dirty="0">
              <a:solidFill>
                <a:prstClr val="black"/>
              </a:solidFill>
              <a:latin typeface="Palatino Linotype"/>
            </a:endParaRPr>
          </a:p>
        </p:txBody>
      </p:sp>
      <p:sp>
        <p:nvSpPr>
          <p:cNvPr id="4" name="Rectangle 3"/>
          <p:cNvSpPr/>
          <p:nvPr/>
        </p:nvSpPr>
        <p:spPr>
          <a:xfrm>
            <a:off x="251520" y="1289665"/>
            <a:ext cx="8602438" cy="2431435"/>
          </a:xfrm>
          <a:prstGeom prst="rect">
            <a:avLst/>
          </a:prstGeom>
        </p:spPr>
        <p:txBody>
          <a:bodyPr wrap="square">
            <a:spAutoFit/>
          </a:bodyPr>
          <a:lstStyle/>
          <a:p>
            <a:pPr algn="just"/>
            <a:r>
              <a:rPr lang="fr-FR" b="1" dirty="0">
                <a:solidFill>
                  <a:srgbClr val="C00000"/>
                </a:solidFill>
                <a:latin typeface="+mn-lt"/>
              </a:rPr>
              <a:t>6.2.4.1</a:t>
            </a:r>
            <a:r>
              <a:rPr lang="fr-FR" b="1" dirty="0">
                <a:solidFill>
                  <a:srgbClr val="0070C0"/>
                </a:solidFill>
                <a:latin typeface="+mn-lt"/>
              </a:rPr>
              <a:t> Le tir à sec consiste à faire fonctionner le mécanisme de détente d'une arme à feu déchargée ou d'une arme à air ou à gaz </a:t>
            </a:r>
            <a:r>
              <a:rPr lang="fr-FR" b="1" dirty="0" smtClean="0">
                <a:solidFill>
                  <a:srgbClr val="0070C0"/>
                </a:solidFill>
                <a:latin typeface="+mn-lt"/>
              </a:rPr>
              <a:t>munie d'un </a:t>
            </a:r>
            <a:r>
              <a:rPr lang="fr-FR" b="1" dirty="0">
                <a:solidFill>
                  <a:srgbClr val="0070C0"/>
                </a:solidFill>
                <a:latin typeface="+mn-lt"/>
              </a:rPr>
              <a:t>dispositif qui en permet le fonctionnement sans libération de la charge propulsive (air ou gaz).</a:t>
            </a:r>
          </a:p>
          <a:p>
            <a:pPr algn="just"/>
            <a:r>
              <a:rPr lang="fr-FR" b="1" dirty="0">
                <a:solidFill>
                  <a:srgbClr val="0070C0"/>
                </a:solidFill>
                <a:latin typeface="+mn-lt"/>
              </a:rPr>
              <a:t>Le tir à sec et les exercices de visée sont permis seulement sur le pas de tir ou dans une zone prévue à cet effet et en accord </a:t>
            </a:r>
            <a:r>
              <a:rPr lang="fr-FR" b="1" dirty="0" smtClean="0">
                <a:solidFill>
                  <a:srgbClr val="0070C0"/>
                </a:solidFill>
                <a:latin typeface="+mn-lt"/>
              </a:rPr>
              <a:t>avec ces </a:t>
            </a:r>
            <a:r>
              <a:rPr lang="fr-FR" b="1" dirty="0">
                <a:solidFill>
                  <a:srgbClr val="0070C0"/>
                </a:solidFill>
                <a:latin typeface="+mn-lt"/>
              </a:rPr>
              <a:t>Règles</a:t>
            </a:r>
            <a:r>
              <a:rPr lang="fr-FR" b="1" dirty="0" smtClean="0">
                <a:solidFill>
                  <a:srgbClr val="0070C0"/>
                </a:solidFill>
                <a:latin typeface="+mn-lt"/>
              </a:rPr>
              <a:t>.</a:t>
            </a:r>
          </a:p>
          <a:p>
            <a:pPr algn="just"/>
            <a:endParaRPr lang="fr-FR" sz="800" b="1" dirty="0">
              <a:solidFill>
                <a:srgbClr val="0070C0"/>
              </a:solidFill>
              <a:latin typeface="+mn-lt"/>
            </a:endParaRPr>
          </a:p>
          <a:p>
            <a:pPr algn="just"/>
            <a:r>
              <a:rPr lang="fr-FR" b="1" dirty="0">
                <a:solidFill>
                  <a:srgbClr val="C00000"/>
                </a:solidFill>
                <a:latin typeface="+mn-lt"/>
              </a:rPr>
              <a:t>6.2.4.2</a:t>
            </a:r>
            <a:r>
              <a:rPr lang="fr-FR" b="1" dirty="0">
                <a:solidFill>
                  <a:srgbClr val="0070C0"/>
                </a:solidFill>
                <a:latin typeface="+mn-lt"/>
              </a:rPr>
              <a:t> L’athlète est responsable d'utiliser un réservoir d'air ou de CO2 dont la certification est toujours valable. Ceci peut être vérifié par le Contrôle des Équipements.</a:t>
            </a:r>
          </a:p>
        </p:txBody>
      </p: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3" y="3998099"/>
            <a:ext cx="3902905" cy="2478345"/>
          </a:xfrm>
          <a:prstGeom prst="rect">
            <a:avLst/>
          </a:prstGeom>
        </p:spPr>
      </p:pic>
      <p:sp>
        <p:nvSpPr>
          <p:cNvPr id="6" name="ZoneTexte 5"/>
          <p:cNvSpPr txBox="1"/>
          <p:nvPr/>
        </p:nvSpPr>
        <p:spPr>
          <a:xfrm>
            <a:off x="5307801" y="5323889"/>
            <a:ext cx="2922595" cy="369332"/>
          </a:xfrm>
          <a:prstGeom prst="rect">
            <a:avLst/>
          </a:prstGeom>
          <a:noFill/>
        </p:spPr>
        <p:txBody>
          <a:bodyPr wrap="none" rtlCol="0">
            <a:spAutoFit/>
          </a:bodyPr>
          <a:lstStyle/>
          <a:p>
            <a:r>
              <a:rPr lang="fr-FR" b="1" dirty="0" smtClean="0">
                <a:solidFill>
                  <a:srgbClr val="00B050"/>
                </a:solidFill>
                <a:latin typeface="+mn-lt"/>
              </a:rPr>
              <a:t>Année de fabrication 2012</a:t>
            </a:r>
            <a:endParaRPr lang="fr-FR" b="1" dirty="0">
              <a:solidFill>
                <a:srgbClr val="00B050"/>
              </a:solidFill>
              <a:latin typeface="+mn-lt"/>
            </a:endParaRPr>
          </a:p>
        </p:txBody>
      </p:sp>
      <p:sp>
        <p:nvSpPr>
          <p:cNvPr id="7" name="Rectangle 6"/>
          <p:cNvSpPr/>
          <p:nvPr/>
        </p:nvSpPr>
        <p:spPr>
          <a:xfrm>
            <a:off x="5307800" y="4581128"/>
            <a:ext cx="2845651" cy="369332"/>
          </a:xfrm>
          <a:prstGeom prst="rect">
            <a:avLst/>
          </a:prstGeom>
        </p:spPr>
        <p:txBody>
          <a:bodyPr wrap="none">
            <a:spAutoFit/>
          </a:bodyPr>
          <a:lstStyle/>
          <a:p>
            <a:pPr lvl="0"/>
            <a:r>
              <a:rPr lang="fr-FR" b="1" dirty="0">
                <a:solidFill>
                  <a:srgbClr val="CC0099"/>
                </a:solidFill>
                <a:latin typeface="Palatino Linotype"/>
              </a:rPr>
              <a:t>Année de </a:t>
            </a:r>
            <a:r>
              <a:rPr lang="fr-FR" b="1" dirty="0" smtClean="0">
                <a:solidFill>
                  <a:srgbClr val="CC0099"/>
                </a:solidFill>
                <a:latin typeface="Palatino Linotype"/>
              </a:rPr>
              <a:t>validation 2021</a:t>
            </a:r>
            <a:endParaRPr lang="fr-FR" b="1" dirty="0">
              <a:solidFill>
                <a:srgbClr val="CC0099"/>
              </a:solidFill>
              <a:latin typeface="Palatino Linotype"/>
            </a:endParaRPr>
          </a:p>
        </p:txBody>
      </p:sp>
      <p:cxnSp>
        <p:nvCxnSpPr>
          <p:cNvPr id="9" name="Connecteur droit avec flèche 8"/>
          <p:cNvCxnSpPr/>
          <p:nvPr/>
        </p:nvCxnSpPr>
        <p:spPr>
          <a:xfrm flipH="1">
            <a:off x="3003544" y="4765794"/>
            <a:ext cx="2360544" cy="319390"/>
          </a:xfrm>
          <a:prstGeom prst="straightConnector1">
            <a:avLst/>
          </a:prstGeom>
          <a:ln w="28575">
            <a:solidFill>
              <a:srgbClr val="79FA38"/>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a:stCxn id="6" idx="1"/>
          </p:cNvCxnSpPr>
          <p:nvPr/>
        </p:nvCxnSpPr>
        <p:spPr>
          <a:xfrm flipH="1" flipV="1">
            <a:off x="3003544" y="5323889"/>
            <a:ext cx="2304257" cy="184666"/>
          </a:xfrm>
          <a:prstGeom prst="straightConnector1">
            <a:avLst/>
          </a:prstGeom>
          <a:ln w="28575">
            <a:solidFill>
              <a:srgbClr val="79FA38"/>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0671" y="0"/>
            <a:ext cx="8229600" cy="763488"/>
          </a:xfrm>
        </p:spPr>
        <p:txBody>
          <a:bodyPr>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fr-FR" sz="3200" dirty="0" smtClean="0"/>
              <a:t>1.3 Protection auditives</a:t>
            </a:r>
            <a:endParaRPr lang="fr-FR" sz="3200" dirty="0"/>
          </a:p>
        </p:txBody>
      </p:sp>
      <p:sp>
        <p:nvSpPr>
          <p:cNvPr id="5" name="Espace réservé du numéro de diapositive 4"/>
          <p:cNvSpPr>
            <a:spLocks noGrp="1"/>
          </p:cNvSpPr>
          <p:nvPr>
            <p:ph type="sldNum" sz="quarter" idx="12"/>
          </p:nvPr>
        </p:nvSpPr>
        <p:spPr/>
        <p:txBody>
          <a:bodyPr/>
          <a:lstStyle/>
          <a:p>
            <a:pPr>
              <a:defRPr/>
            </a:pPr>
            <a:fld id="{5A45F326-3283-4D99-8F51-7B51055D69AA}" type="slidenum">
              <a:rPr lang="fr-FR"/>
              <a:pPr>
                <a:defRPr/>
              </a:pPr>
              <a:t>13</a:t>
            </a:fld>
            <a:endParaRPr lang="fr-FR" dirty="0"/>
          </a:p>
        </p:txBody>
      </p:sp>
      <p:sp>
        <p:nvSpPr>
          <p:cNvPr id="13316" name="Rectangle 5"/>
          <p:cNvSpPr>
            <a:spLocks noChangeArrowheads="1"/>
          </p:cNvSpPr>
          <p:nvPr/>
        </p:nvSpPr>
        <p:spPr bwMode="auto">
          <a:xfrm>
            <a:off x="438150" y="980728"/>
            <a:ext cx="8358188" cy="3693319"/>
          </a:xfrm>
          <a:prstGeom prst="rect">
            <a:avLst/>
          </a:prstGeom>
          <a:noFill/>
          <a:ln w="9525">
            <a:noFill/>
            <a:miter lim="800000"/>
            <a:headEnd/>
            <a:tailEnd/>
          </a:ln>
        </p:spPr>
        <p:txBody>
          <a:bodyPr>
            <a:spAutoFit/>
          </a:bodyPr>
          <a:lstStyle/>
          <a:p>
            <a:pPr algn="just"/>
            <a:r>
              <a:rPr lang="fr-FR" b="1" dirty="0" smtClean="0">
                <a:solidFill>
                  <a:srgbClr val="C00000"/>
                </a:solidFill>
                <a:latin typeface="Book Antiqua" pitchFamily="18" charset="0"/>
              </a:rPr>
              <a:t>6.2.5. </a:t>
            </a:r>
            <a:r>
              <a:rPr lang="fr-FR" b="1" dirty="0" smtClean="0">
                <a:solidFill>
                  <a:srgbClr val="0070C0"/>
                </a:solidFill>
                <a:latin typeface="Book Antiqua" pitchFamily="18" charset="0"/>
              </a:rPr>
              <a:t>Tous les </a:t>
            </a:r>
            <a:r>
              <a:rPr lang="fr-FR" b="1" dirty="0">
                <a:solidFill>
                  <a:srgbClr val="0070C0"/>
                </a:solidFill>
                <a:latin typeface="Book Antiqua" pitchFamily="18" charset="0"/>
              </a:rPr>
              <a:t>athlètes, les </a:t>
            </a:r>
            <a:r>
              <a:rPr lang="fr-FR" b="1" dirty="0" smtClean="0">
                <a:solidFill>
                  <a:srgbClr val="0070C0"/>
                </a:solidFill>
                <a:latin typeface="Book Antiqua" pitchFamily="18" charset="0"/>
              </a:rPr>
              <a:t>officiels </a:t>
            </a:r>
            <a:r>
              <a:rPr lang="fr-FR" b="1" dirty="0">
                <a:solidFill>
                  <a:srgbClr val="0070C0"/>
                </a:solidFill>
                <a:latin typeface="Book Antiqua" pitchFamily="18" charset="0"/>
              </a:rPr>
              <a:t>et les autres personnes se trouvant </a:t>
            </a:r>
            <a:r>
              <a:rPr lang="fr-FR" b="1" dirty="0" smtClean="0">
                <a:solidFill>
                  <a:srgbClr val="0070C0"/>
                </a:solidFill>
                <a:latin typeface="Book Antiqua" pitchFamily="18" charset="0"/>
              </a:rPr>
              <a:t>a proximité immédiate </a:t>
            </a:r>
            <a:r>
              <a:rPr lang="fr-FR" b="1" dirty="0">
                <a:solidFill>
                  <a:srgbClr val="0070C0"/>
                </a:solidFill>
                <a:latin typeface="Book Antiqua" pitchFamily="18" charset="0"/>
              </a:rPr>
              <a:t>des </a:t>
            </a:r>
            <a:r>
              <a:rPr lang="fr-FR" b="1" dirty="0" smtClean="0">
                <a:solidFill>
                  <a:srgbClr val="0070C0"/>
                </a:solidFill>
                <a:latin typeface="Book Antiqua" pitchFamily="18" charset="0"/>
              </a:rPr>
              <a:t>lignes </a:t>
            </a:r>
            <a:r>
              <a:rPr lang="fr-FR" b="1" dirty="0">
                <a:solidFill>
                  <a:srgbClr val="0070C0"/>
                </a:solidFill>
                <a:latin typeface="Book Antiqua" pitchFamily="18" charset="0"/>
              </a:rPr>
              <a:t>de tir 25m, 50m et </a:t>
            </a:r>
            <a:r>
              <a:rPr lang="fr-FR" b="1" dirty="0" smtClean="0">
                <a:solidFill>
                  <a:srgbClr val="0070C0"/>
                </a:solidFill>
                <a:latin typeface="Book Antiqua" pitchFamily="18" charset="0"/>
              </a:rPr>
              <a:t>300m, ainsi que des stands Plateau sont fortement incitées à </a:t>
            </a:r>
            <a:r>
              <a:rPr lang="fr-FR" b="1" dirty="0">
                <a:solidFill>
                  <a:srgbClr val="0070C0"/>
                </a:solidFill>
                <a:latin typeface="Book Antiqua" pitchFamily="18" charset="0"/>
              </a:rPr>
              <a:t>porter des bouchons </a:t>
            </a:r>
            <a:r>
              <a:rPr lang="fr-FR" b="1" dirty="0" smtClean="0">
                <a:solidFill>
                  <a:srgbClr val="0070C0"/>
                </a:solidFill>
                <a:latin typeface="Book Antiqua" pitchFamily="18" charset="0"/>
              </a:rPr>
              <a:t>d’oreille, des casques ou des protections auditives similaires. </a:t>
            </a:r>
            <a:r>
              <a:rPr lang="fr-FR" b="1" dirty="0">
                <a:solidFill>
                  <a:srgbClr val="0070C0"/>
                </a:solidFill>
                <a:latin typeface="Book Antiqua" pitchFamily="18" charset="0"/>
              </a:rPr>
              <a:t>Des </a:t>
            </a:r>
            <a:r>
              <a:rPr lang="fr-FR" b="1" dirty="0" smtClean="0">
                <a:solidFill>
                  <a:srgbClr val="0070C0"/>
                </a:solidFill>
                <a:latin typeface="Book Antiqua" pitchFamily="18" charset="0"/>
              </a:rPr>
              <a:t>avis doivent </a:t>
            </a:r>
            <a:r>
              <a:rPr lang="fr-FR" b="1" dirty="0">
                <a:solidFill>
                  <a:srgbClr val="0070C0"/>
                </a:solidFill>
                <a:latin typeface="Book Antiqua" pitchFamily="18" charset="0"/>
              </a:rPr>
              <a:t>être affichés </a:t>
            </a:r>
            <a:r>
              <a:rPr lang="fr-FR" b="1" dirty="0" smtClean="0">
                <a:solidFill>
                  <a:srgbClr val="0070C0"/>
                </a:solidFill>
                <a:latin typeface="Book Antiqua" pitchFamily="18" charset="0"/>
              </a:rPr>
              <a:t>en évidences </a:t>
            </a:r>
            <a:r>
              <a:rPr lang="fr-FR" b="1" dirty="0">
                <a:solidFill>
                  <a:srgbClr val="0070C0"/>
                </a:solidFill>
                <a:latin typeface="Book Antiqua" pitchFamily="18" charset="0"/>
              </a:rPr>
              <a:t>et des protections auditives doivent être </a:t>
            </a:r>
            <a:r>
              <a:rPr lang="fr-FR" b="1" dirty="0" smtClean="0">
                <a:solidFill>
                  <a:srgbClr val="0070C0"/>
                </a:solidFill>
                <a:latin typeface="Book Antiqua" pitchFamily="18" charset="0"/>
              </a:rPr>
              <a:t>disponibles à toutes personnes présentes dans le stand. </a:t>
            </a:r>
            <a:r>
              <a:rPr lang="fr-FR" b="1" dirty="0" smtClean="0">
                <a:solidFill>
                  <a:srgbClr val="CC0099"/>
                </a:solidFill>
                <a:latin typeface="Book Antiqua" pitchFamily="18" charset="0"/>
              </a:rPr>
              <a:t>Les protections auditives incorporant tout type d’amplificateur du son, ou récepteur, ne peuvent pas être portées par les athlètes ni les entraineurs sur l’aire de compétition. </a:t>
            </a:r>
            <a:r>
              <a:rPr lang="fr-FR" b="1" dirty="0" smtClean="0">
                <a:solidFill>
                  <a:srgbClr val="0070C0"/>
                </a:solidFill>
                <a:latin typeface="Book Antiqua" pitchFamily="18" charset="0"/>
              </a:rPr>
              <a:t>Les officiels de la compétitions peuvent porter de telles protections auditives ou d’autres appareils de communication lorsqu’ils se trouvent sur l’aire de compétition. Les athlètes malentendants peuvent porter des appareils amplificateurs du son avec l’autorisation du jury</a:t>
            </a:r>
            <a:endParaRPr lang="fr-FR" b="1" dirty="0">
              <a:solidFill>
                <a:srgbClr val="0070C0"/>
              </a:solidFill>
              <a:latin typeface="Book Antiqua" pitchFamily="18" charset="0"/>
            </a:endParaRPr>
          </a:p>
          <a:p>
            <a:pPr algn="just"/>
            <a:endParaRPr lang="fr-FR" b="1" dirty="0">
              <a:solidFill>
                <a:srgbClr val="0070C0"/>
              </a:solidFill>
              <a:latin typeface="Book Antiqua" pitchFamily="18" charset="0"/>
            </a:endParaRPr>
          </a:p>
        </p:txBody>
      </p:sp>
      <p:pic>
        <p:nvPicPr>
          <p:cNvPr id="13317" name="Image 6" descr="2529_1.jpg"/>
          <p:cNvPicPr>
            <a:picLocks noChangeAspect="1"/>
          </p:cNvPicPr>
          <p:nvPr/>
        </p:nvPicPr>
        <p:blipFill>
          <a:blip r:embed="rId3" cstate="print"/>
          <a:srcRect/>
          <a:stretch>
            <a:fillRect/>
          </a:stretch>
        </p:blipFill>
        <p:spPr bwMode="auto">
          <a:xfrm>
            <a:off x="3833554" y="4539383"/>
            <a:ext cx="1747838" cy="1689100"/>
          </a:xfrm>
          <a:prstGeom prst="rect">
            <a:avLst/>
          </a:prstGeom>
          <a:noFill/>
          <a:ln w="9525">
            <a:noFill/>
            <a:miter lim="800000"/>
            <a:headEnd/>
            <a:tailEnd/>
          </a:ln>
        </p:spPr>
      </p:pic>
      <p:pic>
        <p:nvPicPr>
          <p:cNvPr id="13318" name="Image 7" descr="2040_1.jpg"/>
          <p:cNvPicPr>
            <a:picLocks noChangeAspect="1"/>
          </p:cNvPicPr>
          <p:nvPr/>
        </p:nvPicPr>
        <p:blipFill>
          <a:blip r:embed="rId4" cstate="print"/>
          <a:srcRect/>
          <a:stretch>
            <a:fillRect/>
          </a:stretch>
        </p:blipFill>
        <p:spPr bwMode="auto">
          <a:xfrm>
            <a:off x="539552" y="4581128"/>
            <a:ext cx="2222500" cy="1663700"/>
          </a:xfrm>
          <a:prstGeom prst="rect">
            <a:avLst/>
          </a:prstGeom>
          <a:noFill/>
          <a:ln w="9525">
            <a:noFill/>
            <a:miter lim="800000"/>
            <a:headEnd/>
            <a:tailEnd/>
          </a:ln>
        </p:spPr>
      </p:pic>
      <p:pic>
        <p:nvPicPr>
          <p:cNvPr id="7" name="Image 6" descr="3314_1.jpg"/>
          <p:cNvPicPr>
            <a:picLocks noChangeAspect="1"/>
          </p:cNvPicPr>
          <p:nvPr/>
        </p:nvPicPr>
        <p:blipFill>
          <a:blip r:embed="rId5" cstate="print"/>
          <a:srcRect/>
          <a:stretch>
            <a:fillRect/>
          </a:stretch>
        </p:blipFill>
        <p:spPr bwMode="auto">
          <a:xfrm>
            <a:off x="6338896" y="4544021"/>
            <a:ext cx="1916895" cy="1800200"/>
          </a:xfrm>
          <a:prstGeom prst="rect">
            <a:avLst/>
          </a:prstGeom>
          <a:noFill/>
          <a:ln w="9525">
            <a:noFill/>
            <a:miter lim="800000"/>
            <a:headEnd/>
            <a:tailEnd/>
          </a:ln>
        </p:spPr>
      </p:pic>
      <p:cxnSp>
        <p:nvCxnSpPr>
          <p:cNvPr id="4" name="Connecteur droit 3"/>
          <p:cNvCxnSpPr/>
          <p:nvPr/>
        </p:nvCxnSpPr>
        <p:spPr>
          <a:xfrm>
            <a:off x="6338896" y="4544021"/>
            <a:ext cx="1916895" cy="1804838"/>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flipH="1">
            <a:off x="6304944" y="4581128"/>
            <a:ext cx="1916895" cy="180020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8150" y="317500"/>
            <a:ext cx="8229600" cy="922338"/>
          </a:xfrm>
        </p:spPr>
        <p:txBody>
          <a:bodyPr>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fr-FR" sz="3200" dirty="0" smtClean="0"/>
              <a:t>1.4 Protection oculaires</a:t>
            </a:r>
            <a:endParaRPr lang="fr-FR" sz="3200" dirty="0"/>
          </a:p>
        </p:txBody>
      </p:sp>
      <p:sp>
        <p:nvSpPr>
          <p:cNvPr id="3" name="Espace réservé du numéro de diapositive 2"/>
          <p:cNvSpPr>
            <a:spLocks noGrp="1"/>
          </p:cNvSpPr>
          <p:nvPr>
            <p:ph type="sldNum" sz="quarter" idx="12"/>
          </p:nvPr>
        </p:nvSpPr>
        <p:spPr/>
        <p:txBody>
          <a:bodyPr/>
          <a:lstStyle/>
          <a:p>
            <a:pPr>
              <a:defRPr/>
            </a:pPr>
            <a:fld id="{F92B0E4A-0915-4904-BCBE-CBEC0F080A19}" type="slidenum">
              <a:rPr lang="fr-FR"/>
              <a:pPr>
                <a:defRPr/>
              </a:pPr>
              <a:t>14</a:t>
            </a:fld>
            <a:endParaRPr lang="fr-FR" dirty="0"/>
          </a:p>
        </p:txBody>
      </p:sp>
      <p:sp>
        <p:nvSpPr>
          <p:cNvPr id="14340" name="Rectangle 3"/>
          <p:cNvSpPr>
            <a:spLocks noChangeArrowheads="1"/>
          </p:cNvSpPr>
          <p:nvPr/>
        </p:nvSpPr>
        <p:spPr bwMode="auto">
          <a:xfrm>
            <a:off x="467544" y="1524000"/>
            <a:ext cx="8143875" cy="641350"/>
          </a:xfrm>
          <a:prstGeom prst="rect">
            <a:avLst/>
          </a:prstGeom>
          <a:noFill/>
          <a:ln w="9525">
            <a:noFill/>
            <a:miter lim="800000"/>
            <a:headEnd/>
            <a:tailEnd/>
          </a:ln>
        </p:spPr>
        <p:txBody>
          <a:bodyPr>
            <a:spAutoFit/>
          </a:bodyPr>
          <a:lstStyle/>
          <a:p>
            <a:pPr algn="just"/>
            <a:r>
              <a:rPr lang="fr-FR" b="1" dirty="0" smtClean="0">
                <a:solidFill>
                  <a:srgbClr val="C00000"/>
                </a:solidFill>
                <a:latin typeface="Book Antiqua" pitchFamily="18" charset="0"/>
              </a:rPr>
              <a:t>6.2.6. </a:t>
            </a:r>
            <a:r>
              <a:rPr lang="fr-FR" b="1" dirty="0">
                <a:solidFill>
                  <a:srgbClr val="0070C0"/>
                </a:solidFill>
                <a:latin typeface="Book Antiqua" pitchFamily="18" charset="0"/>
              </a:rPr>
              <a:t>Il est fortement conseillé aux </a:t>
            </a:r>
            <a:r>
              <a:rPr lang="fr-FR" b="1" dirty="0" smtClean="0">
                <a:solidFill>
                  <a:srgbClr val="0070C0"/>
                </a:solidFill>
                <a:latin typeface="Book Antiqua" pitchFamily="18" charset="0"/>
              </a:rPr>
              <a:t>athlètes </a:t>
            </a:r>
            <a:r>
              <a:rPr lang="fr-FR" b="1" dirty="0">
                <a:solidFill>
                  <a:srgbClr val="0070C0"/>
                </a:solidFill>
                <a:latin typeface="Book Antiqua" pitchFamily="18" charset="0"/>
              </a:rPr>
              <a:t>de porter des lunettes incassables ou une protection similaire des yeux pendant le tir.</a:t>
            </a:r>
          </a:p>
        </p:txBody>
      </p:sp>
      <p:pic>
        <p:nvPicPr>
          <p:cNvPr id="14344" name="Image 7" descr="3373_1.jpg"/>
          <p:cNvPicPr>
            <a:picLocks noChangeAspect="1"/>
          </p:cNvPicPr>
          <p:nvPr/>
        </p:nvPicPr>
        <p:blipFill>
          <a:blip r:embed="rId3" cstate="print"/>
          <a:srcRect/>
          <a:stretch>
            <a:fillRect/>
          </a:stretch>
        </p:blipFill>
        <p:spPr bwMode="auto">
          <a:xfrm>
            <a:off x="2233301" y="2348880"/>
            <a:ext cx="3346811" cy="1464737"/>
          </a:xfrm>
          <a:prstGeom prst="rect">
            <a:avLst/>
          </a:prstGeom>
          <a:noFill/>
          <a:ln w="9525">
            <a:noFill/>
            <a:miter lim="800000"/>
            <a:headEnd/>
            <a:tailEnd/>
          </a:ln>
        </p:spPr>
      </p:pic>
      <p:pic>
        <p:nvPicPr>
          <p:cNvPr id="14345" name="Image 8" descr="ch50201_M.jpg"/>
          <p:cNvPicPr>
            <a:picLocks noChangeAspect="1"/>
          </p:cNvPicPr>
          <p:nvPr/>
        </p:nvPicPr>
        <p:blipFill rotWithShape="1">
          <a:blip r:embed="rId4" cstate="print"/>
          <a:srcRect l="1694" t="3360"/>
          <a:stretch/>
        </p:blipFill>
        <p:spPr bwMode="auto">
          <a:xfrm>
            <a:off x="79985" y="4077072"/>
            <a:ext cx="3905740" cy="2016224"/>
          </a:xfrm>
          <a:prstGeom prst="rect">
            <a:avLst/>
          </a:prstGeom>
          <a:noFill/>
          <a:ln w="9525">
            <a:noFill/>
            <a:miter lim="800000"/>
            <a:headEnd/>
            <a:tailEnd/>
          </a:ln>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1677" y="4345446"/>
            <a:ext cx="4389742" cy="174785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8596" y="357166"/>
            <a:ext cx="8229600" cy="700094"/>
          </a:xfrm>
        </p:spPr>
        <p:txBody>
          <a:bodyPr/>
          <a:lstStyle/>
          <a:p>
            <a:pPr eaLnBrk="1" fontAlgn="auto" hangingPunct="1">
              <a:spcAft>
                <a:spcPts val="0"/>
              </a:spcAft>
              <a:defRPr/>
            </a:pPr>
            <a:r>
              <a:rPr lang="fr-FR" sz="3200" dirty="0" smtClean="0"/>
              <a:t>2. Contrôle Armes et Equipements</a:t>
            </a:r>
            <a:endParaRPr lang="fr-FR" sz="3200" dirty="0"/>
          </a:p>
        </p:txBody>
      </p:sp>
      <p:sp>
        <p:nvSpPr>
          <p:cNvPr id="15364" name="Sous-titre 3"/>
          <p:cNvSpPr>
            <a:spLocks noGrp="1"/>
          </p:cNvSpPr>
          <p:nvPr>
            <p:ph type="subTitle" idx="1"/>
          </p:nvPr>
        </p:nvSpPr>
        <p:spPr>
          <a:xfrm>
            <a:off x="1357313" y="1285875"/>
            <a:ext cx="6400800" cy="596900"/>
          </a:xfrm>
        </p:spPr>
        <p:txBody>
          <a:bodyPr/>
          <a:lstStyle/>
          <a:p>
            <a:pPr eaLnBrk="1" hangingPunct="1"/>
            <a:r>
              <a:rPr lang="fr-FR" sz="2000" b="1" dirty="0" smtClean="0">
                <a:solidFill>
                  <a:schemeClr val="tx1"/>
                </a:solidFill>
              </a:rPr>
              <a:t>2.1 CONTRÔLE DES LICENCES</a:t>
            </a:r>
          </a:p>
        </p:txBody>
      </p:sp>
      <p:sp>
        <p:nvSpPr>
          <p:cNvPr id="3" name="Espace réservé du numéro de diapositive 2"/>
          <p:cNvSpPr>
            <a:spLocks noGrp="1"/>
          </p:cNvSpPr>
          <p:nvPr>
            <p:ph type="sldNum" sz="quarter" idx="11"/>
          </p:nvPr>
        </p:nvSpPr>
        <p:spPr/>
        <p:txBody>
          <a:bodyPr/>
          <a:lstStyle/>
          <a:p>
            <a:pPr>
              <a:defRPr/>
            </a:pPr>
            <a:fld id="{52A57FDD-73F4-40FD-95D0-47728F863051}" type="slidenum">
              <a:rPr lang="fr-FR"/>
              <a:pPr>
                <a:defRPr/>
              </a:pPr>
              <a:t>15</a:t>
            </a:fld>
            <a:endParaRPr lang="fr-FR" dirty="0"/>
          </a:p>
        </p:txBody>
      </p:sp>
      <p:sp>
        <p:nvSpPr>
          <p:cNvPr id="15365" name="Rectangle 4"/>
          <p:cNvSpPr>
            <a:spLocks noChangeArrowheads="1"/>
          </p:cNvSpPr>
          <p:nvPr/>
        </p:nvSpPr>
        <p:spPr bwMode="auto">
          <a:xfrm>
            <a:off x="1763713" y="1773238"/>
            <a:ext cx="5500687" cy="2092325"/>
          </a:xfrm>
          <a:prstGeom prst="rect">
            <a:avLst/>
          </a:prstGeom>
          <a:noFill/>
          <a:ln w="9525">
            <a:noFill/>
            <a:miter lim="800000"/>
            <a:headEnd/>
            <a:tailEnd/>
          </a:ln>
        </p:spPr>
        <p:txBody>
          <a:bodyPr>
            <a:spAutoFit/>
          </a:bodyPr>
          <a:lstStyle/>
          <a:p>
            <a:pPr lvl="3">
              <a:buFont typeface="Arial" pitchFamily="34" charset="0"/>
              <a:buChar char="•"/>
            </a:pPr>
            <a:r>
              <a:rPr lang="fr-FR" b="1" dirty="0">
                <a:solidFill>
                  <a:srgbClr val="0070C0"/>
                </a:solidFill>
                <a:latin typeface="Book Antiqua" pitchFamily="18" charset="0"/>
              </a:rPr>
              <a:t> Vérifier  NOM et Prénom</a:t>
            </a:r>
          </a:p>
          <a:p>
            <a:pPr>
              <a:buFont typeface="Arial" pitchFamily="34" charset="0"/>
              <a:buChar char="•"/>
            </a:pPr>
            <a:endParaRPr lang="fr-FR" sz="1000" b="1" dirty="0">
              <a:solidFill>
                <a:srgbClr val="0070C0"/>
              </a:solidFill>
              <a:latin typeface="Book Antiqua" pitchFamily="18" charset="0"/>
            </a:endParaRPr>
          </a:p>
          <a:p>
            <a:pPr lvl="3">
              <a:buFont typeface="Arial" pitchFamily="34" charset="0"/>
              <a:buChar char="•"/>
            </a:pPr>
            <a:r>
              <a:rPr lang="fr-FR" b="1" dirty="0">
                <a:solidFill>
                  <a:srgbClr val="0070C0"/>
                </a:solidFill>
                <a:latin typeface="Book Antiqua" pitchFamily="18" charset="0"/>
              </a:rPr>
              <a:t> Vérifier le N° de licence</a:t>
            </a:r>
          </a:p>
          <a:p>
            <a:pPr>
              <a:buFont typeface="Arial" pitchFamily="34" charset="0"/>
              <a:buChar char="•"/>
            </a:pPr>
            <a:endParaRPr lang="fr-FR" sz="1000" b="1" dirty="0">
              <a:solidFill>
                <a:srgbClr val="0070C0"/>
              </a:solidFill>
              <a:latin typeface="Book Antiqua" pitchFamily="18" charset="0"/>
            </a:endParaRPr>
          </a:p>
          <a:p>
            <a:pPr lvl="3">
              <a:buFont typeface="Arial" pitchFamily="34" charset="0"/>
              <a:buChar char="•"/>
            </a:pPr>
            <a:r>
              <a:rPr lang="fr-FR" b="1" dirty="0">
                <a:solidFill>
                  <a:srgbClr val="0070C0"/>
                </a:solidFill>
                <a:latin typeface="Book Antiqua" pitchFamily="18" charset="0"/>
              </a:rPr>
              <a:t> Vérifier le nom du Club</a:t>
            </a:r>
          </a:p>
          <a:p>
            <a:pPr>
              <a:buFont typeface="Arial" pitchFamily="34" charset="0"/>
              <a:buChar char="•"/>
            </a:pPr>
            <a:endParaRPr lang="fr-FR" sz="1000" b="1" dirty="0">
              <a:solidFill>
                <a:srgbClr val="0070C0"/>
              </a:solidFill>
              <a:latin typeface="Book Antiqua" pitchFamily="18" charset="0"/>
            </a:endParaRPr>
          </a:p>
          <a:p>
            <a:pPr lvl="3">
              <a:buFont typeface="Arial" pitchFamily="34" charset="0"/>
              <a:buChar char="•"/>
            </a:pPr>
            <a:r>
              <a:rPr lang="fr-FR" b="1" dirty="0">
                <a:solidFill>
                  <a:srgbClr val="0070C0"/>
                </a:solidFill>
                <a:latin typeface="Book Antiqua" pitchFamily="18" charset="0"/>
              </a:rPr>
              <a:t> Vérifier la catégorie d’âge</a:t>
            </a:r>
          </a:p>
          <a:p>
            <a:pPr>
              <a:buFont typeface="Arial" pitchFamily="34" charset="0"/>
              <a:buChar char="•"/>
            </a:pPr>
            <a:endParaRPr lang="fr-FR" sz="1000" b="1" dirty="0">
              <a:solidFill>
                <a:srgbClr val="0070C0"/>
              </a:solidFill>
              <a:latin typeface="Book Antiqua" pitchFamily="18" charset="0"/>
            </a:endParaRPr>
          </a:p>
          <a:p>
            <a:pPr lvl="3">
              <a:buFont typeface="Arial" pitchFamily="34" charset="0"/>
              <a:buChar char="•"/>
            </a:pPr>
            <a:r>
              <a:rPr lang="fr-FR" b="1" dirty="0">
                <a:solidFill>
                  <a:srgbClr val="0070C0"/>
                </a:solidFill>
                <a:latin typeface="Book Antiqua" pitchFamily="18" charset="0"/>
              </a:rPr>
              <a:t> Vérifier le cachet médical</a:t>
            </a:r>
            <a:endParaRPr lang="fr-FR" dirty="0">
              <a:solidFill>
                <a:srgbClr val="0070C0"/>
              </a:solidFill>
              <a:latin typeface="Book Antiqua" pitchFamily="18"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4214917"/>
            <a:ext cx="3168683" cy="2000271"/>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4214915"/>
            <a:ext cx="3197906" cy="2000271"/>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DE72472A-FE7E-45F4-9C0C-A0DCCDD2C5FF}" type="slidenum">
              <a:rPr lang="fr-FR" smtClean="0"/>
              <a:pPr>
                <a:defRPr/>
              </a:pPr>
              <a:t>16</a:t>
            </a:fld>
            <a:endParaRPr lang="fr-FR" dirty="0"/>
          </a:p>
        </p:txBody>
      </p:sp>
      <p:sp>
        <p:nvSpPr>
          <p:cNvPr id="5" name="Titre 1"/>
          <p:cNvSpPr txBox="1">
            <a:spLocks/>
          </p:cNvSpPr>
          <p:nvPr/>
        </p:nvSpPr>
        <p:spPr>
          <a:xfrm>
            <a:off x="467544" y="0"/>
            <a:ext cx="8229600" cy="939784"/>
          </a:xfrm>
          <a:prstGeom prst="rect">
            <a:avLst/>
          </a:prstGeom>
        </p:spPr>
        <p:txBody>
          <a:bodyPr anchor="ctr">
            <a:normAutofit/>
            <a:scene3d>
              <a:camera prst="orthographicFront"/>
              <a:lightRig rig="soft" dir="t">
                <a:rot lat="0" lon="0" rev="16800000"/>
              </a:lightRig>
            </a:scene3d>
            <a:sp3d prstMaterial="softEdge">
              <a:bevelT w="38100" h="38100"/>
            </a:sp3d>
          </a:bodyPr>
          <a:lstStyle/>
          <a:p>
            <a:pPr algn="ctr" fontAlgn="auto">
              <a:spcAft>
                <a:spcPts val="0"/>
              </a:spcAft>
              <a:defRPr/>
            </a:pPr>
            <a:r>
              <a:rPr lang="fr-FR" sz="3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n-lt"/>
                <a:ea typeface="+mj-ea"/>
                <a:cs typeface="+mj-cs"/>
              </a:rPr>
              <a:t>L’équipement de l’Arbitre</a:t>
            </a:r>
          </a:p>
        </p:txBody>
      </p:sp>
      <p:pic>
        <p:nvPicPr>
          <p:cNvPr id="16388" name="Image 5" descr="CARTE ARBITRE.jpg"/>
          <p:cNvPicPr>
            <a:picLocks noChangeAspect="1"/>
          </p:cNvPicPr>
          <p:nvPr/>
        </p:nvPicPr>
        <p:blipFill>
          <a:blip r:embed="rId2" cstate="print"/>
          <a:srcRect/>
          <a:stretch>
            <a:fillRect/>
          </a:stretch>
        </p:blipFill>
        <p:spPr bwMode="auto">
          <a:xfrm>
            <a:off x="539750" y="1125538"/>
            <a:ext cx="2160588" cy="1371600"/>
          </a:xfrm>
          <a:prstGeom prst="rect">
            <a:avLst/>
          </a:prstGeom>
          <a:noFill/>
          <a:ln w="9525">
            <a:noFill/>
            <a:miter lim="800000"/>
            <a:headEnd/>
            <a:tailEnd/>
          </a:ln>
        </p:spPr>
      </p:pic>
      <p:pic>
        <p:nvPicPr>
          <p:cNvPr id="16389" name="Image 6" descr="REGLE ISSF.jpg"/>
          <p:cNvPicPr>
            <a:picLocks noChangeAspect="1"/>
          </p:cNvPicPr>
          <p:nvPr/>
        </p:nvPicPr>
        <p:blipFill>
          <a:blip r:embed="rId3" cstate="print"/>
          <a:srcRect/>
          <a:stretch>
            <a:fillRect/>
          </a:stretch>
        </p:blipFill>
        <p:spPr bwMode="auto">
          <a:xfrm>
            <a:off x="6875463" y="981075"/>
            <a:ext cx="1368425" cy="1939925"/>
          </a:xfrm>
          <a:prstGeom prst="rect">
            <a:avLst/>
          </a:prstGeom>
          <a:noFill/>
          <a:ln w="9525">
            <a:noFill/>
            <a:miter lim="800000"/>
            <a:headEnd/>
            <a:tailEnd/>
          </a:ln>
        </p:spPr>
      </p:pic>
      <p:pic>
        <p:nvPicPr>
          <p:cNvPr id="16390" name="Image 7" descr="CHRONO.jpg"/>
          <p:cNvPicPr>
            <a:picLocks noChangeAspect="1"/>
          </p:cNvPicPr>
          <p:nvPr/>
        </p:nvPicPr>
        <p:blipFill>
          <a:blip r:embed="rId4" cstate="print"/>
          <a:srcRect/>
          <a:stretch>
            <a:fillRect/>
          </a:stretch>
        </p:blipFill>
        <p:spPr bwMode="auto">
          <a:xfrm>
            <a:off x="900113" y="4941888"/>
            <a:ext cx="1655762" cy="1373187"/>
          </a:xfrm>
          <a:prstGeom prst="rect">
            <a:avLst/>
          </a:prstGeom>
          <a:noFill/>
          <a:ln w="9525">
            <a:noFill/>
            <a:miter lim="800000"/>
            <a:headEnd/>
            <a:tailEnd/>
          </a:ln>
        </p:spPr>
      </p:pic>
      <p:pic>
        <p:nvPicPr>
          <p:cNvPr id="16391" name="Image 8" descr="PIGES.jpg"/>
          <p:cNvPicPr>
            <a:picLocks noChangeAspect="1"/>
          </p:cNvPicPr>
          <p:nvPr/>
        </p:nvPicPr>
        <p:blipFill>
          <a:blip r:embed="rId5" cstate="print"/>
          <a:srcRect/>
          <a:stretch>
            <a:fillRect/>
          </a:stretch>
        </p:blipFill>
        <p:spPr bwMode="auto">
          <a:xfrm>
            <a:off x="3635375" y="3213100"/>
            <a:ext cx="2305050" cy="1325563"/>
          </a:xfrm>
          <a:prstGeom prst="rect">
            <a:avLst/>
          </a:prstGeom>
          <a:noFill/>
          <a:ln w="9525">
            <a:noFill/>
            <a:miter lim="800000"/>
            <a:headEnd/>
            <a:tailEnd/>
          </a:ln>
        </p:spPr>
      </p:pic>
      <p:pic>
        <p:nvPicPr>
          <p:cNvPr id="16392" name="Image 9" descr="METRE.jpg"/>
          <p:cNvPicPr>
            <a:picLocks noChangeAspect="1"/>
          </p:cNvPicPr>
          <p:nvPr/>
        </p:nvPicPr>
        <p:blipFill>
          <a:blip r:embed="rId6" cstate="print"/>
          <a:srcRect/>
          <a:stretch>
            <a:fillRect/>
          </a:stretch>
        </p:blipFill>
        <p:spPr bwMode="auto">
          <a:xfrm>
            <a:off x="6659563" y="3284538"/>
            <a:ext cx="1958975" cy="1241425"/>
          </a:xfrm>
          <a:prstGeom prst="rect">
            <a:avLst/>
          </a:prstGeom>
          <a:noFill/>
          <a:ln w="9525">
            <a:noFill/>
            <a:miter lim="800000"/>
            <a:headEnd/>
            <a:tailEnd/>
          </a:ln>
        </p:spPr>
      </p:pic>
      <p:pic>
        <p:nvPicPr>
          <p:cNvPr id="16393" name="Image 10" descr="CARTONS.jpg"/>
          <p:cNvPicPr>
            <a:picLocks noChangeAspect="1"/>
          </p:cNvPicPr>
          <p:nvPr/>
        </p:nvPicPr>
        <p:blipFill>
          <a:blip r:embed="rId7" cstate="print"/>
          <a:srcRect/>
          <a:stretch>
            <a:fillRect/>
          </a:stretch>
        </p:blipFill>
        <p:spPr bwMode="auto">
          <a:xfrm>
            <a:off x="539750" y="3213100"/>
            <a:ext cx="2303463" cy="1435100"/>
          </a:xfrm>
          <a:prstGeom prst="rect">
            <a:avLst/>
          </a:prstGeom>
          <a:noFill/>
          <a:ln w="9525">
            <a:noFill/>
            <a:miter lim="800000"/>
            <a:headEnd/>
            <a:tailEnd/>
          </a:ln>
        </p:spPr>
      </p:pic>
      <p:pic>
        <p:nvPicPr>
          <p:cNvPr id="16394" name="Image 11" descr="SIFFLET.jpg"/>
          <p:cNvPicPr>
            <a:picLocks noChangeAspect="1"/>
          </p:cNvPicPr>
          <p:nvPr/>
        </p:nvPicPr>
        <p:blipFill>
          <a:blip r:embed="rId8" cstate="print"/>
          <a:srcRect/>
          <a:stretch>
            <a:fillRect/>
          </a:stretch>
        </p:blipFill>
        <p:spPr bwMode="auto">
          <a:xfrm>
            <a:off x="6659563" y="4868863"/>
            <a:ext cx="2022475" cy="1427162"/>
          </a:xfrm>
          <a:prstGeom prst="rect">
            <a:avLst/>
          </a:prstGeom>
          <a:noFill/>
          <a:ln w="9525">
            <a:noFill/>
            <a:miter lim="800000"/>
            <a:headEnd/>
            <a:tailEnd/>
          </a:ln>
        </p:spPr>
      </p:pic>
      <p:pic>
        <p:nvPicPr>
          <p:cNvPr id="16395" name="Image 12" descr="STYLO.jpg"/>
          <p:cNvPicPr>
            <a:picLocks noChangeAspect="1"/>
          </p:cNvPicPr>
          <p:nvPr/>
        </p:nvPicPr>
        <p:blipFill>
          <a:blip r:embed="rId9" cstate="print"/>
          <a:srcRect/>
          <a:stretch>
            <a:fillRect/>
          </a:stretch>
        </p:blipFill>
        <p:spPr bwMode="auto">
          <a:xfrm>
            <a:off x="3924300" y="4941888"/>
            <a:ext cx="1871663" cy="1284287"/>
          </a:xfrm>
          <a:prstGeom prst="rect">
            <a:avLst/>
          </a:prstGeom>
          <a:noFill/>
          <a:ln w="9525">
            <a:noFill/>
            <a:miter lim="800000"/>
            <a:headEnd/>
            <a:tailEnd/>
          </a:ln>
        </p:spPr>
      </p:pic>
      <p:pic>
        <p:nvPicPr>
          <p:cNvPr id="16396" name="Image 13" descr="TENU ARBITRES.jpg"/>
          <p:cNvPicPr>
            <a:picLocks noChangeAspect="1"/>
          </p:cNvPicPr>
          <p:nvPr/>
        </p:nvPicPr>
        <p:blipFill>
          <a:blip r:embed="rId10" cstate="print"/>
          <a:srcRect/>
          <a:stretch>
            <a:fillRect/>
          </a:stretch>
        </p:blipFill>
        <p:spPr bwMode="auto">
          <a:xfrm>
            <a:off x="3419475" y="908050"/>
            <a:ext cx="2792413" cy="2030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16632"/>
            <a:ext cx="8229600" cy="720080"/>
          </a:xfrm>
        </p:spPr>
        <p:txBody>
          <a:bodyPr>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fr-FR" sz="3200" dirty="0" smtClean="0"/>
              <a:t>7.4.2 Contrôle carabine</a:t>
            </a:r>
            <a:endParaRPr lang="fr-FR" sz="3200" dirty="0"/>
          </a:p>
        </p:txBody>
      </p:sp>
      <p:sp>
        <p:nvSpPr>
          <p:cNvPr id="3" name="Espace réservé du numéro de diapositive 2"/>
          <p:cNvSpPr>
            <a:spLocks noGrp="1"/>
          </p:cNvSpPr>
          <p:nvPr>
            <p:ph type="sldNum" sz="quarter" idx="12"/>
          </p:nvPr>
        </p:nvSpPr>
        <p:spPr/>
        <p:txBody>
          <a:bodyPr/>
          <a:lstStyle/>
          <a:p>
            <a:pPr>
              <a:defRPr/>
            </a:pPr>
            <a:fld id="{79C32332-DC6E-4165-93E5-5D5FA75115FA}" type="slidenum">
              <a:rPr lang="fr-FR"/>
              <a:pPr>
                <a:defRPr/>
              </a:pPr>
              <a:t>17</a:t>
            </a:fld>
            <a:endParaRPr lang="fr-FR" dirty="0"/>
          </a:p>
        </p:txBody>
      </p:sp>
      <p:sp>
        <p:nvSpPr>
          <p:cNvPr id="17412" name="Rectangle 3"/>
          <p:cNvSpPr>
            <a:spLocks noChangeArrowheads="1"/>
          </p:cNvSpPr>
          <p:nvPr/>
        </p:nvSpPr>
        <p:spPr bwMode="auto">
          <a:xfrm>
            <a:off x="865758" y="743119"/>
            <a:ext cx="7556500" cy="369332"/>
          </a:xfrm>
          <a:prstGeom prst="rect">
            <a:avLst/>
          </a:prstGeom>
          <a:noFill/>
          <a:ln w="9525">
            <a:noFill/>
            <a:miter lim="800000"/>
            <a:headEnd/>
            <a:tailEnd/>
          </a:ln>
        </p:spPr>
        <p:txBody>
          <a:bodyPr>
            <a:spAutoFit/>
          </a:bodyPr>
          <a:lstStyle/>
          <a:p>
            <a:r>
              <a:rPr lang="fr-FR" b="1" dirty="0" smtClean="0">
                <a:solidFill>
                  <a:srgbClr val="C00000"/>
                </a:solidFill>
                <a:latin typeface="Book Antiqua" pitchFamily="18" charset="0"/>
              </a:rPr>
              <a:t> </a:t>
            </a:r>
            <a:r>
              <a:rPr lang="fr-FR" b="1" dirty="0" smtClean="0">
                <a:latin typeface="Book Antiqua" pitchFamily="18" charset="0"/>
              </a:rPr>
              <a:t>Contrôle </a:t>
            </a:r>
            <a:r>
              <a:rPr lang="fr-FR" b="1" dirty="0">
                <a:latin typeface="Book Antiqua" pitchFamily="18" charset="0"/>
              </a:rPr>
              <a:t>des dimensions de la carabine 10m </a:t>
            </a:r>
            <a:r>
              <a:rPr lang="fr-FR" b="1" dirty="0" smtClean="0">
                <a:latin typeface="Book Antiqua" pitchFamily="18" charset="0"/>
              </a:rPr>
              <a:t>et 300m  Standard </a:t>
            </a:r>
            <a:endParaRPr lang="fr-FR" b="1" dirty="0">
              <a:latin typeface="Book Antiqua" pitchFamily="18" charset="0"/>
            </a:endParaRPr>
          </a:p>
        </p:txBody>
      </p:sp>
      <p:sp>
        <p:nvSpPr>
          <p:cNvPr id="5" name="Rectangle 4"/>
          <p:cNvSpPr/>
          <p:nvPr/>
        </p:nvSpPr>
        <p:spPr>
          <a:xfrm>
            <a:off x="4729828" y="1443683"/>
            <a:ext cx="4176464" cy="4524315"/>
          </a:xfrm>
          <a:prstGeom prst="rect">
            <a:avLst/>
          </a:prstGeom>
        </p:spPr>
        <p:txBody>
          <a:bodyPr wrap="square">
            <a:spAutoFit/>
          </a:bodyPr>
          <a:lstStyle/>
          <a:p>
            <a:pPr algn="just"/>
            <a:r>
              <a:rPr lang="fr-FR" b="1" dirty="0">
                <a:solidFill>
                  <a:srgbClr val="C00000"/>
                </a:solidFill>
                <a:latin typeface="+mn-lt"/>
              </a:rPr>
              <a:t>7.4.2.1</a:t>
            </a:r>
            <a:r>
              <a:rPr lang="fr-FR" b="1" dirty="0">
                <a:solidFill>
                  <a:srgbClr val="FF0000"/>
                </a:solidFill>
                <a:latin typeface="+mn-lt"/>
              </a:rPr>
              <a:t> </a:t>
            </a:r>
            <a:r>
              <a:rPr lang="fr-FR" b="1" dirty="0">
                <a:solidFill>
                  <a:srgbClr val="0070C0"/>
                </a:solidFill>
                <a:latin typeface="+mn-lt"/>
              </a:rPr>
              <a:t>La plaque de couche peut être ajustable vers le haut ou vers le bas. Elle peut être déportée à droite ou à </a:t>
            </a:r>
            <a:r>
              <a:rPr lang="fr-FR" b="1" dirty="0" smtClean="0">
                <a:solidFill>
                  <a:srgbClr val="0070C0"/>
                </a:solidFill>
                <a:latin typeface="+mn-lt"/>
              </a:rPr>
              <a:t>gauche de </a:t>
            </a:r>
            <a:r>
              <a:rPr lang="fr-FR" b="1" dirty="0">
                <a:solidFill>
                  <a:srgbClr val="0070C0"/>
                </a:solidFill>
                <a:latin typeface="+mn-lt"/>
              </a:rPr>
              <a:t>l’axe de la crosse OU elle peut être tournée sur son axe vertical. Si une plaque de couche en plusieurs </a:t>
            </a:r>
            <a:r>
              <a:rPr lang="fr-FR" b="1" dirty="0" smtClean="0">
                <a:solidFill>
                  <a:srgbClr val="0070C0"/>
                </a:solidFill>
                <a:latin typeface="+mn-lt"/>
              </a:rPr>
              <a:t>parties est </a:t>
            </a:r>
            <a:r>
              <a:rPr lang="fr-FR" b="1" dirty="0">
                <a:solidFill>
                  <a:srgbClr val="0070C0"/>
                </a:solidFill>
                <a:latin typeface="+mn-lt"/>
              </a:rPr>
              <a:t>utilisée, TOUTES LES PARTIES doivent être déportées ou tournées dans le même sens à partir de l’axe de </a:t>
            </a:r>
            <a:r>
              <a:rPr lang="fr-FR" b="1" dirty="0" smtClean="0">
                <a:solidFill>
                  <a:srgbClr val="0070C0"/>
                </a:solidFill>
                <a:latin typeface="+mn-lt"/>
              </a:rPr>
              <a:t>la crosse</a:t>
            </a:r>
            <a:r>
              <a:rPr lang="fr-FR" b="1" dirty="0">
                <a:solidFill>
                  <a:srgbClr val="0070C0"/>
                </a:solidFill>
                <a:latin typeface="+mn-lt"/>
              </a:rPr>
              <a:t>. Aucune partie de la plaque de couche (bords extérieurs) ne peut dépasser le déport maximum de 30mm </a:t>
            </a:r>
            <a:r>
              <a:rPr lang="fr-FR" b="1" dirty="0" smtClean="0">
                <a:solidFill>
                  <a:srgbClr val="0070C0"/>
                </a:solidFill>
                <a:latin typeface="+mn-lt"/>
              </a:rPr>
              <a:t>à partir </a:t>
            </a:r>
            <a:r>
              <a:rPr lang="fr-FR" b="1" dirty="0">
                <a:solidFill>
                  <a:srgbClr val="0070C0"/>
                </a:solidFill>
                <a:latin typeface="+mn-lt"/>
              </a:rPr>
              <a:t>de l’axe de la crosse. L’axe de la crosse est une ligne verticale perpendiculaire à l’axe du canon.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1340768"/>
            <a:ext cx="4622325"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0D145AD3-84B1-4EC4-AB1D-3DDF7BF3881D}" type="slidenum">
              <a:rPr lang="fr-FR"/>
              <a:pPr>
                <a:defRPr/>
              </a:pPr>
              <a:t>18</a:t>
            </a:fld>
            <a:endParaRPr lang="fr-FR" dirty="0"/>
          </a:p>
        </p:txBody>
      </p:sp>
      <p:sp>
        <p:nvSpPr>
          <p:cNvPr id="18435" name="Rectangle 2"/>
          <p:cNvSpPr>
            <a:spLocks noChangeArrowheads="1"/>
          </p:cNvSpPr>
          <p:nvPr/>
        </p:nvSpPr>
        <p:spPr bwMode="auto">
          <a:xfrm>
            <a:off x="779463" y="125968"/>
            <a:ext cx="7423150" cy="369332"/>
          </a:xfrm>
          <a:prstGeom prst="rect">
            <a:avLst/>
          </a:prstGeom>
          <a:noFill/>
          <a:ln w="9525">
            <a:noFill/>
            <a:miter lim="800000"/>
            <a:headEnd/>
            <a:tailEnd/>
          </a:ln>
        </p:spPr>
        <p:txBody>
          <a:bodyPr>
            <a:spAutoFit/>
          </a:bodyPr>
          <a:lstStyle/>
          <a:p>
            <a:r>
              <a:rPr lang="fr-FR" b="1" dirty="0" smtClean="0">
                <a:solidFill>
                  <a:srgbClr val="C00000"/>
                </a:solidFill>
                <a:latin typeface="Book Antiqua" pitchFamily="18" charset="0"/>
              </a:rPr>
              <a:t>7.4.4.1. </a:t>
            </a:r>
            <a:r>
              <a:rPr lang="fr-FR" b="1" dirty="0" smtClean="0">
                <a:latin typeface="Book Antiqua" pitchFamily="18" charset="0"/>
              </a:rPr>
              <a:t>Tableau </a:t>
            </a:r>
            <a:r>
              <a:rPr lang="fr-FR" b="1" dirty="0">
                <a:latin typeface="Book Antiqua" pitchFamily="18" charset="0"/>
              </a:rPr>
              <a:t>des dimensions des carabines 10m et 300m standard   </a:t>
            </a:r>
          </a:p>
        </p:txBody>
      </p:sp>
      <p:pic>
        <p:nvPicPr>
          <p:cNvPr id="18436" name="Image 4" descr="2010 carabine 10m1.jpg"/>
          <p:cNvPicPr>
            <a:picLocks noChangeAspect="1"/>
          </p:cNvPicPr>
          <p:nvPr/>
        </p:nvPicPr>
        <p:blipFill>
          <a:blip r:embed="rId3" cstate="print"/>
          <a:srcRect/>
          <a:stretch>
            <a:fillRect/>
          </a:stretch>
        </p:blipFill>
        <p:spPr bwMode="auto">
          <a:xfrm>
            <a:off x="1149350" y="782508"/>
            <a:ext cx="6483350" cy="2122488"/>
          </a:xfrm>
          <a:prstGeom prst="rect">
            <a:avLst/>
          </a:prstGeom>
          <a:noFill/>
          <a:ln w="9525">
            <a:noFill/>
            <a:miter lim="800000"/>
            <a:headEnd/>
            <a:tailEnd/>
          </a:ln>
        </p:spPr>
      </p:pic>
      <p:cxnSp>
        <p:nvCxnSpPr>
          <p:cNvPr id="6" name="Connecteur droit 5"/>
          <p:cNvCxnSpPr/>
          <p:nvPr/>
        </p:nvCxnSpPr>
        <p:spPr>
          <a:xfrm rot="10800000" flipV="1">
            <a:off x="127000" y="1428750"/>
            <a:ext cx="8356600" cy="88900"/>
          </a:xfrm>
          <a:prstGeom prst="line">
            <a:avLst/>
          </a:prstGeom>
          <a:ln w="15875">
            <a:solidFill>
              <a:srgbClr val="03ED40"/>
            </a:solidFill>
            <a:prstDash val="lgDash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6444208" y="1406525"/>
            <a:ext cx="0" cy="901700"/>
          </a:xfrm>
          <a:prstGeom prst="line">
            <a:avLst/>
          </a:prstGeom>
          <a:ln w="28575">
            <a:solidFill>
              <a:srgbClr val="03ED4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rot="5400000" flipH="1" flipV="1">
            <a:off x="854868" y="1145382"/>
            <a:ext cx="855663" cy="0"/>
          </a:xfrm>
          <a:prstGeom prst="line">
            <a:avLst/>
          </a:prstGeom>
          <a:ln w="28575">
            <a:solidFill>
              <a:srgbClr val="03ED40"/>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rot="5400000" flipH="1" flipV="1">
            <a:off x="4633118" y="1278732"/>
            <a:ext cx="500063" cy="0"/>
          </a:xfrm>
          <a:prstGeom prst="line">
            <a:avLst/>
          </a:prstGeom>
          <a:ln w="28575">
            <a:solidFill>
              <a:srgbClr val="03ED40"/>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rot="5400000" flipH="1" flipV="1">
            <a:off x="5366543" y="1123157"/>
            <a:ext cx="722313" cy="0"/>
          </a:xfrm>
          <a:prstGeom prst="line">
            <a:avLst/>
          </a:prstGeom>
          <a:ln w="28575">
            <a:solidFill>
              <a:srgbClr val="03ED4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rot="10800000">
            <a:off x="6149975" y="2316839"/>
            <a:ext cx="755650" cy="0"/>
          </a:xfrm>
          <a:prstGeom prst="line">
            <a:avLst/>
          </a:prstGeom>
          <a:ln w="28575">
            <a:solidFill>
              <a:srgbClr val="03ED40"/>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rot="10800000">
            <a:off x="1282700" y="1073150"/>
            <a:ext cx="3600450" cy="0"/>
          </a:xfrm>
          <a:prstGeom prst="line">
            <a:avLst/>
          </a:prstGeom>
          <a:ln w="28575">
            <a:solidFill>
              <a:srgbClr val="03ED4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rot="10800000">
            <a:off x="1282700" y="806450"/>
            <a:ext cx="4445000" cy="0"/>
          </a:xfrm>
          <a:prstGeom prst="line">
            <a:avLst/>
          </a:prstGeom>
          <a:ln w="28575">
            <a:solidFill>
              <a:srgbClr val="03ED4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445" name="ZoneTexte 23"/>
          <p:cNvSpPr txBox="1">
            <a:spLocks noChangeArrowheads="1"/>
          </p:cNvSpPr>
          <p:nvPr/>
        </p:nvSpPr>
        <p:spPr bwMode="auto">
          <a:xfrm>
            <a:off x="3238500" y="495300"/>
            <a:ext cx="488950" cy="307777"/>
          </a:xfrm>
          <a:prstGeom prst="rect">
            <a:avLst/>
          </a:prstGeom>
          <a:noFill/>
          <a:ln w="9525">
            <a:noFill/>
            <a:miter lim="800000"/>
            <a:headEnd/>
            <a:tailEnd/>
          </a:ln>
        </p:spPr>
        <p:txBody>
          <a:bodyPr>
            <a:spAutoFit/>
          </a:bodyPr>
          <a:lstStyle/>
          <a:p>
            <a:r>
              <a:rPr lang="fr-FR" sz="1400" b="1" dirty="0">
                <a:solidFill>
                  <a:srgbClr val="7030A0"/>
                </a:solidFill>
                <a:latin typeface="Book Antiqua" pitchFamily="18" charset="0"/>
              </a:rPr>
              <a:t>O1</a:t>
            </a:r>
          </a:p>
        </p:txBody>
      </p:sp>
      <p:sp>
        <p:nvSpPr>
          <p:cNvPr id="18446" name="Rectangle 24"/>
          <p:cNvSpPr>
            <a:spLocks noChangeArrowheads="1"/>
          </p:cNvSpPr>
          <p:nvPr/>
        </p:nvSpPr>
        <p:spPr bwMode="auto">
          <a:xfrm flipH="1">
            <a:off x="3238500" y="809823"/>
            <a:ext cx="488950" cy="307777"/>
          </a:xfrm>
          <a:prstGeom prst="rect">
            <a:avLst/>
          </a:prstGeom>
          <a:noFill/>
          <a:ln w="9525">
            <a:noFill/>
            <a:miter lim="800000"/>
            <a:headEnd/>
            <a:tailEnd/>
          </a:ln>
        </p:spPr>
        <p:txBody>
          <a:bodyPr wrap="square">
            <a:spAutoFit/>
          </a:bodyPr>
          <a:lstStyle/>
          <a:p>
            <a:r>
              <a:rPr lang="fr-FR" sz="1400" b="1" dirty="0" smtClean="0">
                <a:solidFill>
                  <a:srgbClr val="FFFF00"/>
                </a:solidFill>
                <a:latin typeface="Book Antiqua" pitchFamily="18" charset="0"/>
              </a:rPr>
              <a:t>O2</a:t>
            </a:r>
            <a:endParaRPr lang="fr-FR" sz="1400" b="1" dirty="0">
              <a:solidFill>
                <a:srgbClr val="FFFF00"/>
              </a:solidFill>
              <a:latin typeface="Book Antiqua" pitchFamily="18" charset="0"/>
            </a:endParaRPr>
          </a:p>
        </p:txBody>
      </p:sp>
      <p:sp>
        <p:nvSpPr>
          <p:cNvPr id="18447" name="Rectangle 26"/>
          <p:cNvSpPr>
            <a:spLocks noChangeArrowheads="1"/>
          </p:cNvSpPr>
          <p:nvPr/>
        </p:nvSpPr>
        <p:spPr bwMode="auto">
          <a:xfrm>
            <a:off x="6121504" y="1771208"/>
            <a:ext cx="296863" cy="336550"/>
          </a:xfrm>
          <a:prstGeom prst="rect">
            <a:avLst/>
          </a:prstGeom>
          <a:noFill/>
          <a:ln w="9525">
            <a:noFill/>
            <a:miter lim="800000"/>
            <a:headEnd/>
            <a:tailEnd/>
          </a:ln>
        </p:spPr>
        <p:txBody>
          <a:bodyPr wrap="none">
            <a:spAutoFit/>
          </a:bodyPr>
          <a:lstStyle/>
          <a:p>
            <a:r>
              <a:rPr lang="fr-FR" sz="1600" b="1" dirty="0">
                <a:solidFill>
                  <a:srgbClr val="FFFF00"/>
                </a:solidFill>
                <a:latin typeface="Book Antiqua" pitchFamily="18" charset="0"/>
              </a:rPr>
              <a:t>F</a:t>
            </a:r>
          </a:p>
        </p:txBody>
      </p:sp>
      <p:cxnSp>
        <p:nvCxnSpPr>
          <p:cNvPr id="30" name="Connecteur droit 29"/>
          <p:cNvCxnSpPr/>
          <p:nvPr/>
        </p:nvCxnSpPr>
        <p:spPr>
          <a:xfrm rot="10800000">
            <a:off x="7461250" y="2095500"/>
            <a:ext cx="311150" cy="44450"/>
          </a:xfrm>
          <a:prstGeom prst="line">
            <a:avLst/>
          </a:prstGeom>
          <a:ln w="28575">
            <a:solidFill>
              <a:srgbClr val="03ED40"/>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flipH="1" flipV="1">
            <a:off x="7164288" y="2628900"/>
            <a:ext cx="519212" cy="88900"/>
          </a:xfrm>
          <a:prstGeom prst="line">
            <a:avLst/>
          </a:prstGeom>
          <a:ln w="28575">
            <a:solidFill>
              <a:srgbClr val="03ED40"/>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rot="5400000">
            <a:off x="7239000" y="2362200"/>
            <a:ext cx="622300" cy="88900"/>
          </a:xfrm>
          <a:prstGeom prst="line">
            <a:avLst/>
          </a:prstGeom>
          <a:ln w="28575">
            <a:solidFill>
              <a:srgbClr val="03ED4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451" name="Rectangle 38"/>
          <p:cNvSpPr>
            <a:spLocks noChangeArrowheads="1"/>
          </p:cNvSpPr>
          <p:nvPr/>
        </p:nvSpPr>
        <p:spPr bwMode="auto">
          <a:xfrm>
            <a:off x="7551737" y="2273300"/>
            <a:ext cx="354013" cy="336550"/>
          </a:xfrm>
          <a:prstGeom prst="rect">
            <a:avLst/>
          </a:prstGeom>
          <a:noFill/>
          <a:ln w="9525">
            <a:noFill/>
            <a:miter lim="800000"/>
            <a:headEnd/>
            <a:tailEnd/>
          </a:ln>
        </p:spPr>
        <p:txBody>
          <a:bodyPr wrap="none">
            <a:spAutoFit/>
          </a:bodyPr>
          <a:lstStyle/>
          <a:p>
            <a:r>
              <a:rPr lang="fr-FR" sz="1600" b="1" dirty="0">
                <a:solidFill>
                  <a:srgbClr val="7030A0"/>
                </a:solidFill>
                <a:latin typeface="Book Antiqua" pitchFamily="18" charset="0"/>
              </a:rPr>
              <a:t>H</a:t>
            </a:r>
          </a:p>
        </p:txBody>
      </p:sp>
      <p:sp>
        <p:nvSpPr>
          <p:cNvPr id="18452" name="Rectangle 39"/>
          <p:cNvSpPr>
            <a:spLocks noChangeArrowheads="1"/>
          </p:cNvSpPr>
          <p:nvPr/>
        </p:nvSpPr>
        <p:spPr bwMode="auto">
          <a:xfrm>
            <a:off x="6318072" y="1124843"/>
            <a:ext cx="1298753" cy="307777"/>
          </a:xfrm>
          <a:prstGeom prst="rect">
            <a:avLst/>
          </a:prstGeom>
          <a:noFill/>
          <a:ln w="9525">
            <a:noFill/>
            <a:miter lim="800000"/>
            <a:headEnd/>
            <a:tailEnd/>
          </a:ln>
        </p:spPr>
        <p:txBody>
          <a:bodyPr wrap="none">
            <a:spAutoFit/>
          </a:bodyPr>
          <a:lstStyle/>
          <a:p>
            <a:r>
              <a:rPr lang="fr-FR" sz="1400" b="1" dirty="0">
                <a:solidFill>
                  <a:srgbClr val="FFFF00"/>
                </a:solidFill>
                <a:latin typeface="Book Antiqua" pitchFamily="18" charset="0"/>
              </a:rPr>
              <a:t>Axe du canon</a:t>
            </a:r>
          </a:p>
        </p:txBody>
      </p:sp>
      <p:sp>
        <p:nvSpPr>
          <p:cNvPr id="18453" name="Rectangle 40"/>
          <p:cNvSpPr>
            <a:spLocks noChangeArrowheads="1"/>
          </p:cNvSpPr>
          <p:nvPr/>
        </p:nvSpPr>
        <p:spPr bwMode="auto">
          <a:xfrm>
            <a:off x="5735637" y="758826"/>
            <a:ext cx="1938351" cy="307777"/>
          </a:xfrm>
          <a:prstGeom prst="rect">
            <a:avLst/>
          </a:prstGeom>
          <a:noFill/>
          <a:ln w="9525">
            <a:noFill/>
            <a:miter lim="800000"/>
            <a:headEnd/>
            <a:tailEnd/>
          </a:ln>
        </p:spPr>
        <p:txBody>
          <a:bodyPr wrap="none">
            <a:spAutoFit/>
          </a:bodyPr>
          <a:lstStyle/>
          <a:p>
            <a:r>
              <a:rPr lang="fr-FR" sz="1400" b="1" dirty="0">
                <a:solidFill>
                  <a:srgbClr val="FFFF00"/>
                </a:solidFill>
                <a:latin typeface="Book Antiqua" pitchFamily="18" charset="0"/>
              </a:rPr>
              <a:t>Extrémité du système</a:t>
            </a:r>
          </a:p>
        </p:txBody>
      </p:sp>
      <p:cxnSp>
        <p:nvCxnSpPr>
          <p:cNvPr id="42" name="Connecteur droit 41"/>
          <p:cNvCxnSpPr/>
          <p:nvPr/>
        </p:nvCxnSpPr>
        <p:spPr>
          <a:xfrm flipV="1">
            <a:off x="5683250" y="1028700"/>
            <a:ext cx="844550" cy="400050"/>
          </a:xfrm>
          <a:prstGeom prst="line">
            <a:avLst/>
          </a:prstGeom>
          <a:ln w="28575">
            <a:solidFill>
              <a:srgbClr val="03ED4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rot="5400000">
            <a:off x="5416550" y="1917700"/>
            <a:ext cx="889000" cy="0"/>
          </a:xfrm>
          <a:prstGeom prst="line">
            <a:avLst/>
          </a:prstGeom>
          <a:ln w="28575">
            <a:solidFill>
              <a:srgbClr val="03ED4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456" name="Rectangle 46"/>
          <p:cNvSpPr>
            <a:spLocks noChangeArrowheads="1"/>
          </p:cNvSpPr>
          <p:nvPr/>
        </p:nvSpPr>
        <p:spPr bwMode="auto">
          <a:xfrm>
            <a:off x="5727700" y="2362200"/>
            <a:ext cx="307975" cy="336550"/>
          </a:xfrm>
          <a:prstGeom prst="rect">
            <a:avLst/>
          </a:prstGeom>
          <a:noFill/>
          <a:ln w="9525">
            <a:noFill/>
            <a:miter lim="800000"/>
            <a:headEnd/>
            <a:tailEnd/>
          </a:ln>
        </p:spPr>
        <p:txBody>
          <a:bodyPr wrap="none">
            <a:spAutoFit/>
          </a:bodyPr>
          <a:lstStyle/>
          <a:p>
            <a:r>
              <a:rPr lang="fr-FR" sz="1600" b="1" dirty="0">
                <a:solidFill>
                  <a:srgbClr val="FFFF00"/>
                </a:solidFill>
                <a:latin typeface="Book Antiqua" pitchFamily="18" charset="0"/>
              </a:rPr>
              <a:t>E</a:t>
            </a:r>
          </a:p>
        </p:txBody>
      </p:sp>
      <p:cxnSp>
        <p:nvCxnSpPr>
          <p:cNvPr id="48" name="Connecteur droit 47"/>
          <p:cNvCxnSpPr/>
          <p:nvPr/>
        </p:nvCxnSpPr>
        <p:spPr>
          <a:xfrm rot="5400000">
            <a:off x="4994275" y="1717675"/>
            <a:ext cx="488950" cy="0"/>
          </a:xfrm>
          <a:prstGeom prst="line">
            <a:avLst/>
          </a:prstGeom>
          <a:ln w="28575">
            <a:solidFill>
              <a:srgbClr val="03ED4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458" name="Rectangle 49"/>
          <p:cNvSpPr>
            <a:spLocks noChangeArrowheads="1"/>
          </p:cNvSpPr>
          <p:nvPr/>
        </p:nvSpPr>
        <p:spPr bwMode="auto">
          <a:xfrm>
            <a:off x="5060950" y="1962150"/>
            <a:ext cx="354013" cy="336550"/>
          </a:xfrm>
          <a:prstGeom prst="rect">
            <a:avLst/>
          </a:prstGeom>
          <a:noFill/>
          <a:ln w="9525">
            <a:noFill/>
            <a:miter lim="800000"/>
            <a:headEnd/>
            <a:tailEnd/>
          </a:ln>
        </p:spPr>
        <p:txBody>
          <a:bodyPr wrap="none">
            <a:spAutoFit/>
          </a:bodyPr>
          <a:lstStyle/>
          <a:p>
            <a:r>
              <a:rPr lang="fr-FR" sz="1600" b="1" dirty="0">
                <a:solidFill>
                  <a:srgbClr val="FFFF00"/>
                </a:solidFill>
                <a:latin typeface="Book Antiqua" pitchFamily="18" charset="0"/>
              </a:rPr>
              <a:t>D</a:t>
            </a:r>
          </a:p>
        </p:txBody>
      </p:sp>
      <p:sp>
        <p:nvSpPr>
          <p:cNvPr id="18459" name="Rectangle 50"/>
          <p:cNvSpPr>
            <a:spLocks noChangeArrowheads="1"/>
          </p:cNvSpPr>
          <p:nvPr/>
        </p:nvSpPr>
        <p:spPr bwMode="auto">
          <a:xfrm>
            <a:off x="3060700" y="2139950"/>
            <a:ext cx="1803400" cy="336550"/>
          </a:xfrm>
          <a:prstGeom prst="rect">
            <a:avLst/>
          </a:prstGeom>
          <a:noFill/>
          <a:ln w="9525">
            <a:noFill/>
            <a:miter lim="800000"/>
            <a:headEnd/>
            <a:tailEnd/>
          </a:ln>
        </p:spPr>
        <p:txBody>
          <a:bodyPr wrap="none">
            <a:spAutoFit/>
          </a:bodyPr>
          <a:lstStyle/>
          <a:p>
            <a:r>
              <a:rPr lang="fr-FR" sz="1600" b="1" dirty="0">
                <a:solidFill>
                  <a:srgbClr val="FFFF00"/>
                </a:solidFill>
                <a:latin typeface="Book Antiqua" pitchFamily="18" charset="0"/>
              </a:rPr>
              <a:t>Face de la culasse</a:t>
            </a:r>
          </a:p>
        </p:txBody>
      </p:sp>
      <p:cxnSp>
        <p:nvCxnSpPr>
          <p:cNvPr id="52" name="Connecteur droit 51"/>
          <p:cNvCxnSpPr/>
          <p:nvPr/>
        </p:nvCxnSpPr>
        <p:spPr>
          <a:xfrm rot="10800000" flipV="1">
            <a:off x="4171950" y="1517650"/>
            <a:ext cx="711200" cy="666750"/>
          </a:xfrm>
          <a:prstGeom prst="line">
            <a:avLst/>
          </a:prstGeom>
          <a:ln w="28575">
            <a:solidFill>
              <a:srgbClr val="03ED4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rot="10800000">
            <a:off x="1549400" y="1295400"/>
            <a:ext cx="400050" cy="0"/>
          </a:xfrm>
          <a:prstGeom prst="line">
            <a:avLst/>
          </a:prstGeom>
          <a:ln w="28575">
            <a:solidFill>
              <a:srgbClr val="03ED40"/>
            </a:solidFill>
          </a:ln>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rot="10800000">
            <a:off x="1549400" y="1384300"/>
            <a:ext cx="400050" cy="0"/>
          </a:xfrm>
          <a:prstGeom prst="line">
            <a:avLst/>
          </a:prstGeom>
          <a:ln w="28575">
            <a:solidFill>
              <a:srgbClr val="03ED40"/>
            </a:solidFill>
          </a:ln>
        </p:spPr>
        <p:style>
          <a:lnRef idx="1">
            <a:schemeClr val="accent1"/>
          </a:lnRef>
          <a:fillRef idx="0">
            <a:schemeClr val="accent1"/>
          </a:fillRef>
          <a:effectRef idx="0">
            <a:schemeClr val="accent1"/>
          </a:effectRef>
          <a:fontRef idx="minor">
            <a:schemeClr val="tx1"/>
          </a:fontRef>
        </p:style>
      </p:cxnSp>
      <p:sp>
        <p:nvSpPr>
          <p:cNvPr id="18463" name="Rectangle 59"/>
          <p:cNvSpPr>
            <a:spLocks noChangeArrowheads="1"/>
          </p:cNvSpPr>
          <p:nvPr/>
        </p:nvSpPr>
        <p:spPr bwMode="auto">
          <a:xfrm>
            <a:off x="1905000" y="1162050"/>
            <a:ext cx="266700" cy="336550"/>
          </a:xfrm>
          <a:prstGeom prst="rect">
            <a:avLst/>
          </a:prstGeom>
          <a:noFill/>
          <a:ln w="9525">
            <a:noFill/>
            <a:miter lim="800000"/>
            <a:headEnd/>
            <a:tailEnd/>
          </a:ln>
        </p:spPr>
        <p:txBody>
          <a:bodyPr>
            <a:spAutoFit/>
          </a:bodyPr>
          <a:lstStyle/>
          <a:p>
            <a:r>
              <a:rPr lang="fr-FR" sz="1600" b="1" dirty="0">
                <a:solidFill>
                  <a:srgbClr val="FFFF00"/>
                </a:solidFill>
                <a:latin typeface="Book Antiqua" pitchFamily="18" charset="0"/>
              </a:rPr>
              <a:t>B</a:t>
            </a:r>
          </a:p>
        </p:txBody>
      </p:sp>
      <p:cxnSp>
        <p:nvCxnSpPr>
          <p:cNvPr id="61" name="Connecteur droit 60"/>
          <p:cNvCxnSpPr/>
          <p:nvPr/>
        </p:nvCxnSpPr>
        <p:spPr>
          <a:xfrm rot="5400000" flipH="1" flipV="1">
            <a:off x="1416050" y="1250950"/>
            <a:ext cx="266700" cy="0"/>
          </a:xfrm>
          <a:prstGeom prst="line">
            <a:avLst/>
          </a:prstGeom>
          <a:ln w="28575">
            <a:solidFill>
              <a:srgbClr val="03ED40"/>
            </a:solidFill>
          </a:ln>
        </p:spPr>
        <p:style>
          <a:lnRef idx="1">
            <a:schemeClr val="accent1"/>
          </a:lnRef>
          <a:fillRef idx="0">
            <a:schemeClr val="accent1"/>
          </a:fillRef>
          <a:effectRef idx="0">
            <a:schemeClr val="accent1"/>
          </a:effectRef>
          <a:fontRef idx="minor">
            <a:schemeClr val="tx1"/>
          </a:fontRef>
        </p:style>
      </p:cxnSp>
      <p:sp>
        <p:nvSpPr>
          <p:cNvPr id="18465" name="Rectangle 63"/>
          <p:cNvSpPr>
            <a:spLocks noChangeArrowheads="1"/>
          </p:cNvSpPr>
          <p:nvPr/>
        </p:nvSpPr>
        <p:spPr bwMode="auto">
          <a:xfrm>
            <a:off x="1238250" y="1028700"/>
            <a:ext cx="266700" cy="336550"/>
          </a:xfrm>
          <a:prstGeom prst="rect">
            <a:avLst/>
          </a:prstGeom>
          <a:noFill/>
          <a:ln w="9525">
            <a:noFill/>
            <a:miter lim="800000"/>
            <a:headEnd/>
            <a:tailEnd/>
          </a:ln>
        </p:spPr>
        <p:txBody>
          <a:bodyPr>
            <a:spAutoFit/>
          </a:bodyPr>
          <a:lstStyle/>
          <a:p>
            <a:r>
              <a:rPr lang="fr-FR" sz="1600" b="1" dirty="0">
                <a:solidFill>
                  <a:srgbClr val="FFFF00"/>
                </a:solidFill>
                <a:latin typeface="Book Antiqua" pitchFamily="18" charset="0"/>
              </a:rPr>
              <a:t>A</a:t>
            </a:r>
          </a:p>
        </p:txBody>
      </p:sp>
      <p:cxnSp>
        <p:nvCxnSpPr>
          <p:cNvPr id="65" name="Connecteur droit 64"/>
          <p:cNvCxnSpPr/>
          <p:nvPr/>
        </p:nvCxnSpPr>
        <p:spPr>
          <a:xfrm rot="10800000">
            <a:off x="927100" y="1295400"/>
            <a:ext cx="400050" cy="0"/>
          </a:xfrm>
          <a:prstGeom prst="line">
            <a:avLst/>
          </a:prstGeom>
          <a:ln w="28575">
            <a:solidFill>
              <a:srgbClr val="03ED40"/>
            </a:solidFill>
          </a:ln>
        </p:spPr>
        <p:style>
          <a:lnRef idx="1">
            <a:schemeClr val="accent1"/>
          </a:lnRef>
          <a:fillRef idx="0">
            <a:schemeClr val="accent1"/>
          </a:fillRef>
          <a:effectRef idx="0">
            <a:schemeClr val="accent1"/>
          </a:effectRef>
          <a:fontRef idx="minor">
            <a:schemeClr val="tx1"/>
          </a:fontRef>
        </p:style>
      </p:cxnSp>
      <p:sp>
        <p:nvSpPr>
          <p:cNvPr id="18467" name="Rectangle 65"/>
          <p:cNvSpPr>
            <a:spLocks noChangeArrowheads="1"/>
          </p:cNvSpPr>
          <p:nvPr/>
        </p:nvSpPr>
        <p:spPr bwMode="auto">
          <a:xfrm>
            <a:off x="882650" y="1250950"/>
            <a:ext cx="266700" cy="336550"/>
          </a:xfrm>
          <a:prstGeom prst="rect">
            <a:avLst/>
          </a:prstGeom>
          <a:noFill/>
          <a:ln w="9525">
            <a:noFill/>
            <a:miter lim="800000"/>
            <a:headEnd/>
            <a:tailEnd/>
          </a:ln>
        </p:spPr>
        <p:txBody>
          <a:bodyPr>
            <a:spAutoFit/>
          </a:bodyPr>
          <a:lstStyle/>
          <a:p>
            <a:r>
              <a:rPr lang="fr-FR" sz="1600" b="1" dirty="0">
                <a:solidFill>
                  <a:srgbClr val="7030A0"/>
                </a:solidFill>
                <a:latin typeface="Book Antiqua" pitchFamily="18" charset="0"/>
              </a:rPr>
              <a:t>C</a:t>
            </a:r>
          </a:p>
        </p:txBody>
      </p:sp>
      <p:cxnSp>
        <p:nvCxnSpPr>
          <p:cNvPr id="67" name="Connecteur droit 66"/>
          <p:cNvCxnSpPr/>
          <p:nvPr/>
        </p:nvCxnSpPr>
        <p:spPr>
          <a:xfrm rot="5400000" flipH="1" flipV="1">
            <a:off x="7083425" y="2606675"/>
            <a:ext cx="444500" cy="44450"/>
          </a:xfrm>
          <a:prstGeom prst="line">
            <a:avLst/>
          </a:prstGeom>
          <a:ln w="28575">
            <a:solidFill>
              <a:srgbClr val="03ED40"/>
            </a:solidFill>
          </a:ln>
        </p:spPr>
        <p:style>
          <a:lnRef idx="1">
            <a:schemeClr val="accent1"/>
          </a:lnRef>
          <a:fillRef idx="0">
            <a:schemeClr val="accent1"/>
          </a:fillRef>
          <a:effectRef idx="0">
            <a:schemeClr val="accent1"/>
          </a:effectRef>
          <a:fontRef idx="minor">
            <a:schemeClr val="tx1"/>
          </a:fontRef>
        </p:style>
      </p:cxnSp>
      <p:cxnSp>
        <p:nvCxnSpPr>
          <p:cNvPr id="70" name="Connecteur droit 69"/>
          <p:cNvCxnSpPr/>
          <p:nvPr/>
        </p:nvCxnSpPr>
        <p:spPr>
          <a:xfrm rot="5400000" flipH="1" flipV="1">
            <a:off x="7172325" y="2606675"/>
            <a:ext cx="444500" cy="44450"/>
          </a:xfrm>
          <a:prstGeom prst="line">
            <a:avLst/>
          </a:prstGeom>
          <a:ln w="28575">
            <a:solidFill>
              <a:srgbClr val="03ED40"/>
            </a:solidFill>
          </a:ln>
        </p:spPr>
        <p:style>
          <a:lnRef idx="1">
            <a:schemeClr val="accent1"/>
          </a:lnRef>
          <a:fillRef idx="0">
            <a:schemeClr val="accent1"/>
          </a:fillRef>
          <a:effectRef idx="0">
            <a:schemeClr val="accent1"/>
          </a:effectRef>
          <a:fontRef idx="minor">
            <a:schemeClr val="tx1"/>
          </a:fontRef>
        </p:style>
      </p:cxnSp>
      <p:sp>
        <p:nvSpPr>
          <p:cNvPr id="18470" name="Rectangle 87"/>
          <p:cNvSpPr>
            <a:spLocks noChangeArrowheads="1"/>
          </p:cNvSpPr>
          <p:nvPr/>
        </p:nvSpPr>
        <p:spPr bwMode="auto">
          <a:xfrm>
            <a:off x="6929437" y="2578219"/>
            <a:ext cx="354013" cy="336550"/>
          </a:xfrm>
          <a:prstGeom prst="rect">
            <a:avLst/>
          </a:prstGeom>
          <a:noFill/>
          <a:ln w="9525">
            <a:noFill/>
            <a:miter lim="800000"/>
            <a:headEnd/>
            <a:tailEnd/>
          </a:ln>
        </p:spPr>
        <p:txBody>
          <a:bodyPr wrap="none">
            <a:spAutoFit/>
          </a:bodyPr>
          <a:lstStyle/>
          <a:p>
            <a:r>
              <a:rPr lang="fr-FR" sz="1600" b="1" dirty="0">
                <a:solidFill>
                  <a:srgbClr val="FFFF00"/>
                </a:solidFill>
                <a:latin typeface="Book Antiqua" pitchFamily="18" charset="0"/>
              </a:rPr>
              <a:t>G</a:t>
            </a:r>
          </a:p>
        </p:txBody>
      </p:sp>
      <p:pic>
        <p:nvPicPr>
          <p:cNvPr id="41" name="Imag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463" y="3175353"/>
            <a:ext cx="7402174" cy="2774111"/>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709DEFEB-ECF8-432B-A219-8CECFD777E00}" type="slidenum">
              <a:rPr lang="fr-FR" smtClean="0"/>
              <a:pPr>
                <a:defRPr/>
              </a:pPr>
              <a:t>19</a:t>
            </a:fld>
            <a:endParaRPr lang="fr-FR" dirty="0"/>
          </a:p>
        </p:txBody>
      </p:sp>
      <p:sp>
        <p:nvSpPr>
          <p:cNvPr id="4" name="Rectangle 2"/>
          <p:cNvSpPr>
            <a:spLocks noChangeArrowheads="1"/>
          </p:cNvSpPr>
          <p:nvPr/>
        </p:nvSpPr>
        <p:spPr bwMode="auto">
          <a:xfrm>
            <a:off x="779463" y="125968"/>
            <a:ext cx="7423150" cy="369332"/>
          </a:xfrm>
          <a:prstGeom prst="rect">
            <a:avLst/>
          </a:prstGeom>
          <a:noFill/>
          <a:ln w="9525">
            <a:noFill/>
            <a:miter lim="800000"/>
            <a:headEnd/>
            <a:tailEnd/>
          </a:ln>
        </p:spPr>
        <p:txBody>
          <a:bodyPr>
            <a:spAutoFit/>
          </a:bodyPr>
          <a:lstStyle/>
          <a:p>
            <a:r>
              <a:rPr lang="fr-FR" b="1" dirty="0" smtClean="0">
                <a:solidFill>
                  <a:srgbClr val="C00000"/>
                </a:solidFill>
                <a:latin typeface="Book Antiqua" pitchFamily="18" charset="0"/>
              </a:rPr>
              <a:t>7.4.4.1. </a:t>
            </a:r>
            <a:r>
              <a:rPr lang="fr-FR" b="1" dirty="0" smtClean="0">
                <a:latin typeface="Book Antiqua" pitchFamily="18" charset="0"/>
              </a:rPr>
              <a:t>Tableau </a:t>
            </a:r>
            <a:r>
              <a:rPr lang="fr-FR" b="1" dirty="0">
                <a:latin typeface="Book Antiqua" pitchFamily="18" charset="0"/>
              </a:rPr>
              <a:t>des dimensions des carabines 10m et 300m standard   </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732" y="1052736"/>
            <a:ext cx="8976277" cy="5328592"/>
          </a:xfrm>
          <a:prstGeom prst="rect">
            <a:avLst/>
          </a:prstGeom>
        </p:spPr>
      </p:pic>
    </p:spTree>
    <p:extLst>
      <p:ext uri="{BB962C8B-B14F-4D97-AF65-F5344CB8AC3E}">
        <p14:creationId xmlns:p14="http://schemas.microsoft.com/office/powerpoint/2010/main" val="2157424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2910" y="214290"/>
            <a:ext cx="7901014" cy="725470"/>
          </a:xfrm>
        </p:spPr>
        <p:txBody>
          <a:bodyPr>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fr-FR" sz="3200" dirty="0" smtClean="0"/>
              <a:t>Sommaire</a:t>
            </a:r>
            <a:endParaRPr lang="fr-FR" sz="3200" dirty="0"/>
          </a:p>
        </p:txBody>
      </p:sp>
      <p:sp>
        <p:nvSpPr>
          <p:cNvPr id="5" name="Espace réservé du numéro de diapositive 4"/>
          <p:cNvSpPr>
            <a:spLocks noGrp="1"/>
          </p:cNvSpPr>
          <p:nvPr>
            <p:ph type="sldNum" sz="quarter" idx="12"/>
          </p:nvPr>
        </p:nvSpPr>
        <p:spPr/>
        <p:txBody>
          <a:bodyPr/>
          <a:lstStyle/>
          <a:p>
            <a:pPr>
              <a:defRPr/>
            </a:pPr>
            <a:fld id="{350C5BDF-1DEE-4E51-81C5-D5E31A30E5F1}" type="slidenum">
              <a:rPr lang="fr-FR"/>
              <a:pPr>
                <a:defRPr/>
              </a:pPr>
              <a:t>2</a:t>
            </a:fld>
            <a:endParaRPr lang="fr-FR" dirty="0"/>
          </a:p>
        </p:txBody>
      </p:sp>
      <p:sp>
        <p:nvSpPr>
          <p:cNvPr id="5123" name="ZoneTexte 3"/>
          <p:cNvSpPr txBox="1">
            <a:spLocks noChangeArrowheads="1"/>
          </p:cNvSpPr>
          <p:nvPr/>
        </p:nvSpPr>
        <p:spPr bwMode="auto">
          <a:xfrm>
            <a:off x="785813" y="1143000"/>
            <a:ext cx="7643812" cy="4216539"/>
          </a:xfrm>
          <a:prstGeom prst="rect">
            <a:avLst/>
          </a:prstGeom>
          <a:noFill/>
          <a:ln w="9525">
            <a:noFill/>
            <a:miter lim="800000"/>
            <a:headEnd/>
            <a:tailEnd/>
          </a:ln>
        </p:spPr>
        <p:txBody>
          <a:bodyPr>
            <a:spAutoFit/>
          </a:bodyPr>
          <a:lstStyle/>
          <a:p>
            <a:pPr marL="342900" indent="-342900"/>
            <a:r>
              <a:rPr lang="fr-FR" sz="2400" b="1" dirty="0">
                <a:solidFill>
                  <a:srgbClr val="CC0099"/>
                </a:solidFill>
                <a:latin typeface="Book Antiqua" pitchFamily="18" charset="0"/>
              </a:rPr>
              <a:t>1. LA SECURITE</a:t>
            </a:r>
          </a:p>
          <a:p>
            <a:pPr marL="1257300" lvl="2" indent="-342900"/>
            <a:r>
              <a:rPr lang="fr-FR" sz="2000" dirty="0">
                <a:latin typeface="Book Antiqua" pitchFamily="18" charset="0"/>
              </a:rPr>
              <a:t>1.1</a:t>
            </a:r>
            <a:r>
              <a:rPr lang="fr-FR" sz="2000" dirty="0">
                <a:solidFill>
                  <a:srgbClr val="0070C0"/>
                </a:solidFill>
                <a:latin typeface="Book Antiqua" pitchFamily="18" charset="0"/>
              </a:rPr>
              <a:t> Généralités</a:t>
            </a:r>
          </a:p>
          <a:p>
            <a:pPr marL="1257300" lvl="2" indent="-342900"/>
            <a:r>
              <a:rPr lang="fr-FR" sz="2000" dirty="0">
                <a:latin typeface="Book Antiqua" pitchFamily="18" charset="0"/>
              </a:rPr>
              <a:t>1.2</a:t>
            </a:r>
            <a:r>
              <a:rPr lang="fr-FR" sz="2000" dirty="0">
                <a:solidFill>
                  <a:srgbClr val="0070C0"/>
                </a:solidFill>
                <a:latin typeface="Book Antiqua" pitchFamily="18" charset="0"/>
              </a:rPr>
              <a:t> Règles de sécurité</a:t>
            </a:r>
          </a:p>
          <a:p>
            <a:pPr marL="1257300" lvl="2" indent="-342900"/>
            <a:r>
              <a:rPr lang="fr-FR" sz="2000" dirty="0">
                <a:latin typeface="Book Antiqua" pitchFamily="18" charset="0"/>
              </a:rPr>
              <a:t>1.3</a:t>
            </a:r>
            <a:r>
              <a:rPr lang="fr-FR" sz="2000" dirty="0">
                <a:solidFill>
                  <a:srgbClr val="0070C0"/>
                </a:solidFill>
                <a:latin typeface="Book Antiqua" pitchFamily="18" charset="0"/>
              </a:rPr>
              <a:t> Protection de l’ouïe</a:t>
            </a:r>
          </a:p>
          <a:p>
            <a:pPr marL="1257300" lvl="2" indent="-342900"/>
            <a:r>
              <a:rPr lang="fr-FR" sz="2000" dirty="0">
                <a:latin typeface="Book Antiqua" pitchFamily="18" charset="0"/>
              </a:rPr>
              <a:t>1.4</a:t>
            </a:r>
            <a:r>
              <a:rPr lang="fr-FR" sz="2000" dirty="0">
                <a:solidFill>
                  <a:srgbClr val="0070C0"/>
                </a:solidFill>
                <a:latin typeface="Book Antiqua" pitchFamily="18" charset="0"/>
              </a:rPr>
              <a:t> Protection des yeux</a:t>
            </a:r>
          </a:p>
          <a:p>
            <a:pPr marL="1257300" lvl="2" indent="-342900"/>
            <a:endParaRPr lang="fr-FR" sz="2000" b="1" dirty="0">
              <a:solidFill>
                <a:srgbClr val="FFFF00"/>
              </a:solidFill>
              <a:latin typeface="Book Antiqua" pitchFamily="18" charset="0"/>
            </a:endParaRPr>
          </a:p>
          <a:p>
            <a:pPr marL="342900" indent="-342900"/>
            <a:r>
              <a:rPr lang="fr-FR" sz="2400" b="1" dirty="0">
                <a:solidFill>
                  <a:srgbClr val="CC0099"/>
                </a:solidFill>
                <a:latin typeface="Book Antiqua" pitchFamily="18" charset="0"/>
              </a:rPr>
              <a:t>2. CONTRÔLE DES ARMES ET EQUIPEMENTS</a:t>
            </a:r>
          </a:p>
          <a:p>
            <a:pPr marL="342900" indent="-342900"/>
            <a:r>
              <a:rPr lang="fr-FR" dirty="0">
                <a:solidFill>
                  <a:srgbClr val="FF0000"/>
                </a:solidFill>
                <a:latin typeface="Book Antiqua" pitchFamily="18" charset="0"/>
              </a:rPr>
              <a:t>		</a:t>
            </a:r>
            <a:r>
              <a:rPr lang="fr-FR" sz="2000" dirty="0">
                <a:latin typeface="Book Antiqua" pitchFamily="18" charset="0"/>
              </a:rPr>
              <a:t>2.1</a:t>
            </a:r>
            <a:r>
              <a:rPr lang="fr-FR" sz="2000" dirty="0">
                <a:solidFill>
                  <a:srgbClr val="0070C0"/>
                </a:solidFill>
                <a:latin typeface="Book Antiqua" pitchFamily="18" charset="0"/>
              </a:rPr>
              <a:t> Contrôle de la licence</a:t>
            </a:r>
          </a:p>
          <a:p>
            <a:pPr marL="342900" indent="-342900"/>
            <a:r>
              <a:rPr lang="fr-FR" sz="2000" dirty="0">
                <a:solidFill>
                  <a:srgbClr val="0070C0"/>
                </a:solidFill>
                <a:latin typeface="Book Antiqua" pitchFamily="18" charset="0"/>
              </a:rPr>
              <a:t>		</a:t>
            </a:r>
            <a:r>
              <a:rPr lang="fr-FR" sz="2000" dirty="0">
                <a:latin typeface="Book Antiqua" pitchFamily="18" charset="0"/>
              </a:rPr>
              <a:t>2.2</a:t>
            </a:r>
            <a:r>
              <a:rPr lang="fr-FR" sz="2000" dirty="0">
                <a:solidFill>
                  <a:srgbClr val="0070C0"/>
                </a:solidFill>
                <a:latin typeface="Book Antiqua" pitchFamily="18" charset="0"/>
              </a:rPr>
              <a:t> Contrôle carabine</a:t>
            </a:r>
          </a:p>
          <a:p>
            <a:pPr marL="342900" indent="-342900"/>
            <a:r>
              <a:rPr lang="fr-FR" sz="2000" dirty="0">
                <a:solidFill>
                  <a:srgbClr val="0070C0"/>
                </a:solidFill>
                <a:latin typeface="Book Antiqua" pitchFamily="18" charset="0"/>
              </a:rPr>
              <a:t>		</a:t>
            </a:r>
            <a:r>
              <a:rPr lang="fr-FR" sz="2000" dirty="0">
                <a:latin typeface="Book Antiqua" pitchFamily="18" charset="0"/>
              </a:rPr>
              <a:t>2.3</a:t>
            </a:r>
            <a:r>
              <a:rPr lang="fr-FR" sz="2000" dirty="0">
                <a:solidFill>
                  <a:srgbClr val="0070C0"/>
                </a:solidFill>
                <a:latin typeface="Book Antiqua" pitchFamily="18" charset="0"/>
              </a:rPr>
              <a:t> Contrôle  Habillements</a:t>
            </a:r>
          </a:p>
          <a:p>
            <a:pPr marL="342900" indent="-342900"/>
            <a:r>
              <a:rPr lang="fr-FR" sz="2000" dirty="0">
                <a:solidFill>
                  <a:srgbClr val="0070C0"/>
                </a:solidFill>
                <a:latin typeface="Book Antiqua" pitchFamily="18" charset="0"/>
              </a:rPr>
              <a:t>		</a:t>
            </a:r>
            <a:r>
              <a:rPr lang="fr-FR" sz="2000" dirty="0">
                <a:latin typeface="Book Antiqua" pitchFamily="18" charset="0"/>
              </a:rPr>
              <a:t>2.4</a:t>
            </a:r>
            <a:r>
              <a:rPr lang="fr-FR" sz="2000" dirty="0">
                <a:solidFill>
                  <a:srgbClr val="0070C0"/>
                </a:solidFill>
                <a:latin typeface="Book Antiqua" pitchFamily="18" charset="0"/>
              </a:rPr>
              <a:t> Contrôle  pistolet</a:t>
            </a:r>
          </a:p>
          <a:p>
            <a:pPr marL="342900" indent="-342900"/>
            <a:endParaRPr lang="fr-FR" sz="2000" dirty="0">
              <a:solidFill>
                <a:srgbClr val="FFFF00"/>
              </a:solidFill>
              <a:latin typeface="Book Antiqua" pitchFamily="18" charset="0"/>
            </a:endParaRPr>
          </a:p>
          <a:p>
            <a:pPr marL="342900" indent="-342900"/>
            <a:endParaRPr lang="fr-FR" sz="2000" dirty="0">
              <a:solidFill>
                <a:srgbClr val="FFFF00"/>
              </a:solidFill>
              <a:latin typeface="Book Antiqu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709DEFEB-ECF8-432B-A219-8CECFD777E00}" type="slidenum">
              <a:rPr lang="fr-FR" smtClean="0"/>
              <a:pPr>
                <a:defRPr/>
              </a:pPr>
              <a:t>20</a:t>
            </a:fld>
            <a:endParaRPr lang="fr-FR" dirty="0"/>
          </a:p>
        </p:txBody>
      </p:sp>
      <p:sp>
        <p:nvSpPr>
          <p:cNvPr id="3" name="Rectangle 2"/>
          <p:cNvSpPr/>
          <p:nvPr/>
        </p:nvSpPr>
        <p:spPr>
          <a:xfrm>
            <a:off x="2288033" y="116632"/>
            <a:ext cx="4480714" cy="369332"/>
          </a:xfrm>
          <a:prstGeom prst="rect">
            <a:avLst/>
          </a:prstGeom>
        </p:spPr>
        <p:txBody>
          <a:bodyPr wrap="none">
            <a:spAutoFit/>
          </a:bodyPr>
          <a:lstStyle/>
          <a:p>
            <a:r>
              <a:rPr lang="fr-FR" b="1" dirty="0" smtClean="0">
                <a:solidFill>
                  <a:srgbClr val="C00000"/>
                </a:solidFill>
                <a:latin typeface="Book Antiqua" pitchFamily="18" charset="0"/>
              </a:rPr>
              <a:t>7.4.5. </a:t>
            </a:r>
            <a:r>
              <a:rPr lang="fr-FR" b="1" dirty="0" smtClean="0">
                <a:latin typeface="Book Antiqua" pitchFamily="18" charset="0"/>
              </a:rPr>
              <a:t>Caractéristiques de la carabine 50m</a:t>
            </a:r>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434" y="485963"/>
            <a:ext cx="7228611" cy="2078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0284" y="2852936"/>
            <a:ext cx="9016212" cy="3693319"/>
          </a:xfrm>
          <a:prstGeom prst="rect">
            <a:avLst/>
          </a:prstGeom>
        </p:spPr>
        <p:txBody>
          <a:bodyPr wrap="square">
            <a:spAutoFit/>
          </a:bodyPr>
          <a:lstStyle/>
          <a:p>
            <a:pPr algn="just"/>
            <a:r>
              <a:rPr lang="fr-FR" dirty="0" smtClean="0">
                <a:solidFill>
                  <a:srgbClr val="0070C0"/>
                </a:solidFill>
                <a:latin typeface="+mn-lt"/>
              </a:rPr>
              <a:t>Toute </a:t>
            </a:r>
            <a:r>
              <a:rPr lang="fr-FR" dirty="0">
                <a:solidFill>
                  <a:srgbClr val="0070C0"/>
                </a:solidFill>
                <a:latin typeface="+mn-lt"/>
              </a:rPr>
              <a:t>carabine chambrée pour la cartouche à percussion annulaire de 5,6mm (.22 lr) est autorisée </a:t>
            </a:r>
            <a:r>
              <a:rPr lang="fr-FR" dirty="0" smtClean="0">
                <a:solidFill>
                  <a:srgbClr val="0070C0"/>
                </a:solidFill>
                <a:latin typeface="+mn-lt"/>
              </a:rPr>
              <a:t>:</a:t>
            </a:r>
          </a:p>
          <a:p>
            <a:pPr algn="just"/>
            <a:endParaRPr lang="fr-FR" dirty="0">
              <a:solidFill>
                <a:srgbClr val="0070C0"/>
              </a:solidFill>
              <a:latin typeface="+mn-lt"/>
            </a:endParaRPr>
          </a:p>
          <a:p>
            <a:pPr algn="just"/>
            <a:r>
              <a:rPr lang="fr-FR" dirty="0"/>
              <a:t>a</a:t>
            </a:r>
            <a:r>
              <a:rPr lang="fr-FR" dirty="0" smtClean="0"/>
              <a:t>) </a:t>
            </a:r>
            <a:r>
              <a:rPr lang="fr-FR" dirty="0" smtClean="0">
                <a:solidFill>
                  <a:srgbClr val="0070C0"/>
                </a:solidFill>
                <a:latin typeface="+mn-lt"/>
              </a:rPr>
              <a:t>Le </a:t>
            </a:r>
            <a:r>
              <a:rPr lang="fr-FR" dirty="0">
                <a:solidFill>
                  <a:srgbClr val="0070C0"/>
                </a:solidFill>
                <a:latin typeface="+mn-lt"/>
              </a:rPr>
              <a:t>poids de la carabine avec tous les accessoires utilisés (y compris le pommeau ou le cale main) ne </a:t>
            </a:r>
            <a:r>
              <a:rPr lang="fr-FR" dirty="0" smtClean="0">
                <a:solidFill>
                  <a:srgbClr val="0070C0"/>
                </a:solidFill>
                <a:latin typeface="+mn-lt"/>
              </a:rPr>
              <a:t>doit pas </a:t>
            </a:r>
            <a:r>
              <a:rPr lang="fr-FR" dirty="0">
                <a:solidFill>
                  <a:srgbClr val="0070C0"/>
                </a:solidFill>
                <a:latin typeface="+mn-lt"/>
              </a:rPr>
              <a:t>dépasser 8kg pour les Hommes</a:t>
            </a:r>
            <a:r>
              <a:rPr lang="fr-FR" dirty="0" smtClean="0">
                <a:solidFill>
                  <a:srgbClr val="0070C0"/>
                </a:solidFill>
                <a:latin typeface="+mn-lt"/>
              </a:rPr>
              <a:t>.</a:t>
            </a:r>
            <a:endParaRPr lang="fr-FR" dirty="0">
              <a:solidFill>
                <a:srgbClr val="0070C0"/>
              </a:solidFill>
              <a:latin typeface="+mn-lt"/>
            </a:endParaRPr>
          </a:p>
          <a:p>
            <a:pPr algn="just"/>
            <a:endParaRPr lang="fr-FR" dirty="0" smtClean="0">
              <a:latin typeface="+mn-lt"/>
            </a:endParaRPr>
          </a:p>
          <a:p>
            <a:pPr algn="just"/>
            <a:r>
              <a:rPr lang="fr-FR" dirty="0" smtClean="0">
                <a:latin typeface="+mn-lt"/>
              </a:rPr>
              <a:t>b</a:t>
            </a:r>
            <a:r>
              <a:rPr lang="fr-FR" dirty="0">
                <a:latin typeface="+mn-lt"/>
              </a:rPr>
              <a:t>) </a:t>
            </a:r>
            <a:r>
              <a:rPr lang="fr-FR" dirty="0">
                <a:solidFill>
                  <a:srgbClr val="0070C0"/>
                </a:solidFill>
                <a:latin typeface="+mn-lt"/>
              </a:rPr>
              <a:t>Le poids de la carabine avec tous les accessoires utilisés (y compris le pommeau ou le cale main) ne </a:t>
            </a:r>
            <a:r>
              <a:rPr lang="fr-FR" dirty="0" smtClean="0">
                <a:solidFill>
                  <a:srgbClr val="0070C0"/>
                </a:solidFill>
                <a:latin typeface="+mn-lt"/>
              </a:rPr>
              <a:t>doit pas </a:t>
            </a:r>
            <a:r>
              <a:rPr lang="fr-FR" dirty="0">
                <a:solidFill>
                  <a:srgbClr val="0070C0"/>
                </a:solidFill>
                <a:latin typeface="+mn-lt"/>
              </a:rPr>
              <a:t>dépasser 6,5kg pour les Dames.</a:t>
            </a:r>
          </a:p>
          <a:p>
            <a:pPr algn="just"/>
            <a:endParaRPr lang="fr-FR" dirty="0" smtClean="0">
              <a:latin typeface="+mn-lt"/>
            </a:endParaRPr>
          </a:p>
          <a:p>
            <a:pPr algn="just"/>
            <a:r>
              <a:rPr lang="fr-FR" dirty="0" smtClean="0">
                <a:latin typeface="+mn-lt"/>
              </a:rPr>
              <a:t>c</a:t>
            </a:r>
            <a:r>
              <a:rPr lang="fr-FR" dirty="0">
                <a:latin typeface="+mn-lt"/>
              </a:rPr>
              <a:t>) </a:t>
            </a:r>
            <a:r>
              <a:rPr lang="fr-FR" dirty="0">
                <a:solidFill>
                  <a:srgbClr val="0070C0"/>
                </a:solidFill>
                <a:latin typeface="+mn-lt"/>
              </a:rPr>
              <a:t>Les contrepoids sur ou dans la partie basse de la crosse ne peuvent pas s’étendre latéralement à partir </a:t>
            </a:r>
            <a:r>
              <a:rPr lang="fr-FR" dirty="0" smtClean="0">
                <a:solidFill>
                  <a:srgbClr val="0070C0"/>
                </a:solidFill>
                <a:latin typeface="+mn-lt"/>
              </a:rPr>
              <a:t>de l’axe </a:t>
            </a:r>
            <a:r>
              <a:rPr lang="fr-FR" dirty="0">
                <a:solidFill>
                  <a:srgbClr val="0070C0"/>
                </a:solidFill>
                <a:latin typeface="+mn-lt"/>
              </a:rPr>
              <a:t>du canon plus que l’extension latérale maximum de l’appui-joue par rapport à l’axe du canon.</a:t>
            </a:r>
          </a:p>
          <a:p>
            <a:pPr algn="just"/>
            <a:endParaRPr lang="fr-FR" dirty="0" smtClean="0">
              <a:latin typeface="+mn-lt"/>
            </a:endParaRPr>
          </a:p>
        </p:txBody>
      </p:sp>
    </p:spTree>
    <p:extLst>
      <p:ext uri="{BB962C8B-B14F-4D97-AF65-F5344CB8AC3E}">
        <p14:creationId xmlns:p14="http://schemas.microsoft.com/office/powerpoint/2010/main" val="35884356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709DEFEB-ECF8-432B-A219-8CECFD777E00}" type="slidenum">
              <a:rPr lang="fr-FR" smtClean="0"/>
              <a:pPr>
                <a:defRPr/>
              </a:pPr>
              <a:t>21</a:t>
            </a:fld>
            <a:endParaRPr lang="fr-FR" dirty="0"/>
          </a:p>
        </p:txBody>
      </p:sp>
      <p:sp>
        <p:nvSpPr>
          <p:cNvPr id="3" name="Rectangle 2"/>
          <p:cNvSpPr/>
          <p:nvPr/>
        </p:nvSpPr>
        <p:spPr>
          <a:xfrm>
            <a:off x="2331643" y="188640"/>
            <a:ext cx="4480714" cy="369332"/>
          </a:xfrm>
          <a:prstGeom prst="rect">
            <a:avLst/>
          </a:prstGeom>
        </p:spPr>
        <p:txBody>
          <a:bodyPr wrap="none">
            <a:spAutoFit/>
          </a:bodyPr>
          <a:lstStyle/>
          <a:p>
            <a:pPr lvl="0"/>
            <a:r>
              <a:rPr lang="fr-FR" b="1" dirty="0">
                <a:solidFill>
                  <a:srgbClr val="C00000"/>
                </a:solidFill>
                <a:latin typeface="Book Antiqua" pitchFamily="18" charset="0"/>
              </a:rPr>
              <a:t>7.4.5. </a:t>
            </a:r>
            <a:r>
              <a:rPr lang="fr-FR" b="1" dirty="0">
                <a:solidFill>
                  <a:prstClr val="black"/>
                </a:solidFill>
                <a:latin typeface="Book Antiqua" pitchFamily="18" charset="0"/>
              </a:rPr>
              <a:t>Caractéristiques de la carabine 50m</a:t>
            </a:r>
            <a:endParaRPr lang="fr-FR" dirty="0">
              <a:solidFill>
                <a:prstClr val="black"/>
              </a:solidFill>
            </a:endParaRPr>
          </a:p>
        </p:txBody>
      </p:sp>
      <p:sp>
        <p:nvSpPr>
          <p:cNvPr id="4" name="Rectangle 3"/>
          <p:cNvSpPr/>
          <p:nvPr/>
        </p:nvSpPr>
        <p:spPr>
          <a:xfrm>
            <a:off x="107504" y="1052736"/>
            <a:ext cx="8928992" cy="3416320"/>
          </a:xfrm>
          <a:prstGeom prst="rect">
            <a:avLst/>
          </a:prstGeom>
        </p:spPr>
        <p:txBody>
          <a:bodyPr wrap="square">
            <a:spAutoFit/>
          </a:bodyPr>
          <a:lstStyle/>
          <a:p>
            <a:pPr algn="just"/>
            <a:r>
              <a:rPr lang="fr-FR" dirty="0"/>
              <a:t>d) </a:t>
            </a:r>
            <a:r>
              <a:rPr lang="fr-FR" dirty="0">
                <a:solidFill>
                  <a:srgbClr val="0070C0"/>
                </a:solidFill>
              </a:rPr>
              <a:t>Les contrepoids ne peuvent pas s’étendre vers l’arrière au-delà d’une ligne perpendiculaire passant au plus profond du creux de la plaque de couche.</a:t>
            </a:r>
          </a:p>
          <a:p>
            <a:pPr algn="just"/>
            <a:endParaRPr lang="fr-FR" dirty="0" smtClean="0"/>
          </a:p>
          <a:p>
            <a:pPr algn="just"/>
            <a:r>
              <a:rPr lang="fr-FR" dirty="0" smtClean="0"/>
              <a:t>e</a:t>
            </a:r>
            <a:r>
              <a:rPr lang="fr-FR" dirty="0"/>
              <a:t>) </a:t>
            </a:r>
            <a:r>
              <a:rPr lang="fr-FR" dirty="0">
                <a:solidFill>
                  <a:srgbClr val="0070C0"/>
                </a:solidFill>
              </a:rPr>
              <a:t>Les contrepoids fixés sur la crosse doivent l’être de façon rigide sans utilisation de bande.</a:t>
            </a:r>
          </a:p>
          <a:p>
            <a:pPr lvl="0" algn="just"/>
            <a:endParaRPr lang="fr-FR" dirty="0" smtClean="0">
              <a:solidFill>
                <a:prstClr val="black"/>
              </a:solidFill>
              <a:latin typeface="Palatino Linotype"/>
            </a:endParaRPr>
          </a:p>
          <a:p>
            <a:pPr lvl="0" algn="just"/>
            <a:r>
              <a:rPr lang="fr-FR" dirty="0" smtClean="0">
                <a:solidFill>
                  <a:prstClr val="black"/>
                </a:solidFill>
                <a:latin typeface="Palatino Linotype"/>
              </a:rPr>
              <a:t>f</a:t>
            </a:r>
            <a:r>
              <a:rPr lang="fr-FR" dirty="0">
                <a:solidFill>
                  <a:prstClr val="black"/>
                </a:solidFill>
                <a:latin typeface="Palatino Linotype"/>
              </a:rPr>
              <a:t>) </a:t>
            </a:r>
            <a:r>
              <a:rPr lang="fr-FR" dirty="0">
                <a:solidFill>
                  <a:srgbClr val="0070C0"/>
                </a:solidFill>
                <a:latin typeface="Palatino Linotype"/>
              </a:rPr>
              <a:t>Les contrepoids ajoutés sur l’avant du fût, ne peuvent pas dépasser de plus </a:t>
            </a:r>
            <a:r>
              <a:rPr lang="fr-FR" dirty="0" smtClean="0">
                <a:solidFill>
                  <a:srgbClr val="0070C0"/>
                </a:solidFill>
                <a:latin typeface="Palatino Linotype"/>
              </a:rPr>
              <a:t>de 90mm </a:t>
            </a:r>
            <a:r>
              <a:rPr lang="fr-FR" dirty="0">
                <a:solidFill>
                  <a:srgbClr val="0070C0"/>
                </a:solidFill>
                <a:latin typeface="Palatino Linotype"/>
              </a:rPr>
              <a:t>en dessous de l’axe du canon et, vers l’avant, de plus de 700mm mesurés </a:t>
            </a:r>
            <a:r>
              <a:rPr lang="fr-FR" dirty="0" smtClean="0">
                <a:solidFill>
                  <a:srgbClr val="0070C0"/>
                </a:solidFill>
                <a:latin typeface="Palatino Linotype"/>
              </a:rPr>
              <a:t>à partir </a:t>
            </a:r>
            <a:r>
              <a:rPr lang="fr-FR" dirty="0">
                <a:solidFill>
                  <a:srgbClr val="0070C0"/>
                </a:solidFill>
                <a:latin typeface="Palatino Linotype"/>
              </a:rPr>
              <a:t>de l’arrière du système</a:t>
            </a:r>
            <a:r>
              <a:rPr lang="fr-FR" dirty="0" smtClean="0">
                <a:solidFill>
                  <a:srgbClr val="0070C0"/>
                </a:solidFill>
                <a:latin typeface="Palatino Linotype"/>
              </a:rPr>
              <a:t>.</a:t>
            </a:r>
          </a:p>
          <a:p>
            <a:pPr lvl="0" algn="just"/>
            <a:endParaRPr lang="fr-FR" dirty="0">
              <a:solidFill>
                <a:srgbClr val="0070C0"/>
              </a:solidFill>
              <a:latin typeface="Palatino Linotype"/>
            </a:endParaRPr>
          </a:p>
          <a:p>
            <a:pPr lvl="0" algn="just"/>
            <a:r>
              <a:rPr lang="fr-FR" dirty="0">
                <a:latin typeface="Palatino Linotype"/>
              </a:rPr>
              <a:t>g) </a:t>
            </a:r>
            <a:r>
              <a:rPr lang="fr-FR" dirty="0">
                <a:solidFill>
                  <a:srgbClr val="0070C0"/>
                </a:solidFill>
                <a:latin typeface="Palatino Linotype"/>
              </a:rPr>
              <a:t>Le point le plus bas de la crosse ne peut pas être à plus de 140mm mesurés à partir de l’axe du canon. </a:t>
            </a:r>
            <a:r>
              <a:rPr lang="fr-FR" dirty="0" smtClean="0">
                <a:solidFill>
                  <a:srgbClr val="0070C0"/>
                </a:solidFill>
                <a:latin typeface="Palatino Linotype"/>
              </a:rPr>
              <a:t>Cette limitation </a:t>
            </a:r>
            <a:r>
              <a:rPr lang="fr-FR" dirty="0">
                <a:solidFill>
                  <a:srgbClr val="0070C0"/>
                </a:solidFill>
                <a:latin typeface="Palatino Linotype"/>
              </a:rPr>
              <a:t>ne s’applique pas aux carabines à crosse en bois.</a:t>
            </a:r>
          </a:p>
        </p:txBody>
      </p:sp>
    </p:spTree>
    <p:extLst>
      <p:ext uri="{BB962C8B-B14F-4D97-AF65-F5344CB8AC3E}">
        <p14:creationId xmlns:p14="http://schemas.microsoft.com/office/powerpoint/2010/main" val="2407076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964488" y="5689483"/>
            <a:ext cx="561975" cy="365125"/>
          </a:xfrm>
        </p:spPr>
        <p:txBody>
          <a:bodyPr/>
          <a:lstStyle/>
          <a:p>
            <a:pPr>
              <a:defRPr/>
            </a:pPr>
            <a:fld id="{F6062FFF-BE8E-4012-8363-656507C88DA0}" type="slidenum">
              <a:rPr lang="fr-FR"/>
              <a:pPr>
                <a:defRPr/>
              </a:pPr>
              <a:t>22</a:t>
            </a:fld>
            <a:endParaRPr lang="fr-FR" dirty="0"/>
          </a:p>
        </p:txBody>
      </p:sp>
      <p:sp>
        <p:nvSpPr>
          <p:cNvPr id="19461" name="Rectangle 3"/>
          <p:cNvSpPr>
            <a:spLocks noChangeArrowheads="1"/>
          </p:cNvSpPr>
          <p:nvPr/>
        </p:nvSpPr>
        <p:spPr bwMode="auto">
          <a:xfrm>
            <a:off x="2398363" y="106043"/>
            <a:ext cx="4232275" cy="369332"/>
          </a:xfrm>
          <a:prstGeom prst="rect">
            <a:avLst/>
          </a:prstGeom>
          <a:noFill/>
          <a:ln w="9525">
            <a:noFill/>
            <a:miter lim="800000"/>
            <a:headEnd/>
            <a:tailEnd/>
          </a:ln>
        </p:spPr>
        <p:txBody>
          <a:bodyPr>
            <a:spAutoFit/>
          </a:bodyPr>
          <a:lstStyle/>
          <a:p>
            <a:r>
              <a:rPr lang="fr-FR" b="1" dirty="0" smtClean="0">
                <a:solidFill>
                  <a:srgbClr val="C00000"/>
                </a:solidFill>
                <a:latin typeface="Book Antiqua" pitchFamily="18" charset="0"/>
              </a:rPr>
              <a:t>7.4.5.1. </a:t>
            </a:r>
            <a:r>
              <a:rPr lang="fr-FR" b="1" dirty="0" smtClean="0">
                <a:latin typeface="Book Antiqua" pitchFamily="18" charset="0"/>
              </a:rPr>
              <a:t>Plaque de couche et crochet  </a:t>
            </a:r>
            <a:endParaRPr lang="fr-FR" b="1" dirty="0">
              <a:latin typeface="Book Antiqua" pitchFamily="18" charset="0"/>
            </a:endParaRPr>
          </a:p>
        </p:txBody>
      </p:sp>
      <p:grpSp>
        <p:nvGrpSpPr>
          <p:cNvPr id="19486" name="Groupe 19485"/>
          <p:cNvGrpSpPr/>
          <p:nvPr/>
        </p:nvGrpSpPr>
        <p:grpSpPr>
          <a:xfrm>
            <a:off x="2781884" y="4036655"/>
            <a:ext cx="3571309" cy="2676263"/>
            <a:chOff x="3198221" y="3794627"/>
            <a:chExt cx="3842634" cy="2920338"/>
          </a:xfrm>
        </p:grpSpPr>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0410" y="3794627"/>
              <a:ext cx="3710445" cy="2711479"/>
            </a:xfrm>
            <a:prstGeom prst="rect">
              <a:avLst/>
            </a:prstGeom>
          </p:spPr>
        </p:pic>
        <p:cxnSp>
          <p:nvCxnSpPr>
            <p:cNvPr id="7" name="Connecteur droit 6"/>
            <p:cNvCxnSpPr/>
            <p:nvPr/>
          </p:nvCxnSpPr>
          <p:spPr>
            <a:xfrm flipH="1">
              <a:off x="3279622" y="4362348"/>
              <a:ext cx="3677308" cy="607043"/>
            </a:xfrm>
            <a:prstGeom prst="line">
              <a:avLst/>
            </a:prstGeom>
            <a:ln w="15875">
              <a:solidFill>
                <a:srgbClr val="03ED40"/>
              </a:solidFill>
              <a:prstDash val="lgDash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9471" name="Rectangle 28"/>
            <p:cNvSpPr>
              <a:spLocks noChangeArrowheads="1"/>
            </p:cNvSpPr>
            <p:nvPr/>
          </p:nvSpPr>
          <p:spPr bwMode="auto">
            <a:xfrm>
              <a:off x="3312642" y="6379119"/>
              <a:ext cx="1488815" cy="335846"/>
            </a:xfrm>
            <a:prstGeom prst="rect">
              <a:avLst/>
            </a:prstGeom>
            <a:noFill/>
            <a:ln w="9525">
              <a:noFill/>
              <a:miter lim="800000"/>
              <a:headEnd/>
              <a:tailEnd/>
            </a:ln>
          </p:spPr>
          <p:txBody>
            <a:bodyPr wrap="square">
              <a:spAutoFit/>
            </a:bodyPr>
            <a:lstStyle/>
            <a:p>
              <a:r>
                <a:rPr lang="fr-FR" sz="1400" b="1" dirty="0" smtClean="0">
                  <a:solidFill>
                    <a:srgbClr val="002060"/>
                  </a:solidFill>
                  <a:latin typeface="Book Antiqua" pitchFamily="18" charset="0"/>
                </a:rPr>
                <a:t>178mm maxi</a:t>
              </a:r>
              <a:endParaRPr lang="fr-FR" sz="1400" dirty="0">
                <a:solidFill>
                  <a:srgbClr val="002060"/>
                </a:solidFill>
                <a:latin typeface="Book Antiqua" pitchFamily="18" charset="0"/>
              </a:endParaRPr>
            </a:p>
          </p:txBody>
        </p:sp>
        <p:cxnSp>
          <p:nvCxnSpPr>
            <p:cNvPr id="10" name="Connecteur droit 9"/>
            <p:cNvCxnSpPr/>
            <p:nvPr/>
          </p:nvCxnSpPr>
          <p:spPr>
            <a:xfrm>
              <a:off x="4423580" y="3938932"/>
              <a:ext cx="0" cy="2520280"/>
            </a:xfrm>
            <a:prstGeom prst="line">
              <a:avLst/>
            </a:prstGeom>
            <a:ln w="28575">
              <a:solidFill>
                <a:srgbClr val="03ED40"/>
              </a:solidFill>
              <a:prstDash val="dash"/>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3465960" y="4041289"/>
              <a:ext cx="0" cy="2458145"/>
            </a:xfrm>
            <a:prstGeom prst="line">
              <a:avLst/>
            </a:prstGeom>
            <a:ln w="28575">
              <a:solidFill>
                <a:srgbClr val="03ED40"/>
              </a:solidFill>
              <a:prstDash val="dash"/>
            </a:ln>
          </p:spPr>
          <p:style>
            <a:lnRef idx="1">
              <a:schemeClr val="accent1"/>
            </a:lnRef>
            <a:fillRef idx="0">
              <a:schemeClr val="accent1"/>
            </a:fillRef>
            <a:effectRef idx="0">
              <a:schemeClr val="accent1"/>
            </a:effectRef>
            <a:fontRef idx="minor">
              <a:schemeClr val="tx1"/>
            </a:fontRef>
          </p:style>
        </p:cxnSp>
        <p:sp>
          <p:nvSpPr>
            <p:cNvPr id="19465" name="Rectangle 8"/>
            <p:cNvSpPr>
              <a:spLocks noChangeArrowheads="1"/>
            </p:cNvSpPr>
            <p:nvPr/>
          </p:nvSpPr>
          <p:spPr bwMode="auto">
            <a:xfrm rot="21043395">
              <a:off x="4438271" y="4208360"/>
              <a:ext cx="1598312" cy="307975"/>
            </a:xfrm>
            <a:prstGeom prst="rect">
              <a:avLst/>
            </a:prstGeom>
            <a:noFill/>
            <a:ln w="9525">
              <a:noFill/>
              <a:miter lim="800000"/>
              <a:headEnd/>
              <a:tailEnd/>
            </a:ln>
          </p:spPr>
          <p:txBody>
            <a:bodyPr wrap="none">
              <a:spAutoFit/>
            </a:bodyPr>
            <a:lstStyle/>
            <a:p>
              <a:r>
                <a:rPr lang="fr-FR" sz="1400" b="1" dirty="0">
                  <a:solidFill>
                    <a:srgbClr val="002060"/>
                  </a:solidFill>
                  <a:latin typeface="Book Antiqua" pitchFamily="18" charset="0"/>
                </a:rPr>
                <a:t>90° Axe du canon</a:t>
              </a:r>
            </a:p>
          </p:txBody>
        </p:sp>
        <p:cxnSp>
          <p:nvCxnSpPr>
            <p:cNvPr id="11" name="Connecteur droit 10"/>
            <p:cNvCxnSpPr/>
            <p:nvPr/>
          </p:nvCxnSpPr>
          <p:spPr>
            <a:xfrm flipH="1" flipV="1">
              <a:off x="4620164" y="4582729"/>
              <a:ext cx="6942" cy="193939"/>
            </a:xfrm>
            <a:prstGeom prst="line">
              <a:avLst/>
            </a:prstGeom>
            <a:ln w="28575">
              <a:solidFill>
                <a:srgbClr val="03ED40"/>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flipH="1">
              <a:off x="4410069" y="4564729"/>
              <a:ext cx="211686" cy="36000"/>
            </a:xfrm>
            <a:prstGeom prst="line">
              <a:avLst/>
            </a:prstGeom>
            <a:ln w="28575">
              <a:solidFill>
                <a:srgbClr val="03ED4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flipH="1">
              <a:off x="3465960" y="5452446"/>
              <a:ext cx="957620" cy="176206"/>
            </a:xfrm>
            <a:prstGeom prst="line">
              <a:avLst/>
            </a:prstGeom>
            <a:ln w="28575">
              <a:solidFill>
                <a:srgbClr val="03ED40"/>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469" name="Rectangle 18"/>
            <p:cNvSpPr>
              <a:spLocks noChangeArrowheads="1"/>
            </p:cNvSpPr>
            <p:nvPr/>
          </p:nvSpPr>
          <p:spPr bwMode="auto">
            <a:xfrm rot="20914917">
              <a:off x="3198221" y="5199072"/>
              <a:ext cx="1298479" cy="307777"/>
            </a:xfrm>
            <a:prstGeom prst="rect">
              <a:avLst/>
            </a:prstGeom>
            <a:noFill/>
            <a:ln w="9525">
              <a:noFill/>
              <a:miter lim="800000"/>
              <a:headEnd/>
              <a:tailEnd/>
            </a:ln>
          </p:spPr>
          <p:txBody>
            <a:bodyPr wrap="square">
              <a:spAutoFit/>
            </a:bodyPr>
            <a:lstStyle/>
            <a:p>
              <a:r>
                <a:rPr lang="fr-FR" sz="1400" b="1" dirty="0" smtClean="0">
                  <a:solidFill>
                    <a:srgbClr val="002060"/>
                  </a:solidFill>
                  <a:latin typeface="Book Antiqua" pitchFamily="18" charset="0"/>
                </a:rPr>
                <a:t>153mm maxi</a:t>
              </a:r>
              <a:endParaRPr lang="fr-FR" sz="1400" dirty="0">
                <a:solidFill>
                  <a:srgbClr val="002060"/>
                </a:solidFill>
                <a:latin typeface="Book Antiqua" pitchFamily="18" charset="0"/>
              </a:endParaRPr>
            </a:p>
          </p:txBody>
        </p:sp>
        <p:sp>
          <p:nvSpPr>
            <p:cNvPr id="27" name="Arc 26"/>
            <p:cNvSpPr/>
            <p:nvPr/>
          </p:nvSpPr>
          <p:spPr>
            <a:xfrm rot="457854" flipV="1">
              <a:off x="3364833" y="5810507"/>
              <a:ext cx="1171318" cy="619471"/>
            </a:xfrm>
            <a:prstGeom prst="arc">
              <a:avLst>
                <a:gd name="adj1" fmla="val 11617308"/>
                <a:gd name="adj2" fmla="val 0"/>
              </a:avLst>
            </a:prstGeom>
            <a:ln w="22225">
              <a:solidFill>
                <a:srgbClr val="03ED40"/>
              </a:solidFill>
              <a:headEnd type="triangl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dirty="0"/>
            </a:p>
          </p:txBody>
        </p:sp>
        <p:cxnSp>
          <p:nvCxnSpPr>
            <p:cNvPr id="20" name="Connecteur droit 19"/>
            <p:cNvCxnSpPr/>
            <p:nvPr/>
          </p:nvCxnSpPr>
          <p:spPr>
            <a:xfrm>
              <a:off x="4057050" y="3938932"/>
              <a:ext cx="0" cy="2520280"/>
            </a:xfrm>
            <a:prstGeom prst="line">
              <a:avLst/>
            </a:prstGeom>
            <a:ln w="28575">
              <a:solidFill>
                <a:srgbClr val="03ED40"/>
              </a:solidFill>
              <a:prstDash val="dash"/>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flipH="1">
              <a:off x="4043063" y="4232484"/>
              <a:ext cx="367006" cy="44051"/>
            </a:xfrm>
            <a:prstGeom prst="line">
              <a:avLst/>
            </a:prstGeom>
            <a:ln w="28575">
              <a:solidFill>
                <a:srgbClr val="03ED40"/>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477" name="Rectangle 19476"/>
            <p:cNvSpPr/>
            <p:nvPr/>
          </p:nvSpPr>
          <p:spPr>
            <a:xfrm rot="21130454">
              <a:off x="3639461" y="3927711"/>
              <a:ext cx="1224395" cy="307777"/>
            </a:xfrm>
            <a:prstGeom prst="rect">
              <a:avLst/>
            </a:prstGeom>
          </p:spPr>
          <p:txBody>
            <a:bodyPr wrap="square">
              <a:spAutoFit/>
            </a:bodyPr>
            <a:lstStyle/>
            <a:p>
              <a:r>
                <a:rPr lang="fr-FR" sz="1400" b="1" dirty="0" smtClean="0">
                  <a:solidFill>
                    <a:srgbClr val="002060"/>
                  </a:solidFill>
                  <a:latin typeface="Book Antiqua" pitchFamily="18" charset="0"/>
                </a:rPr>
                <a:t>25 mm maxi</a:t>
              </a:r>
              <a:endParaRPr lang="fr-FR" sz="1400" b="1" dirty="0">
                <a:solidFill>
                  <a:srgbClr val="002060"/>
                </a:solidFill>
                <a:latin typeface="Book Antiqua" pitchFamily="18" charset="0"/>
              </a:endParaRPr>
            </a:p>
          </p:txBody>
        </p:sp>
      </p:grpSp>
      <p:sp>
        <p:nvSpPr>
          <p:cNvPr id="3" name="Rectangle 2"/>
          <p:cNvSpPr/>
          <p:nvPr/>
        </p:nvSpPr>
        <p:spPr>
          <a:xfrm>
            <a:off x="106165" y="489985"/>
            <a:ext cx="8928992" cy="3693319"/>
          </a:xfrm>
          <a:prstGeom prst="rect">
            <a:avLst/>
          </a:prstGeom>
        </p:spPr>
        <p:txBody>
          <a:bodyPr wrap="square">
            <a:spAutoFit/>
          </a:bodyPr>
          <a:lstStyle/>
          <a:p>
            <a:pPr algn="just"/>
            <a:r>
              <a:rPr lang="fr-FR" dirty="0" smtClean="0">
                <a:latin typeface="+mn-lt"/>
              </a:rPr>
              <a:t>a</a:t>
            </a:r>
            <a:r>
              <a:rPr lang="fr-FR" dirty="0">
                <a:latin typeface="+mn-lt"/>
              </a:rPr>
              <a:t>) </a:t>
            </a:r>
            <a:r>
              <a:rPr lang="fr-FR" dirty="0">
                <a:solidFill>
                  <a:srgbClr val="0070C0"/>
                </a:solidFill>
                <a:latin typeface="+mn-lt"/>
              </a:rPr>
              <a:t>Un crochet de plaque de couche peut être utilisé s’il respecte les restrictions suivantes :</a:t>
            </a:r>
          </a:p>
          <a:p>
            <a:pPr algn="just"/>
            <a:r>
              <a:rPr lang="fr-FR" dirty="0">
                <a:latin typeface="+mn-lt"/>
              </a:rPr>
              <a:t>b) </a:t>
            </a:r>
            <a:r>
              <a:rPr lang="fr-FR" dirty="0">
                <a:solidFill>
                  <a:srgbClr val="0070C0"/>
                </a:solidFill>
                <a:latin typeface="+mn-lt"/>
              </a:rPr>
              <a:t>Le crochet ne peut pas s’étendre vers l’arrière de la plaque de couche de plus de 153 mm (A) mesurés </a:t>
            </a:r>
            <a:r>
              <a:rPr lang="fr-FR" dirty="0" smtClean="0">
                <a:solidFill>
                  <a:srgbClr val="0070C0"/>
                </a:solidFill>
                <a:latin typeface="+mn-lt"/>
              </a:rPr>
              <a:t>à partir </a:t>
            </a:r>
            <a:r>
              <a:rPr lang="fr-FR" dirty="0">
                <a:solidFill>
                  <a:srgbClr val="0070C0"/>
                </a:solidFill>
                <a:latin typeface="+mn-lt"/>
              </a:rPr>
              <a:t>d’une ligne perpendiculaire à l’axe du canon et tangente à la partie la plus profonde du creux de </a:t>
            </a:r>
            <a:r>
              <a:rPr lang="fr-FR" dirty="0" smtClean="0">
                <a:solidFill>
                  <a:srgbClr val="0070C0"/>
                </a:solidFill>
                <a:latin typeface="+mn-lt"/>
              </a:rPr>
              <a:t>la plaque </a:t>
            </a:r>
            <a:r>
              <a:rPr lang="fr-FR" dirty="0">
                <a:solidFill>
                  <a:srgbClr val="0070C0"/>
                </a:solidFill>
                <a:latin typeface="+mn-lt"/>
              </a:rPr>
              <a:t>de couche qui repose normalement contre l’épaule.</a:t>
            </a:r>
          </a:p>
          <a:p>
            <a:pPr algn="just"/>
            <a:r>
              <a:rPr lang="fr-FR" dirty="0">
                <a:latin typeface="+mn-lt"/>
              </a:rPr>
              <a:t>c) </a:t>
            </a:r>
            <a:r>
              <a:rPr lang="fr-FR" dirty="0">
                <a:solidFill>
                  <a:srgbClr val="0070C0"/>
                </a:solidFill>
                <a:latin typeface="+mn-lt"/>
              </a:rPr>
              <a:t>La longueur maximum du crochet s’étendant à l’arrière de la plaque de couche est de 178mm (B) mesurés </a:t>
            </a:r>
            <a:r>
              <a:rPr lang="fr-FR" dirty="0" smtClean="0">
                <a:solidFill>
                  <a:srgbClr val="0070C0"/>
                </a:solidFill>
                <a:latin typeface="+mn-lt"/>
              </a:rPr>
              <a:t>le long </a:t>
            </a:r>
            <a:r>
              <a:rPr lang="fr-FR" dirty="0">
                <a:solidFill>
                  <a:srgbClr val="0070C0"/>
                </a:solidFill>
                <a:latin typeface="+mn-lt"/>
              </a:rPr>
              <a:t>et à l’extérieur de toute courbure.</a:t>
            </a:r>
          </a:p>
          <a:p>
            <a:pPr algn="just"/>
            <a:r>
              <a:rPr lang="fr-FR" dirty="0">
                <a:latin typeface="+mn-lt"/>
              </a:rPr>
              <a:t>d) </a:t>
            </a:r>
            <a:r>
              <a:rPr lang="fr-FR" dirty="0">
                <a:solidFill>
                  <a:srgbClr val="0070C0"/>
                </a:solidFill>
                <a:latin typeface="+mn-lt"/>
              </a:rPr>
              <a:t>Le point le plus haut de la plaque de couche ne doit pas dépasser de plus de 25mm à l’arrière d’une </a:t>
            </a:r>
            <a:r>
              <a:rPr lang="fr-FR" dirty="0" smtClean="0">
                <a:solidFill>
                  <a:srgbClr val="0070C0"/>
                </a:solidFill>
                <a:latin typeface="+mn-lt"/>
              </a:rPr>
              <a:t>ligne perpendiculaire </a:t>
            </a:r>
            <a:r>
              <a:rPr lang="fr-FR" dirty="0">
                <a:solidFill>
                  <a:srgbClr val="0070C0"/>
                </a:solidFill>
                <a:latin typeface="+mn-lt"/>
              </a:rPr>
              <a:t>à l’axe du canon et tangente à la partie la plus profonde de la plaque de couche.</a:t>
            </a:r>
          </a:p>
          <a:p>
            <a:pPr algn="just"/>
            <a:r>
              <a:rPr lang="fr-FR" dirty="0">
                <a:latin typeface="+mn-lt"/>
              </a:rPr>
              <a:t>e) </a:t>
            </a:r>
            <a:r>
              <a:rPr lang="fr-FR" dirty="0">
                <a:solidFill>
                  <a:srgbClr val="0070C0"/>
                </a:solidFill>
                <a:latin typeface="+mn-lt"/>
              </a:rPr>
              <a:t>Les accessoires, ou poids, fixés sur la partie inférieure de la plaque de couche et faisant saillie vers </a:t>
            </a:r>
            <a:r>
              <a:rPr lang="fr-FR" dirty="0" smtClean="0">
                <a:solidFill>
                  <a:srgbClr val="0070C0"/>
                </a:solidFill>
                <a:latin typeface="+mn-lt"/>
              </a:rPr>
              <a:t>l’avant ou </a:t>
            </a:r>
            <a:r>
              <a:rPr lang="fr-FR" dirty="0">
                <a:solidFill>
                  <a:srgbClr val="0070C0"/>
                </a:solidFill>
                <a:latin typeface="+mn-lt"/>
              </a:rPr>
              <a:t>latéralement sont interdits.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773A0A3D-2676-49A4-BD3F-7E3EE3F84387}" type="slidenum">
              <a:rPr lang="fr-FR"/>
              <a:pPr>
                <a:defRPr/>
              </a:pPr>
              <a:t>23</a:t>
            </a:fld>
            <a:endParaRPr lang="fr-FR" dirty="0"/>
          </a:p>
        </p:txBody>
      </p:sp>
      <p:sp>
        <p:nvSpPr>
          <p:cNvPr id="20483" name="Rectangle 2"/>
          <p:cNvSpPr>
            <a:spLocks noChangeArrowheads="1"/>
          </p:cNvSpPr>
          <p:nvPr/>
        </p:nvSpPr>
        <p:spPr bwMode="auto">
          <a:xfrm>
            <a:off x="1691679" y="327541"/>
            <a:ext cx="5184575" cy="369332"/>
          </a:xfrm>
          <a:prstGeom prst="rect">
            <a:avLst/>
          </a:prstGeom>
          <a:noFill/>
          <a:ln w="9525">
            <a:noFill/>
            <a:miter lim="800000"/>
            <a:headEnd/>
            <a:tailEnd/>
          </a:ln>
        </p:spPr>
        <p:txBody>
          <a:bodyPr wrap="square">
            <a:spAutoFit/>
          </a:bodyPr>
          <a:lstStyle/>
          <a:p>
            <a:r>
              <a:rPr lang="fr-FR" b="1" dirty="0">
                <a:solidFill>
                  <a:srgbClr val="C00000"/>
                </a:solidFill>
                <a:latin typeface="+mn-lt"/>
              </a:rPr>
              <a:t>7.7.5</a:t>
            </a:r>
            <a:r>
              <a:rPr lang="fr-FR" b="1" dirty="0">
                <a:latin typeface="+mn-lt"/>
              </a:rPr>
              <a:t> CARACTERISTIQUES DES </a:t>
            </a:r>
            <a:r>
              <a:rPr lang="fr-FR" b="1" dirty="0" smtClean="0">
                <a:latin typeface="+mn-lt"/>
              </a:rPr>
              <a:t>CARABINES</a:t>
            </a:r>
            <a:endParaRPr lang="fr-FR" dirty="0">
              <a:latin typeface="+mn-lt"/>
            </a:endParaRPr>
          </a:p>
        </p:txBody>
      </p:sp>
      <p:pic>
        <p:nvPicPr>
          <p:cNvPr id="20484" name="Image 3" descr="2010 pesee carabine.jpg"/>
          <p:cNvPicPr>
            <a:picLocks noChangeAspect="1"/>
          </p:cNvPicPr>
          <p:nvPr/>
        </p:nvPicPr>
        <p:blipFill>
          <a:blip r:embed="rId3" cstate="print"/>
          <a:srcRect/>
          <a:stretch>
            <a:fillRect/>
          </a:stretch>
        </p:blipFill>
        <p:spPr bwMode="auto">
          <a:xfrm>
            <a:off x="83536" y="2276872"/>
            <a:ext cx="3748764" cy="2812593"/>
          </a:xfrm>
          <a:prstGeom prst="rect">
            <a:avLst/>
          </a:prstGeom>
          <a:noFill/>
          <a:ln w="9525">
            <a:noFill/>
            <a:miter lim="800000"/>
            <a:headEnd/>
            <a:tailEnd/>
          </a:ln>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7234" y="1988840"/>
            <a:ext cx="5271035" cy="347360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9390" y="824335"/>
            <a:ext cx="4919661" cy="3569468"/>
          </a:xfrm>
          <a:prstGeom prst="rect">
            <a:avLst/>
          </a:prstGeom>
        </p:spPr>
      </p:pic>
      <p:sp>
        <p:nvSpPr>
          <p:cNvPr id="3" name="Espace réservé du numéro de diapositive 2"/>
          <p:cNvSpPr>
            <a:spLocks noGrp="1"/>
          </p:cNvSpPr>
          <p:nvPr>
            <p:ph type="sldNum" sz="quarter" idx="12"/>
          </p:nvPr>
        </p:nvSpPr>
        <p:spPr/>
        <p:txBody>
          <a:bodyPr/>
          <a:lstStyle/>
          <a:p>
            <a:pPr>
              <a:defRPr/>
            </a:pPr>
            <a:fld id="{9834E1A8-919F-4B9C-9651-1DC48058EA46}" type="slidenum">
              <a:rPr lang="fr-FR"/>
              <a:pPr>
                <a:defRPr/>
              </a:pPr>
              <a:t>24</a:t>
            </a:fld>
            <a:endParaRPr lang="fr-FR" dirty="0"/>
          </a:p>
        </p:txBody>
      </p:sp>
      <p:sp>
        <p:nvSpPr>
          <p:cNvPr id="21507" name="Rectangle 3"/>
          <p:cNvSpPr>
            <a:spLocks noChangeArrowheads="1"/>
          </p:cNvSpPr>
          <p:nvPr/>
        </p:nvSpPr>
        <p:spPr bwMode="auto">
          <a:xfrm>
            <a:off x="1423194" y="300038"/>
            <a:ext cx="6337300" cy="400050"/>
          </a:xfrm>
          <a:prstGeom prst="rect">
            <a:avLst/>
          </a:prstGeom>
          <a:noFill/>
          <a:ln w="9525">
            <a:noFill/>
            <a:miter lim="800000"/>
            <a:headEnd/>
            <a:tailEnd/>
          </a:ln>
        </p:spPr>
        <p:txBody>
          <a:bodyPr>
            <a:spAutoFit/>
          </a:bodyPr>
          <a:lstStyle/>
          <a:p>
            <a:r>
              <a:rPr lang="fr-FR" sz="2000" b="1" dirty="0" smtClean="0">
                <a:solidFill>
                  <a:srgbClr val="C00000"/>
                </a:solidFill>
                <a:latin typeface="Book Antiqua" pitchFamily="18" charset="0"/>
              </a:rPr>
              <a:t>7.5.3.6 </a:t>
            </a:r>
            <a:r>
              <a:rPr lang="fr-FR" sz="2000" b="1" dirty="0">
                <a:latin typeface="Book Antiqua" pitchFamily="18" charset="0"/>
              </a:rPr>
              <a:t>Contrôle des dimensions des chaussures</a:t>
            </a:r>
          </a:p>
        </p:txBody>
      </p:sp>
      <p:cxnSp>
        <p:nvCxnSpPr>
          <p:cNvPr id="12" name="Connecteur droit 11"/>
          <p:cNvCxnSpPr/>
          <p:nvPr/>
        </p:nvCxnSpPr>
        <p:spPr>
          <a:xfrm>
            <a:off x="2214562" y="1309117"/>
            <a:ext cx="857250" cy="0"/>
          </a:xfrm>
          <a:prstGeom prst="line">
            <a:avLst/>
          </a:prstGeom>
          <a:ln w="28575">
            <a:solidFill>
              <a:srgbClr val="03ED40"/>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2214562" y="3952305"/>
            <a:ext cx="500063" cy="0"/>
          </a:xfrm>
          <a:prstGeom prst="line">
            <a:avLst/>
          </a:prstGeom>
          <a:ln w="28575">
            <a:solidFill>
              <a:srgbClr val="03ED40"/>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rot="5400000">
            <a:off x="964406" y="2630711"/>
            <a:ext cx="2643188" cy="0"/>
          </a:xfrm>
          <a:prstGeom prst="line">
            <a:avLst/>
          </a:prstGeom>
          <a:ln w="28575">
            <a:solidFill>
              <a:srgbClr val="03ED4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513" name="ZoneTexte 16"/>
          <p:cNvSpPr txBox="1">
            <a:spLocks noChangeArrowheads="1"/>
          </p:cNvSpPr>
          <p:nvPr/>
        </p:nvSpPr>
        <p:spPr bwMode="auto">
          <a:xfrm>
            <a:off x="1987550" y="2238028"/>
            <a:ext cx="298450" cy="396875"/>
          </a:xfrm>
          <a:prstGeom prst="rect">
            <a:avLst/>
          </a:prstGeom>
          <a:noFill/>
          <a:ln w="9525">
            <a:noFill/>
            <a:miter lim="800000"/>
            <a:headEnd/>
            <a:tailEnd/>
          </a:ln>
        </p:spPr>
        <p:txBody>
          <a:bodyPr>
            <a:spAutoFit/>
          </a:bodyPr>
          <a:lstStyle/>
          <a:p>
            <a:r>
              <a:rPr lang="fr-FR" sz="2000" dirty="0">
                <a:solidFill>
                  <a:srgbClr val="FFFF00"/>
                </a:solidFill>
                <a:latin typeface="Book Antiqua" pitchFamily="18" charset="0"/>
              </a:rPr>
              <a:t>C</a:t>
            </a:r>
          </a:p>
        </p:txBody>
      </p:sp>
      <p:cxnSp>
        <p:nvCxnSpPr>
          <p:cNvPr id="18" name="Connecteur droit 17"/>
          <p:cNvCxnSpPr/>
          <p:nvPr/>
        </p:nvCxnSpPr>
        <p:spPr>
          <a:xfrm rot="5400000" flipH="1" flipV="1">
            <a:off x="2321718" y="3988024"/>
            <a:ext cx="500063" cy="0"/>
          </a:xfrm>
          <a:prstGeom prst="line">
            <a:avLst/>
          </a:prstGeom>
          <a:ln w="28575">
            <a:solidFill>
              <a:srgbClr val="03ED40"/>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rot="5400000" flipH="1" flipV="1">
            <a:off x="6266656" y="3968625"/>
            <a:ext cx="428625" cy="0"/>
          </a:xfrm>
          <a:prstGeom prst="line">
            <a:avLst/>
          </a:prstGeom>
          <a:ln w="28575">
            <a:solidFill>
              <a:srgbClr val="03ED40"/>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flipH="1">
            <a:off x="2571750" y="4134867"/>
            <a:ext cx="3909218" cy="31750"/>
          </a:xfrm>
          <a:prstGeom prst="line">
            <a:avLst/>
          </a:prstGeom>
          <a:ln w="28575">
            <a:solidFill>
              <a:srgbClr val="03ED4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517" name="ZoneTexte 25"/>
          <p:cNvSpPr txBox="1">
            <a:spLocks noChangeArrowheads="1"/>
          </p:cNvSpPr>
          <p:nvPr/>
        </p:nvSpPr>
        <p:spPr bwMode="auto">
          <a:xfrm>
            <a:off x="4429125" y="3737992"/>
            <a:ext cx="298450" cy="396875"/>
          </a:xfrm>
          <a:prstGeom prst="rect">
            <a:avLst/>
          </a:prstGeom>
          <a:noFill/>
          <a:ln w="9525">
            <a:noFill/>
            <a:miter lim="800000"/>
            <a:headEnd/>
            <a:tailEnd/>
          </a:ln>
        </p:spPr>
        <p:txBody>
          <a:bodyPr>
            <a:spAutoFit/>
          </a:bodyPr>
          <a:lstStyle/>
          <a:p>
            <a:r>
              <a:rPr lang="fr-FR" sz="2000" dirty="0">
                <a:solidFill>
                  <a:srgbClr val="FFFF00"/>
                </a:solidFill>
                <a:latin typeface="Book Antiqua" pitchFamily="18" charset="0"/>
              </a:rPr>
              <a:t>B</a:t>
            </a:r>
          </a:p>
        </p:txBody>
      </p:sp>
      <p:cxnSp>
        <p:nvCxnSpPr>
          <p:cNvPr id="33" name="Connecteur droit 32"/>
          <p:cNvCxnSpPr/>
          <p:nvPr/>
        </p:nvCxnSpPr>
        <p:spPr>
          <a:xfrm flipV="1">
            <a:off x="6094412" y="3754313"/>
            <a:ext cx="455612" cy="142876"/>
          </a:xfrm>
          <a:prstGeom prst="line">
            <a:avLst/>
          </a:prstGeom>
          <a:ln w="28575">
            <a:solidFill>
              <a:srgbClr val="03ED40"/>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flipV="1">
            <a:off x="6034881" y="3585878"/>
            <a:ext cx="455612" cy="135855"/>
          </a:xfrm>
          <a:prstGeom prst="line">
            <a:avLst/>
          </a:prstGeom>
          <a:ln w="28575">
            <a:solidFill>
              <a:srgbClr val="03ED40"/>
            </a:solidFill>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rot="16200000" flipH="1">
            <a:off x="6072184" y="3510931"/>
            <a:ext cx="214313" cy="71437"/>
          </a:xfrm>
          <a:prstGeom prst="line">
            <a:avLst/>
          </a:prstGeom>
          <a:ln w="28575">
            <a:solidFill>
              <a:srgbClr val="03ED4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nvCxnSpPr>
        <p:spPr>
          <a:xfrm rot="16200000" flipV="1">
            <a:off x="6215062" y="3880867"/>
            <a:ext cx="214313" cy="71438"/>
          </a:xfrm>
          <a:prstGeom prst="line">
            <a:avLst/>
          </a:prstGeom>
          <a:ln w="28575">
            <a:solidFill>
              <a:srgbClr val="03ED4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527" name="ZoneTexte 70"/>
          <p:cNvSpPr txBox="1">
            <a:spLocks noChangeArrowheads="1"/>
          </p:cNvSpPr>
          <p:nvPr/>
        </p:nvSpPr>
        <p:spPr bwMode="auto">
          <a:xfrm>
            <a:off x="5750718" y="3627313"/>
            <a:ext cx="298450" cy="396875"/>
          </a:xfrm>
          <a:prstGeom prst="rect">
            <a:avLst/>
          </a:prstGeom>
          <a:noFill/>
          <a:ln w="9525">
            <a:noFill/>
            <a:miter lim="800000"/>
            <a:headEnd/>
            <a:tailEnd/>
          </a:ln>
        </p:spPr>
        <p:txBody>
          <a:bodyPr>
            <a:spAutoFit/>
          </a:bodyPr>
          <a:lstStyle/>
          <a:p>
            <a:r>
              <a:rPr lang="fr-FR" sz="2000" dirty="0">
                <a:solidFill>
                  <a:srgbClr val="FFFF00"/>
                </a:solidFill>
                <a:latin typeface="Book Antiqua" pitchFamily="18" charset="0"/>
              </a:rPr>
              <a:t>A</a:t>
            </a:r>
          </a:p>
        </p:txBody>
      </p:sp>
      <p:cxnSp>
        <p:nvCxnSpPr>
          <p:cNvPr id="72" name="Connecteur droit 71"/>
          <p:cNvCxnSpPr/>
          <p:nvPr/>
        </p:nvCxnSpPr>
        <p:spPr>
          <a:xfrm>
            <a:off x="2857500" y="2094930"/>
            <a:ext cx="214312" cy="0"/>
          </a:xfrm>
          <a:prstGeom prst="line">
            <a:avLst/>
          </a:prstGeom>
          <a:ln w="28575">
            <a:solidFill>
              <a:srgbClr val="03ED4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Connecteur droit 72"/>
          <p:cNvCxnSpPr/>
          <p:nvPr/>
        </p:nvCxnSpPr>
        <p:spPr>
          <a:xfrm rot="10800000">
            <a:off x="3286125" y="2094930"/>
            <a:ext cx="214312" cy="0"/>
          </a:xfrm>
          <a:prstGeom prst="line">
            <a:avLst/>
          </a:prstGeom>
          <a:ln w="28575">
            <a:solidFill>
              <a:srgbClr val="03ED4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530" name="ZoneTexte 73"/>
          <p:cNvSpPr txBox="1">
            <a:spLocks noChangeArrowheads="1"/>
          </p:cNvSpPr>
          <p:nvPr/>
        </p:nvSpPr>
        <p:spPr bwMode="auto">
          <a:xfrm>
            <a:off x="3000375" y="1737742"/>
            <a:ext cx="285750" cy="396875"/>
          </a:xfrm>
          <a:prstGeom prst="rect">
            <a:avLst/>
          </a:prstGeom>
          <a:noFill/>
          <a:ln w="9525">
            <a:noFill/>
            <a:miter lim="800000"/>
            <a:headEnd/>
            <a:tailEnd/>
          </a:ln>
        </p:spPr>
        <p:txBody>
          <a:bodyPr>
            <a:spAutoFit/>
          </a:bodyPr>
          <a:lstStyle/>
          <a:p>
            <a:r>
              <a:rPr lang="fr-FR" sz="2000" dirty="0">
                <a:solidFill>
                  <a:srgbClr val="FFFF00"/>
                </a:solidFill>
                <a:latin typeface="Book Antiqua" pitchFamily="18" charset="0"/>
              </a:rPr>
              <a:t>D</a:t>
            </a:r>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6275" y="4238056"/>
            <a:ext cx="4762930" cy="2619944"/>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19FCFFE5-09C3-4426-9387-1D9B340F3604}" type="slidenum">
              <a:rPr lang="fr-FR" smtClean="0"/>
              <a:pPr>
                <a:defRPr/>
              </a:pPr>
              <a:t>25</a:t>
            </a:fld>
            <a:endParaRPr lang="fr-FR" dirty="0"/>
          </a:p>
        </p:txBody>
      </p:sp>
      <p:pic>
        <p:nvPicPr>
          <p:cNvPr id="22531" name="Image 3" descr="2012 Souplesse chaussure.jpg"/>
          <p:cNvPicPr>
            <a:picLocks noChangeAspect="1"/>
          </p:cNvPicPr>
          <p:nvPr/>
        </p:nvPicPr>
        <p:blipFill>
          <a:blip r:embed="rId2" cstate="print"/>
          <a:srcRect/>
          <a:stretch>
            <a:fillRect/>
          </a:stretch>
        </p:blipFill>
        <p:spPr bwMode="auto">
          <a:xfrm>
            <a:off x="1403350" y="908050"/>
            <a:ext cx="6605588" cy="4668838"/>
          </a:xfrm>
          <a:prstGeom prst="rect">
            <a:avLst/>
          </a:prstGeom>
          <a:noFill/>
          <a:ln w="9525">
            <a:noFill/>
            <a:miter lim="800000"/>
            <a:headEnd/>
            <a:tailEnd/>
          </a:ln>
        </p:spPr>
      </p:pic>
      <p:sp>
        <p:nvSpPr>
          <p:cNvPr id="22532" name="Rectangle 3"/>
          <p:cNvSpPr>
            <a:spLocks noChangeArrowheads="1"/>
          </p:cNvSpPr>
          <p:nvPr/>
        </p:nvSpPr>
        <p:spPr bwMode="auto">
          <a:xfrm>
            <a:off x="1187624" y="260350"/>
            <a:ext cx="6821314" cy="369332"/>
          </a:xfrm>
          <a:prstGeom prst="rect">
            <a:avLst/>
          </a:prstGeom>
          <a:noFill/>
          <a:ln w="9525">
            <a:noFill/>
            <a:miter lim="800000"/>
            <a:headEnd/>
            <a:tailEnd/>
          </a:ln>
        </p:spPr>
        <p:txBody>
          <a:bodyPr wrap="square">
            <a:spAutoFit/>
          </a:bodyPr>
          <a:lstStyle/>
          <a:p>
            <a:r>
              <a:rPr lang="fr-FR" b="1" dirty="0" smtClean="0">
                <a:solidFill>
                  <a:srgbClr val="C00000"/>
                </a:solidFill>
                <a:latin typeface="Book Antiqua" pitchFamily="18" charset="0"/>
              </a:rPr>
              <a:t>6.5.3.</a:t>
            </a:r>
            <a:r>
              <a:rPr lang="fr-FR" b="1" dirty="0" smtClean="0">
                <a:solidFill>
                  <a:schemeClr val="bg1"/>
                </a:solidFill>
                <a:latin typeface="Book Antiqua" pitchFamily="18" charset="0"/>
              </a:rPr>
              <a:t> </a:t>
            </a:r>
            <a:r>
              <a:rPr lang="fr-FR" b="1" dirty="0" smtClean="0">
                <a:latin typeface="Book Antiqua" pitchFamily="18" charset="0"/>
              </a:rPr>
              <a:t>Contrôle </a:t>
            </a:r>
            <a:r>
              <a:rPr lang="fr-FR" b="1" dirty="0">
                <a:latin typeface="Book Antiqua" pitchFamily="18" charset="0"/>
              </a:rPr>
              <a:t>de  la souplesse des semelles des chaussures</a:t>
            </a:r>
          </a:p>
        </p:txBody>
      </p:sp>
      <p:sp>
        <p:nvSpPr>
          <p:cNvPr id="22533" name="Rectangle 4"/>
          <p:cNvSpPr>
            <a:spLocks noChangeArrowheads="1"/>
          </p:cNvSpPr>
          <p:nvPr/>
        </p:nvSpPr>
        <p:spPr bwMode="auto">
          <a:xfrm>
            <a:off x="1042988" y="5805488"/>
            <a:ext cx="7416800" cy="646112"/>
          </a:xfrm>
          <a:prstGeom prst="rect">
            <a:avLst/>
          </a:prstGeom>
          <a:noFill/>
          <a:ln w="9525">
            <a:noFill/>
            <a:miter lim="800000"/>
            <a:headEnd/>
            <a:tailEnd/>
          </a:ln>
        </p:spPr>
        <p:txBody>
          <a:bodyPr>
            <a:spAutoFit/>
          </a:bodyPr>
          <a:lstStyle/>
          <a:p>
            <a:r>
              <a:rPr lang="fr-FR" b="1" dirty="0">
                <a:solidFill>
                  <a:srgbClr val="FFFF00"/>
                </a:solidFill>
                <a:latin typeface="Book Antiqua" pitchFamily="18" charset="0"/>
              </a:rPr>
              <a:t>                                       </a:t>
            </a:r>
            <a:r>
              <a:rPr lang="fr-FR" b="1" dirty="0">
                <a:solidFill>
                  <a:srgbClr val="0070C0"/>
                </a:solidFill>
                <a:latin typeface="Book Antiqua" pitchFamily="18" charset="0"/>
              </a:rPr>
              <a:t>Souplesse de la semelle</a:t>
            </a:r>
          </a:p>
          <a:p>
            <a:r>
              <a:rPr lang="fr-FR" b="1" dirty="0">
                <a:solidFill>
                  <a:srgbClr val="0070C0"/>
                </a:solidFill>
                <a:latin typeface="Book Antiqua" pitchFamily="18" charset="0"/>
              </a:rPr>
              <a:t>La semelle doit atteindre un angle de 22,5° avec une force de 15 Nm</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EBD3658F-B5A0-4DB8-8513-0E21E12EF67E}" type="slidenum">
              <a:rPr lang="fr-FR"/>
              <a:pPr>
                <a:defRPr/>
              </a:pPr>
              <a:t>26</a:t>
            </a:fld>
            <a:endParaRPr lang="fr-FR" dirty="0"/>
          </a:p>
        </p:txBody>
      </p:sp>
      <p:pic>
        <p:nvPicPr>
          <p:cNvPr id="23555" name="Image 2" descr="2010 mesure epaisseur.jpg"/>
          <p:cNvPicPr>
            <a:picLocks noChangeAspect="1"/>
          </p:cNvPicPr>
          <p:nvPr/>
        </p:nvPicPr>
        <p:blipFill>
          <a:blip r:embed="rId3" cstate="print"/>
          <a:srcRect/>
          <a:stretch>
            <a:fillRect/>
          </a:stretch>
        </p:blipFill>
        <p:spPr bwMode="auto">
          <a:xfrm>
            <a:off x="5796135" y="667618"/>
            <a:ext cx="3187611" cy="2392050"/>
          </a:xfrm>
          <a:prstGeom prst="rect">
            <a:avLst/>
          </a:prstGeom>
          <a:noFill/>
          <a:ln w="9525">
            <a:noFill/>
            <a:miter lim="800000"/>
            <a:headEnd/>
            <a:tailEnd/>
          </a:ln>
        </p:spPr>
      </p:pic>
      <p:sp>
        <p:nvSpPr>
          <p:cNvPr id="23556" name="Rectangle 3"/>
          <p:cNvSpPr>
            <a:spLocks noChangeArrowheads="1"/>
          </p:cNvSpPr>
          <p:nvPr/>
        </p:nvSpPr>
        <p:spPr bwMode="auto">
          <a:xfrm>
            <a:off x="2749550" y="184150"/>
            <a:ext cx="2941831" cy="369332"/>
          </a:xfrm>
          <a:prstGeom prst="rect">
            <a:avLst/>
          </a:prstGeom>
          <a:noFill/>
          <a:ln w="9525">
            <a:noFill/>
            <a:miter lim="800000"/>
            <a:headEnd/>
            <a:tailEnd/>
          </a:ln>
        </p:spPr>
        <p:txBody>
          <a:bodyPr wrap="none">
            <a:spAutoFit/>
          </a:bodyPr>
          <a:lstStyle/>
          <a:p>
            <a:r>
              <a:rPr lang="fr-FR" b="1" dirty="0" smtClean="0">
                <a:solidFill>
                  <a:srgbClr val="C00000"/>
                </a:solidFill>
                <a:latin typeface="Book Antiqua" pitchFamily="18" charset="0"/>
              </a:rPr>
              <a:t>6.5.1</a:t>
            </a:r>
            <a:r>
              <a:rPr lang="fr-FR" b="1" dirty="0" smtClean="0">
                <a:solidFill>
                  <a:schemeClr val="bg1"/>
                </a:solidFill>
                <a:latin typeface="Book Antiqua" pitchFamily="18" charset="0"/>
              </a:rPr>
              <a:t>. </a:t>
            </a:r>
            <a:r>
              <a:rPr lang="fr-FR" b="1" dirty="0">
                <a:latin typeface="Book Antiqua" pitchFamily="18" charset="0"/>
              </a:rPr>
              <a:t>Appareils de mesure</a:t>
            </a:r>
            <a:endParaRPr lang="fr-FR" dirty="0">
              <a:latin typeface="Book Antiqua" pitchFamily="18" charset="0"/>
            </a:endParaRPr>
          </a:p>
        </p:txBody>
      </p:sp>
      <p:pic>
        <p:nvPicPr>
          <p:cNvPr id="23557" name="Image 4" descr="2010 appareils de mesure rigidité.jpg"/>
          <p:cNvPicPr>
            <a:picLocks noChangeAspect="1"/>
          </p:cNvPicPr>
          <p:nvPr/>
        </p:nvPicPr>
        <p:blipFill rotWithShape="1">
          <a:blip r:embed="rId4" cstate="print"/>
          <a:srcRect l="6866"/>
          <a:stretch/>
        </p:blipFill>
        <p:spPr bwMode="auto">
          <a:xfrm>
            <a:off x="323528" y="3429000"/>
            <a:ext cx="8516203" cy="2840038"/>
          </a:xfrm>
          <a:prstGeom prst="rect">
            <a:avLst/>
          </a:prstGeom>
          <a:noFill/>
          <a:ln w="9525">
            <a:noFill/>
            <a:miter lim="800000"/>
            <a:headEnd/>
            <a:tailEnd/>
          </a:ln>
        </p:spPr>
      </p:pic>
      <p:sp>
        <p:nvSpPr>
          <p:cNvPr id="23559" name="Rectangle 6"/>
          <p:cNvSpPr>
            <a:spLocks noChangeArrowheads="1"/>
          </p:cNvSpPr>
          <p:nvPr/>
        </p:nvSpPr>
        <p:spPr bwMode="auto">
          <a:xfrm>
            <a:off x="15863" y="572756"/>
            <a:ext cx="5362575" cy="1190625"/>
          </a:xfrm>
          <a:prstGeom prst="rect">
            <a:avLst/>
          </a:prstGeom>
          <a:noFill/>
          <a:ln w="9525">
            <a:noFill/>
            <a:miter lim="800000"/>
            <a:headEnd/>
            <a:tailEnd/>
          </a:ln>
        </p:spPr>
        <p:txBody>
          <a:bodyPr wrap="none">
            <a:spAutoFit/>
          </a:bodyPr>
          <a:lstStyle/>
          <a:p>
            <a:r>
              <a:rPr lang="fr-FR" b="1" dirty="0" smtClean="0">
                <a:solidFill>
                  <a:srgbClr val="C00000"/>
                </a:solidFill>
                <a:latin typeface="Book Antiqua" pitchFamily="18" charset="0"/>
              </a:rPr>
              <a:t>6.5.1</a:t>
            </a:r>
            <a:r>
              <a:rPr lang="fr-FR" b="1" dirty="0" smtClean="0">
                <a:solidFill>
                  <a:srgbClr val="FFFF00"/>
                </a:solidFill>
                <a:latin typeface="Book Antiqua" pitchFamily="18" charset="0"/>
              </a:rPr>
              <a:t> </a:t>
            </a:r>
            <a:r>
              <a:rPr lang="fr-FR" b="1" dirty="0" smtClean="0">
                <a:solidFill>
                  <a:srgbClr val="0070C0"/>
                </a:solidFill>
                <a:latin typeface="Book Antiqua" pitchFamily="18" charset="0"/>
              </a:rPr>
              <a:t>Epaisseur (</a:t>
            </a:r>
            <a:r>
              <a:rPr lang="fr-FR" b="1" dirty="0" smtClean="0">
                <a:solidFill>
                  <a:srgbClr val="C00000"/>
                </a:solidFill>
                <a:latin typeface="Book Antiqua" pitchFamily="18" charset="0"/>
              </a:rPr>
              <a:t>7.5.2</a:t>
            </a:r>
            <a:r>
              <a:rPr lang="fr-FR" b="1" dirty="0" smtClean="0">
                <a:solidFill>
                  <a:srgbClr val="0070C0"/>
                </a:solidFill>
                <a:latin typeface="Book Antiqua" pitchFamily="18" charset="0"/>
              </a:rPr>
              <a:t>)</a:t>
            </a:r>
            <a:endParaRPr lang="fr-FR" b="1" dirty="0">
              <a:solidFill>
                <a:srgbClr val="0070C0"/>
              </a:solidFill>
              <a:latin typeface="Book Antiqua" pitchFamily="18" charset="0"/>
            </a:endParaRPr>
          </a:p>
          <a:p>
            <a:r>
              <a:rPr lang="fr-FR" b="1" dirty="0">
                <a:solidFill>
                  <a:srgbClr val="0070C0"/>
                </a:solidFill>
                <a:latin typeface="Book Antiqua" pitchFamily="18" charset="0"/>
              </a:rPr>
              <a:t>La mesure doit être effectuée (</a:t>
            </a:r>
            <a:r>
              <a:rPr lang="fr-FR" sz="1400" b="1" dirty="0">
                <a:solidFill>
                  <a:srgbClr val="0070C0"/>
                </a:solidFill>
                <a:latin typeface="Book Antiqua" pitchFamily="18" charset="0"/>
              </a:rPr>
              <a:t>précision de 1/10 de mm</a:t>
            </a:r>
            <a:r>
              <a:rPr lang="fr-FR" b="1" dirty="0">
                <a:solidFill>
                  <a:srgbClr val="0070C0"/>
                </a:solidFill>
                <a:latin typeface="Book Antiqua" pitchFamily="18" charset="0"/>
              </a:rPr>
              <a:t>)</a:t>
            </a:r>
          </a:p>
          <a:p>
            <a:r>
              <a:rPr lang="fr-FR" b="1" dirty="0">
                <a:solidFill>
                  <a:srgbClr val="0070C0"/>
                </a:solidFill>
                <a:latin typeface="Book Antiqua" pitchFamily="18" charset="0"/>
              </a:rPr>
              <a:t>sous une pression de 5 kg entre deux plateaux </a:t>
            </a:r>
          </a:p>
          <a:p>
            <a:r>
              <a:rPr lang="fr-FR" b="1" dirty="0">
                <a:solidFill>
                  <a:srgbClr val="0070C0"/>
                </a:solidFill>
                <a:latin typeface="Book Antiqua" pitchFamily="18" charset="0"/>
              </a:rPr>
              <a:t>circulaires de 30 mm de diamètre se faisant face. </a:t>
            </a:r>
          </a:p>
        </p:txBody>
      </p:sp>
      <p:sp>
        <p:nvSpPr>
          <p:cNvPr id="3" name="Rectangle 2"/>
          <p:cNvSpPr/>
          <p:nvPr/>
        </p:nvSpPr>
        <p:spPr>
          <a:xfrm>
            <a:off x="18204" y="3059668"/>
            <a:ext cx="2304256" cy="369332"/>
          </a:xfrm>
          <a:prstGeom prst="rect">
            <a:avLst/>
          </a:prstGeom>
        </p:spPr>
        <p:txBody>
          <a:bodyPr wrap="square">
            <a:spAutoFit/>
          </a:bodyPr>
          <a:lstStyle/>
          <a:p>
            <a:r>
              <a:rPr lang="fr-FR" b="1" dirty="0" smtClean="0">
                <a:solidFill>
                  <a:srgbClr val="C00000"/>
                </a:solidFill>
                <a:latin typeface="Book Antiqua" pitchFamily="18" charset="0"/>
              </a:rPr>
              <a:t>6.5.2</a:t>
            </a:r>
            <a:r>
              <a:rPr lang="fr-FR" b="1" dirty="0" smtClean="0">
                <a:solidFill>
                  <a:srgbClr val="FFFF00"/>
                </a:solidFill>
                <a:latin typeface="Book Antiqua" pitchFamily="18" charset="0"/>
              </a:rPr>
              <a:t> </a:t>
            </a:r>
            <a:r>
              <a:rPr lang="fr-FR" b="1" dirty="0" smtClean="0">
                <a:solidFill>
                  <a:srgbClr val="0070C0"/>
                </a:solidFill>
                <a:latin typeface="Book Antiqua" pitchFamily="18" charset="0"/>
              </a:rPr>
              <a:t>Rigidité</a:t>
            </a:r>
            <a:endParaRPr lang="fr-FR" b="1" dirty="0">
              <a:solidFill>
                <a:srgbClr val="0070C0"/>
              </a:solidFill>
              <a:latin typeface="Book Antiqua" pitchFamily="18" charset="0"/>
            </a:endParaRPr>
          </a:p>
        </p:txBody>
      </p:sp>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70" y="1763381"/>
            <a:ext cx="5767265" cy="1296287"/>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3ECE9CD4-D03B-4C7F-A934-5F983D6DB3F2}" type="slidenum">
              <a:rPr lang="fr-FR"/>
              <a:pPr>
                <a:defRPr/>
              </a:pPr>
              <a:t>27</a:t>
            </a:fld>
            <a:endParaRPr lang="fr-FR" dirty="0"/>
          </a:p>
        </p:txBody>
      </p:sp>
      <p:sp>
        <p:nvSpPr>
          <p:cNvPr id="24579" name="Rectangle 2"/>
          <p:cNvSpPr>
            <a:spLocks noChangeArrowheads="1"/>
          </p:cNvSpPr>
          <p:nvPr/>
        </p:nvSpPr>
        <p:spPr bwMode="auto">
          <a:xfrm>
            <a:off x="2660650" y="273050"/>
            <a:ext cx="3682418" cy="400110"/>
          </a:xfrm>
          <a:prstGeom prst="rect">
            <a:avLst/>
          </a:prstGeom>
          <a:noFill/>
          <a:ln w="9525">
            <a:noFill/>
            <a:miter lim="800000"/>
            <a:headEnd/>
            <a:tailEnd/>
          </a:ln>
        </p:spPr>
        <p:txBody>
          <a:bodyPr wrap="none">
            <a:spAutoFit/>
          </a:bodyPr>
          <a:lstStyle/>
          <a:p>
            <a:r>
              <a:rPr lang="fr-FR" sz="2000" b="1" dirty="0" smtClean="0">
                <a:solidFill>
                  <a:srgbClr val="C00000"/>
                </a:solidFill>
                <a:latin typeface="Book Antiqua" pitchFamily="18" charset="0"/>
              </a:rPr>
              <a:t>7.5.6.2  </a:t>
            </a:r>
            <a:r>
              <a:rPr lang="fr-FR" sz="2000" b="1" dirty="0" smtClean="0">
                <a:latin typeface="Book Antiqua" pitchFamily="18" charset="0"/>
              </a:rPr>
              <a:t>Contrôle </a:t>
            </a:r>
            <a:r>
              <a:rPr lang="fr-FR" sz="2000" b="1" dirty="0">
                <a:latin typeface="Book Antiqua" pitchFamily="18" charset="0"/>
              </a:rPr>
              <a:t>du gant de tir</a:t>
            </a:r>
          </a:p>
        </p:txBody>
      </p:sp>
      <p:pic>
        <p:nvPicPr>
          <p:cNvPr id="24580" name="Image 4" descr="2010 gant de tir.jpg"/>
          <p:cNvPicPr>
            <a:picLocks noChangeAspect="1"/>
          </p:cNvPicPr>
          <p:nvPr/>
        </p:nvPicPr>
        <p:blipFill>
          <a:blip r:embed="rId3" cstate="print"/>
          <a:srcRect/>
          <a:stretch>
            <a:fillRect/>
          </a:stretch>
        </p:blipFill>
        <p:spPr bwMode="auto">
          <a:xfrm>
            <a:off x="1928813" y="1000125"/>
            <a:ext cx="4929187" cy="3698875"/>
          </a:xfrm>
          <a:prstGeom prst="rect">
            <a:avLst/>
          </a:prstGeom>
          <a:noFill/>
          <a:ln w="9525">
            <a:noFill/>
            <a:miter lim="800000"/>
            <a:headEnd/>
            <a:tailEnd/>
          </a:ln>
        </p:spPr>
      </p:pic>
      <p:cxnSp>
        <p:nvCxnSpPr>
          <p:cNvPr id="7" name="Connecteur droit 6"/>
          <p:cNvCxnSpPr/>
          <p:nvPr/>
        </p:nvCxnSpPr>
        <p:spPr>
          <a:xfrm rot="16200000" flipH="1">
            <a:off x="2536032" y="3964781"/>
            <a:ext cx="642938" cy="142875"/>
          </a:xfrm>
          <a:prstGeom prst="line">
            <a:avLst/>
          </a:prstGeom>
          <a:ln w="28575">
            <a:solidFill>
              <a:srgbClr val="03ED40"/>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rot="16200000" flipH="1">
            <a:off x="3250407" y="3821906"/>
            <a:ext cx="642938" cy="142875"/>
          </a:xfrm>
          <a:prstGeom prst="line">
            <a:avLst/>
          </a:prstGeom>
          <a:ln w="28575">
            <a:solidFill>
              <a:srgbClr val="03ED40"/>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rot="10800000" flipV="1">
            <a:off x="2857500" y="4000500"/>
            <a:ext cx="785813" cy="142875"/>
          </a:xfrm>
          <a:prstGeom prst="line">
            <a:avLst/>
          </a:prstGeom>
          <a:ln w="28575">
            <a:solidFill>
              <a:srgbClr val="03ED4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584" name="ZoneTexte 31"/>
          <p:cNvSpPr txBox="1">
            <a:spLocks noChangeArrowheads="1"/>
          </p:cNvSpPr>
          <p:nvPr/>
        </p:nvSpPr>
        <p:spPr bwMode="auto">
          <a:xfrm>
            <a:off x="2928938" y="4214813"/>
            <a:ext cx="857250" cy="366712"/>
          </a:xfrm>
          <a:prstGeom prst="rect">
            <a:avLst/>
          </a:prstGeom>
          <a:noFill/>
          <a:ln w="9525">
            <a:noFill/>
            <a:miter lim="800000"/>
            <a:headEnd/>
            <a:tailEnd/>
          </a:ln>
        </p:spPr>
        <p:txBody>
          <a:bodyPr>
            <a:spAutoFit/>
          </a:bodyPr>
          <a:lstStyle/>
          <a:p>
            <a:r>
              <a:rPr lang="fr-FR" dirty="0">
                <a:solidFill>
                  <a:srgbClr val="FFFF00"/>
                </a:solidFill>
                <a:latin typeface="Book Antiqua" pitchFamily="18" charset="0"/>
              </a:rPr>
              <a:t>50mm</a:t>
            </a:r>
          </a:p>
        </p:txBody>
      </p:sp>
      <p:cxnSp>
        <p:nvCxnSpPr>
          <p:cNvPr id="33" name="Connecteur droit 32"/>
          <p:cNvCxnSpPr/>
          <p:nvPr/>
        </p:nvCxnSpPr>
        <p:spPr>
          <a:xfrm>
            <a:off x="3571875" y="3714750"/>
            <a:ext cx="1071563" cy="714375"/>
          </a:xfrm>
          <a:prstGeom prst="line">
            <a:avLst/>
          </a:prstGeom>
          <a:ln w="28575">
            <a:solidFill>
              <a:srgbClr val="03ED4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4586" name="ZoneTexte 38"/>
          <p:cNvSpPr txBox="1">
            <a:spLocks noChangeArrowheads="1"/>
          </p:cNvSpPr>
          <p:nvPr/>
        </p:nvSpPr>
        <p:spPr bwMode="auto">
          <a:xfrm>
            <a:off x="4071938" y="4429125"/>
            <a:ext cx="1428750" cy="366713"/>
          </a:xfrm>
          <a:prstGeom prst="rect">
            <a:avLst/>
          </a:prstGeom>
          <a:noFill/>
          <a:ln w="9525">
            <a:noFill/>
            <a:miter lim="800000"/>
            <a:headEnd/>
            <a:tailEnd/>
          </a:ln>
        </p:spPr>
        <p:txBody>
          <a:bodyPr>
            <a:spAutoFit/>
          </a:bodyPr>
          <a:lstStyle/>
          <a:p>
            <a:r>
              <a:rPr lang="fr-FR" dirty="0">
                <a:solidFill>
                  <a:srgbClr val="FFFF00"/>
                </a:solidFill>
                <a:latin typeface="Book Antiqua" pitchFamily="18" charset="0"/>
              </a:rPr>
              <a:t>Articulation</a:t>
            </a:r>
            <a:r>
              <a:rPr lang="fr-FR" dirty="0">
                <a:latin typeface="Book Antiqua" pitchFamily="18" charset="0"/>
              </a:rPr>
              <a:t> </a:t>
            </a:r>
          </a:p>
        </p:txBody>
      </p:sp>
      <p:sp>
        <p:nvSpPr>
          <p:cNvPr id="24587" name="Rectangle 39"/>
          <p:cNvSpPr>
            <a:spLocks noChangeArrowheads="1"/>
          </p:cNvSpPr>
          <p:nvPr/>
        </p:nvSpPr>
        <p:spPr bwMode="auto">
          <a:xfrm>
            <a:off x="214313" y="5000625"/>
            <a:ext cx="8501062" cy="641350"/>
          </a:xfrm>
          <a:prstGeom prst="rect">
            <a:avLst/>
          </a:prstGeom>
          <a:noFill/>
          <a:ln w="9525">
            <a:noFill/>
            <a:miter lim="800000"/>
            <a:headEnd/>
            <a:tailEnd/>
          </a:ln>
        </p:spPr>
        <p:txBody>
          <a:bodyPr>
            <a:spAutoFit/>
          </a:bodyPr>
          <a:lstStyle/>
          <a:p>
            <a:r>
              <a:rPr lang="fr-FR" b="1" dirty="0">
                <a:solidFill>
                  <a:srgbClr val="0070C0"/>
                </a:solidFill>
                <a:latin typeface="Book Antiqua" pitchFamily="18" charset="0"/>
              </a:rPr>
              <a:t>L’épaisseur totale ne doit pas excéder 12 mm en mesurant les 2 faces ensemble en un point quelconque en dehors des coutures et des articulations.</a:t>
            </a:r>
          </a:p>
        </p:txBody>
      </p:sp>
      <p:sp>
        <p:nvSpPr>
          <p:cNvPr id="24588" name="Rectangle 40"/>
          <p:cNvSpPr>
            <a:spLocks noChangeArrowheads="1"/>
          </p:cNvSpPr>
          <p:nvPr/>
        </p:nvSpPr>
        <p:spPr bwMode="auto">
          <a:xfrm>
            <a:off x="214313" y="5684486"/>
            <a:ext cx="7358062" cy="366713"/>
          </a:xfrm>
          <a:prstGeom prst="rect">
            <a:avLst/>
          </a:prstGeom>
          <a:noFill/>
          <a:ln w="9525">
            <a:noFill/>
            <a:miter lim="800000"/>
            <a:headEnd/>
            <a:tailEnd/>
          </a:ln>
        </p:spPr>
        <p:txBody>
          <a:bodyPr>
            <a:spAutoFit/>
          </a:bodyPr>
          <a:lstStyle/>
          <a:p>
            <a:r>
              <a:rPr lang="fr-FR" b="1" dirty="0">
                <a:solidFill>
                  <a:srgbClr val="CC0099"/>
                </a:solidFill>
                <a:latin typeface="Book Antiqua" pitchFamily="18" charset="0"/>
              </a:rPr>
              <a:t>Toute courroie ou autre système de fermeture de poignet est interdit.</a:t>
            </a:r>
          </a:p>
        </p:txBody>
      </p:sp>
      <p:cxnSp>
        <p:nvCxnSpPr>
          <p:cNvPr id="13" name="Connecteur droit 12"/>
          <p:cNvCxnSpPr/>
          <p:nvPr/>
        </p:nvCxnSpPr>
        <p:spPr>
          <a:xfrm>
            <a:off x="3549650" y="3695700"/>
            <a:ext cx="1071563" cy="714375"/>
          </a:xfrm>
          <a:prstGeom prst="line">
            <a:avLst/>
          </a:prstGeom>
          <a:ln w="28575">
            <a:solidFill>
              <a:srgbClr val="03ED4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55B3C27F-8F59-4617-BB39-B47C14217FB7}" type="slidenum">
              <a:rPr lang="fr-FR"/>
              <a:pPr>
                <a:defRPr/>
              </a:pPr>
              <a:t>28</a:t>
            </a:fld>
            <a:endParaRPr lang="fr-FR" dirty="0"/>
          </a:p>
        </p:txBody>
      </p:sp>
      <p:sp>
        <p:nvSpPr>
          <p:cNvPr id="25603" name="Rectangle 3"/>
          <p:cNvSpPr>
            <a:spLocks noChangeArrowheads="1"/>
          </p:cNvSpPr>
          <p:nvPr/>
        </p:nvSpPr>
        <p:spPr bwMode="auto">
          <a:xfrm>
            <a:off x="3143250" y="357188"/>
            <a:ext cx="2876108" cy="400110"/>
          </a:xfrm>
          <a:prstGeom prst="rect">
            <a:avLst/>
          </a:prstGeom>
          <a:noFill/>
          <a:ln w="9525">
            <a:noFill/>
            <a:miter lim="800000"/>
            <a:headEnd/>
            <a:tailEnd/>
          </a:ln>
        </p:spPr>
        <p:txBody>
          <a:bodyPr wrap="none">
            <a:spAutoFit/>
          </a:bodyPr>
          <a:lstStyle/>
          <a:p>
            <a:r>
              <a:rPr lang="fr-FR" sz="2000" b="1" dirty="0" smtClean="0">
                <a:solidFill>
                  <a:srgbClr val="C00000"/>
                </a:solidFill>
                <a:latin typeface="Book Antiqua" pitchFamily="18" charset="0"/>
              </a:rPr>
              <a:t>7.5.4.9  </a:t>
            </a:r>
            <a:r>
              <a:rPr lang="fr-FR" sz="2000" b="1" dirty="0">
                <a:latin typeface="Book Antiqua" pitchFamily="18" charset="0"/>
              </a:rPr>
              <a:t>Les vestes de tir</a:t>
            </a:r>
            <a:endParaRPr lang="fr-FR" sz="2000" dirty="0">
              <a:latin typeface="Book Antiqua" pitchFamily="18" charset="0"/>
            </a:endParaRPr>
          </a:p>
        </p:txBody>
      </p:sp>
      <p:sp>
        <p:nvSpPr>
          <p:cNvPr id="25604" name="Rectangle 21"/>
          <p:cNvSpPr>
            <a:spLocks noChangeArrowheads="1"/>
          </p:cNvSpPr>
          <p:nvPr/>
        </p:nvSpPr>
        <p:spPr bwMode="auto">
          <a:xfrm>
            <a:off x="0" y="-182563"/>
            <a:ext cx="184150" cy="366713"/>
          </a:xfrm>
          <a:prstGeom prst="rect">
            <a:avLst/>
          </a:prstGeom>
          <a:noFill/>
          <a:ln w="9525">
            <a:noFill/>
            <a:miter lim="800000"/>
            <a:headEnd/>
            <a:tailEnd/>
          </a:ln>
        </p:spPr>
        <p:txBody>
          <a:bodyPr wrap="none" anchor="ctr">
            <a:spAutoFit/>
          </a:bodyPr>
          <a:lstStyle/>
          <a:p>
            <a:endParaRPr lang="fr-FR" dirty="0">
              <a:latin typeface="Book Antiqua" pitchFamily="18" charset="0"/>
            </a:endParaRPr>
          </a:p>
        </p:txBody>
      </p:sp>
      <p:sp>
        <p:nvSpPr>
          <p:cNvPr id="25605" name="Rectangle 52"/>
          <p:cNvSpPr>
            <a:spLocks noChangeArrowheads="1"/>
          </p:cNvSpPr>
          <p:nvPr/>
        </p:nvSpPr>
        <p:spPr bwMode="auto">
          <a:xfrm>
            <a:off x="0" y="-182563"/>
            <a:ext cx="184150" cy="366713"/>
          </a:xfrm>
          <a:prstGeom prst="rect">
            <a:avLst/>
          </a:prstGeom>
          <a:noFill/>
          <a:ln w="9525">
            <a:noFill/>
            <a:miter lim="800000"/>
            <a:headEnd/>
            <a:tailEnd/>
          </a:ln>
        </p:spPr>
        <p:txBody>
          <a:bodyPr wrap="none" anchor="ctr">
            <a:spAutoFit/>
          </a:bodyPr>
          <a:lstStyle/>
          <a:p>
            <a:endParaRPr lang="fr-FR" dirty="0">
              <a:latin typeface="Book Antiqua"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44" y="1052736"/>
            <a:ext cx="9144000" cy="4363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FE4B4B82-41D1-4C2A-BD9E-14E4D28B5A2B}" type="slidenum">
              <a:rPr lang="fr-FR"/>
              <a:pPr>
                <a:defRPr/>
              </a:pPr>
              <a:t>29</a:t>
            </a:fld>
            <a:endParaRPr lang="fr-FR" dirty="0"/>
          </a:p>
        </p:txBody>
      </p:sp>
      <p:sp>
        <p:nvSpPr>
          <p:cNvPr id="26627" name="Rectangle 2"/>
          <p:cNvSpPr>
            <a:spLocks noChangeArrowheads="1"/>
          </p:cNvSpPr>
          <p:nvPr/>
        </p:nvSpPr>
        <p:spPr bwMode="auto">
          <a:xfrm>
            <a:off x="2393950" y="184150"/>
            <a:ext cx="4194274" cy="400110"/>
          </a:xfrm>
          <a:prstGeom prst="rect">
            <a:avLst/>
          </a:prstGeom>
          <a:noFill/>
          <a:ln w="9525">
            <a:noFill/>
            <a:miter lim="800000"/>
            <a:headEnd/>
            <a:tailEnd/>
          </a:ln>
        </p:spPr>
        <p:txBody>
          <a:bodyPr wrap="square">
            <a:spAutoFit/>
          </a:bodyPr>
          <a:lstStyle/>
          <a:p>
            <a:r>
              <a:rPr lang="fr-FR" sz="2000" b="1" dirty="0">
                <a:latin typeface="Book Antiqua" pitchFamily="18" charset="0"/>
              </a:rPr>
              <a:t>Contrôle </a:t>
            </a:r>
            <a:r>
              <a:rPr lang="fr-FR" sz="2000" b="1" dirty="0" smtClean="0">
                <a:latin typeface="Book Antiqua" pitchFamily="18" charset="0"/>
              </a:rPr>
              <a:t>manuel de </a:t>
            </a:r>
            <a:r>
              <a:rPr lang="fr-FR" sz="2000" b="1" dirty="0">
                <a:latin typeface="Book Antiqua" pitchFamily="18" charset="0"/>
              </a:rPr>
              <a:t>la veste de </a:t>
            </a:r>
            <a:r>
              <a:rPr lang="fr-FR" sz="2000" b="1" dirty="0" smtClean="0">
                <a:latin typeface="Book Antiqua" pitchFamily="18" charset="0"/>
              </a:rPr>
              <a:t>tir</a:t>
            </a:r>
            <a:endParaRPr lang="fr-FR" sz="2000" b="1" dirty="0">
              <a:latin typeface="Book Antiqua" pitchFamily="18" charset="0"/>
            </a:endParaRPr>
          </a:p>
        </p:txBody>
      </p:sp>
      <p:pic>
        <p:nvPicPr>
          <p:cNvPr id="26628" name="Image 3" descr="2010 gabarit de controle.jpg"/>
          <p:cNvPicPr>
            <a:picLocks noChangeAspect="1"/>
          </p:cNvPicPr>
          <p:nvPr/>
        </p:nvPicPr>
        <p:blipFill>
          <a:blip r:embed="rId3" cstate="print"/>
          <a:srcRect/>
          <a:stretch>
            <a:fillRect/>
          </a:stretch>
        </p:blipFill>
        <p:spPr bwMode="auto">
          <a:xfrm>
            <a:off x="3143250" y="785813"/>
            <a:ext cx="2928938" cy="1116012"/>
          </a:xfrm>
          <a:prstGeom prst="rect">
            <a:avLst/>
          </a:prstGeom>
          <a:noFill/>
          <a:ln w="9525">
            <a:noFill/>
            <a:miter lim="800000"/>
            <a:headEnd/>
            <a:tailEnd/>
          </a:ln>
        </p:spPr>
      </p:pic>
      <p:pic>
        <p:nvPicPr>
          <p:cNvPr id="26629" name="Image 4" descr="2010 controle veste 1.jpg"/>
          <p:cNvPicPr>
            <a:picLocks noChangeAspect="1"/>
          </p:cNvPicPr>
          <p:nvPr/>
        </p:nvPicPr>
        <p:blipFill>
          <a:blip r:embed="rId4" cstate="print"/>
          <a:srcRect/>
          <a:stretch>
            <a:fillRect/>
          </a:stretch>
        </p:blipFill>
        <p:spPr bwMode="auto">
          <a:xfrm>
            <a:off x="285750" y="2643188"/>
            <a:ext cx="3906838" cy="2928937"/>
          </a:xfrm>
          <a:prstGeom prst="rect">
            <a:avLst/>
          </a:prstGeom>
          <a:noFill/>
          <a:ln w="9525">
            <a:noFill/>
            <a:miter lim="800000"/>
            <a:headEnd/>
            <a:tailEnd/>
          </a:ln>
        </p:spPr>
      </p:pic>
      <p:pic>
        <p:nvPicPr>
          <p:cNvPr id="26630" name="Image 5" descr="2010 controle veste 2.jpg"/>
          <p:cNvPicPr>
            <a:picLocks noChangeAspect="1"/>
          </p:cNvPicPr>
          <p:nvPr/>
        </p:nvPicPr>
        <p:blipFill>
          <a:blip r:embed="rId5" cstate="print"/>
          <a:srcRect/>
          <a:stretch>
            <a:fillRect/>
          </a:stretch>
        </p:blipFill>
        <p:spPr bwMode="auto">
          <a:xfrm>
            <a:off x="4786313" y="2643188"/>
            <a:ext cx="3878262" cy="2906712"/>
          </a:xfrm>
          <a:prstGeom prst="rect">
            <a:avLst/>
          </a:prstGeom>
          <a:noFill/>
          <a:ln w="9525">
            <a:noFill/>
            <a:miter lim="800000"/>
            <a:headEnd/>
            <a:tailEnd/>
          </a:ln>
        </p:spPr>
      </p:pic>
      <p:cxnSp>
        <p:nvCxnSpPr>
          <p:cNvPr id="8" name="Connecteur droit 7"/>
          <p:cNvCxnSpPr/>
          <p:nvPr/>
        </p:nvCxnSpPr>
        <p:spPr>
          <a:xfrm rot="5400000">
            <a:off x="4143375" y="1714500"/>
            <a:ext cx="857250" cy="0"/>
          </a:xfrm>
          <a:prstGeom prst="line">
            <a:avLst/>
          </a:prstGeom>
          <a:ln w="28575">
            <a:solidFill>
              <a:srgbClr val="03ED40"/>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rot="5400000">
            <a:off x="5000625" y="1714500"/>
            <a:ext cx="857250" cy="0"/>
          </a:xfrm>
          <a:prstGeom prst="line">
            <a:avLst/>
          </a:prstGeom>
          <a:ln w="28575">
            <a:solidFill>
              <a:srgbClr val="03ED40"/>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rot="10800000">
            <a:off x="4572000" y="2000250"/>
            <a:ext cx="857250" cy="0"/>
          </a:xfrm>
          <a:prstGeom prst="line">
            <a:avLst/>
          </a:prstGeom>
          <a:ln w="28575">
            <a:solidFill>
              <a:srgbClr val="03ED4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634" name="ZoneTexte 13"/>
          <p:cNvSpPr txBox="1">
            <a:spLocks noChangeArrowheads="1"/>
          </p:cNvSpPr>
          <p:nvPr/>
        </p:nvSpPr>
        <p:spPr bwMode="auto">
          <a:xfrm>
            <a:off x="4705350" y="2006600"/>
            <a:ext cx="601663" cy="366713"/>
          </a:xfrm>
          <a:prstGeom prst="rect">
            <a:avLst/>
          </a:prstGeom>
          <a:noFill/>
          <a:ln w="9525">
            <a:noFill/>
            <a:miter lim="800000"/>
            <a:headEnd/>
            <a:tailEnd/>
          </a:ln>
        </p:spPr>
        <p:txBody>
          <a:bodyPr wrap="none">
            <a:spAutoFit/>
          </a:bodyPr>
          <a:lstStyle/>
          <a:p>
            <a:r>
              <a:rPr lang="fr-FR" dirty="0">
                <a:solidFill>
                  <a:srgbClr val="0070C0"/>
                </a:solidFill>
                <a:latin typeface="Book Antiqua" pitchFamily="18" charset="0"/>
              </a:rPr>
              <a:t>7cm</a:t>
            </a:r>
          </a:p>
        </p:txBody>
      </p:sp>
      <p:sp>
        <p:nvSpPr>
          <p:cNvPr id="26635" name="Rectangle 12"/>
          <p:cNvSpPr>
            <a:spLocks noChangeArrowheads="1"/>
          </p:cNvSpPr>
          <p:nvPr/>
        </p:nvSpPr>
        <p:spPr bwMode="auto">
          <a:xfrm>
            <a:off x="3071813" y="5929313"/>
            <a:ext cx="2832827" cy="369332"/>
          </a:xfrm>
          <a:prstGeom prst="rect">
            <a:avLst/>
          </a:prstGeom>
          <a:noFill/>
          <a:ln w="9525">
            <a:noFill/>
            <a:miter lim="800000"/>
            <a:headEnd/>
            <a:tailEnd/>
          </a:ln>
        </p:spPr>
        <p:txBody>
          <a:bodyPr wrap="none">
            <a:spAutoFit/>
          </a:bodyPr>
          <a:lstStyle/>
          <a:p>
            <a:r>
              <a:rPr lang="fr-FR" b="1" dirty="0">
                <a:solidFill>
                  <a:srgbClr val="0070C0"/>
                </a:solidFill>
                <a:latin typeface="Book Antiqua" pitchFamily="18" charset="0"/>
              </a:rPr>
              <a:t>AMPLITUDE </a:t>
            </a:r>
            <a:r>
              <a:rPr lang="fr-FR" b="1" dirty="0" smtClean="0">
                <a:solidFill>
                  <a:srgbClr val="0070C0"/>
                </a:solidFill>
                <a:latin typeface="Book Antiqua" pitchFamily="18" charset="0"/>
              </a:rPr>
              <a:t>MINI  </a:t>
            </a:r>
            <a:r>
              <a:rPr lang="fr-FR" b="1" dirty="0">
                <a:solidFill>
                  <a:srgbClr val="0070C0"/>
                </a:solidFill>
                <a:latin typeface="Book Antiqua" pitchFamily="18" charset="0"/>
              </a:rPr>
              <a:t>7cm</a:t>
            </a:r>
            <a:endParaRPr lang="fr-FR" dirty="0">
              <a:solidFill>
                <a:srgbClr val="0070C0"/>
              </a:solidFill>
              <a:latin typeface="Book Antiqu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E22C2361-BAA7-4C55-B9E9-8F95B97EECD2}" type="slidenum">
              <a:rPr lang="fr-FR"/>
              <a:pPr>
                <a:defRPr/>
              </a:pPr>
              <a:t>3</a:t>
            </a:fld>
            <a:endParaRPr lang="fr-FR" dirty="0"/>
          </a:p>
        </p:txBody>
      </p:sp>
      <p:sp>
        <p:nvSpPr>
          <p:cNvPr id="6147" name="Rectangle 3"/>
          <p:cNvSpPr>
            <a:spLocks noChangeArrowheads="1"/>
          </p:cNvSpPr>
          <p:nvPr/>
        </p:nvSpPr>
        <p:spPr bwMode="auto">
          <a:xfrm>
            <a:off x="838200" y="3117850"/>
            <a:ext cx="7067550" cy="3293209"/>
          </a:xfrm>
          <a:prstGeom prst="rect">
            <a:avLst/>
          </a:prstGeom>
          <a:noFill/>
          <a:ln w="9525">
            <a:noFill/>
            <a:miter lim="800000"/>
            <a:headEnd/>
            <a:tailEnd/>
          </a:ln>
        </p:spPr>
        <p:txBody>
          <a:bodyPr>
            <a:spAutoFit/>
          </a:bodyPr>
          <a:lstStyle/>
          <a:p>
            <a:pPr marL="342900" indent="-342900"/>
            <a:r>
              <a:rPr lang="fr-FR" sz="2400" b="1" dirty="0">
                <a:solidFill>
                  <a:srgbClr val="CC0099"/>
                </a:solidFill>
                <a:latin typeface="Book Antiqua" pitchFamily="18" charset="0"/>
              </a:rPr>
              <a:t>4. REGLES </a:t>
            </a:r>
            <a:r>
              <a:rPr lang="fr-FR" sz="2400" b="1" dirty="0" smtClean="0">
                <a:solidFill>
                  <a:srgbClr val="CC0099"/>
                </a:solidFill>
                <a:latin typeface="Book Antiqua" pitchFamily="18" charset="0"/>
              </a:rPr>
              <a:t>PISTOLET</a:t>
            </a:r>
            <a:endParaRPr lang="fr-FR" sz="2400" b="1" dirty="0">
              <a:solidFill>
                <a:srgbClr val="CC0099"/>
              </a:solidFill>
              <a:latin typeface="Book Antiqua" pitchFamily="18" charset="0"/>
            </a:endParaRPr>
          </a:p>
          <a:p>
            <a:pPr marL="342900" indent="-342900"/>
            <a:r>
              <a:rPr lang="fr-FR" sz="2400" dirty="0">
                <a:solidFill>
                  <a:srgbClr val="FF0000"/>
                </a:solidFill>
                <a:latin typeface="Book Antiqua" pitchFamily="18" charset="0"/>
              </a:rPr>
              <a:t>		</a:t>
            </a:r>
            <a:r>
              <a:rPr lang="fr-FR" sz="2000" dirty="0">
                <a:latin typeface="Book Antiqua" pitchFamily="18" charset="0"/>
              </a:rPr>
              <a:t>4.1</a:t>
            </a:r>
            <a:r>
              <a:rPr lang="fr-FR" sz="2000" dirty="0">
                <a:solidFill>
                  <a:srgbClr val="0070C0"/>
                </a:solidFill>
                <a:latin typeface="Book Antiqua" pitchFamily="18" charset="0"/>
              </a:rPr>
              <a:t> Pistolet air 10m</a:t>
            </a:r>
          </a:p>
          <a:p>
            <a:pPr marL="342900" indent="-342900"/>
            <a:r>
              <a:rPr lang="fr-FR" sz="2000" dirty="0">
                <a:solidFill>
                  <a:srgbClr val="0070C0"/>
                </a:solidFill>
                <a:latin typeface="Book Antiqua" pitchFamily="18" charset="0"/>
              </a:rPr>
              <a:t>		</a:t>
            </a:r>
            <a:r>
              <a:rPr lang="fr-FR" sz="2000" dirty="0">
                <a:latin typeface="Book Antiqua" pitchFamily="18" charset="0"/>
              </a:rPr>
              <a:t>4.2 </a:t>
            </a:r>
            <a:r>
              <a:rPr lang="fr-FR" sz="2000" dirty="0">
                <a:solidFill>
                  <a:srgbClr val="0070C0"/>
                </a:solidFill>
                <a:latin typeface="Book Antiqua" pitchFamily="18" charset="0"/>
              </a:rPr>
              <a:t>Pistolet 50m</a:t>
            </a:r>
          </a:p>
          <a:p>
            <a:pPr marL="342900" indent="-342900"/>
            <a:r>
              <a:rPr lang="fr-FR" sz="2000" dirty="0">
                <a:solidFill>
                  <a:srgbClr val="0070C0"/>
                </a:solidFill>
                <a:latin typeface="Book Antiqua" pitchFamily="18" charset="0"/>
              </a:rPr>
              <a:t>		</a:t>
            </a:r>
            <a:r>
              <a:rPr lang="fr-FR" sz="2000" dirty="0">
                <a:latin typeface="Book Antiqua" pitchFamily="18" charset="0"/>
              </a:rPr>
              <a:t>4.3</a:t>
            </a:r>
            <a:r>
              <a:rPr lang="fr-FR" sz="2000" dirty="0">
                <a:solidFill>
                  <a:srgbClr val="0070C0"/>
                </a:solidFill>
                <a:latin typeface="Book Antiqua" pitchFamily="18" charset="0"/>
              </a:rPr>
              <a:t> Pistolet 25m Vitesse</a:t>
            </a:r>
          </a:p>
          <a:p>
            <a:pPr marL="342900" indent="-342900"/>
            <a:r>
              <a:rPr lang="fr-FR" sz="2000" dirty="0">
                <a:solidFill>
                  <a:srgbClr val="0070C0"/>
                </a:solidFill>
                <a:latin typeface="Book Antiqua" pitchFamily="18" charset="0"/>
              </a:rPr>
              <a:t>		</a:t>
            </a:r>
            <a:r>
              <a:rPr lang="fr-FR" sz="2000" dirty="0" smtClean="0">
                <a:latin typeface="Book Antiqua" pitchFamily="18" charset="0"/>
              </a:rPr>
              <a:t>4.3.1</a:t>
            </a:r>
            <a:r>
              <a:rPr lang="fr-FR" sz="2000" dirty="0" smtClean="0">
                <a:solidFill>
                  <a:srgbClr val="0070C0"/>
                </a:solidFill>
                <a:latin typeface="Book Antiqua" pitchFamily="18" charset="0"/>
              </a:rPr>
              <a:t> </a:t>
            </a:r>
            <a:r>
              <a:rPr lang="fr-FR" sz="2000" dirty="0">
                <a:solidFill>
                  <a:srgbClr val="0070C0"/>
                </a:solidFill>
                <a:latin typeface="Book Antiqua" pitchFamily="18" charset="0"/>
              </a:rPr>
              <a:t>Incidents  Pistolet 25m Vitesse</a:t>
            </a:r>
          </a:p>
          <a:p>
            <a:pPr marL="342900" indent="-342900"/>
            <a:r>
              <a:rPr lang="fr-FR" sz="2000" dirty="0">
                <a:solidFill>
                  <a:srgbClr val="0070C0"/>
                </a:solidFill>
                <a:latin typeface="Book Antiqua" pitchFamily="18" charset="0"/>
              </a:rPr>
              <a:t>		</a:t>
            </a:r>
            <a:r>
              <a:rPr lang="fr-FR" sz="2000" dirty="0">
                <a:latin typeface="Book Antiqua" pitchFamily="18" charset="0"/>
              </a:rPr>
              <a:t>4.4 </a:t>
            </a:r>
            <a:r>
              <a:rPr lang="fr-FR" sz="2000" dirty="0">
                <a:solidFill>
                  <a:srgbClr val="0070C0"/>
                </a:solidFill>
                <a:latin typeface="Book Antiqua" pitchFamily="18" charset="0"/>
              </a:rPr>
              <a:t>Pistolet 25m et PC</a:t>
            </a:r>
          </a:p>
          <a:p>
            <a:pPr marL="342900" indent="-342900"/>
            <a:r>
              <a:rPr lang="fr-FR" sz="2000" dirty="0">
                <a:solidFill>
                  <a:srgbClr val="0070C0"/>
                </a:solidFill>
                <a:latin typeface="Book Antiqua" pitchFamily="18" charset="0"/>
              </a:rPr>
              <a:t>		</a:t>
            </a:r>
            <a:r>
              <a:rPr lang="fr-FR" sz="2000" dirty="0">
                <a:latin typeface="Book Antiqua" pitchFamily="18" charset="0"/>
              </a:rPr>
              <a:t>4.4.1 </a:t>
            </a:r>
            <a:r>
              <a:rPr lang="fr-FR" sz="2000" dirty="0">
                <a:solidFill>
                  <a:srgbClr val="0070C0"/>
                </a:solidFill>
                <a:latin typeface="Book Antiqua" pitchFamily="18" charset="0"/>
              </a:rPr>
              <a:t>Incidents  Pistolet 25m et PC</a:t>
            </a:r>
          </a:p>
          <a:p>
            <a:pPr marL="342900" indent="-342900"/>
            <a:r>
              <a:rPr lang="fr-FR" sz="2000" dirty="0">
                <a:solidFill>
                  <a:srgbClr val="0070C0"/>
                </a:solidFill>
                <a:latin typeface="Book Antiqua" pitchFamily="18" charset="0"/>
              </a:rPr>
              <a:t>		</a:t>
            </a:r>
            <a:r>
              <a:rPr lang="fr-FR" sz="2000" dirty="0">
                <a:latin typeface="Book Antiqua" pitchFamily="18" charset="0"/>
              </a:rPr>
              <a:t>4.5</a:t>
            </a:r>
            <a:r>
              <a:rPr lang="fr-FR" sz="2000" dirty="0">
                <a:solidFill>
                  <a:srgbClr val="0070C0"/>
                </a:solidFill>
                <a:latin typeface="Book Antiqua" pitchFamily="18" charset="0"/>
              </a:rPr>
              <a:t> Pistolet Standard </a:t>
            </a:r>
          </a:p>
          <a:p>
            <a:pPr marL="342900" indent="-342900"/>
            <a:r>
              <a:rPr lang="fr-FR" sz="2000" dirty="0">
                <a:solidFill>
                  <a:srgbClr val="0070C0"/>
                </a:solidFill>
                <a:latin typeface="Book Antiqua" pitchFamily="18" charset="0"/>
              </a:rPr>
              <a:t>		</a:t>
            </a:r>
            <a:r>
              <a:rPr lang="fr-FR" sz="2000" dirty="0">
                <a:latin typeface="Book Antiqua" pitchFamily="18" charset="0"/>
              </a:rPr>
              <a:t>4.5.1</a:t>
            </a:r>
            <a:r>
              <a:rPr lang="fr-FR" sz="2000" dirty="0">
                <a:solidFill>
                  <a:srgbClr val="0070C0"/>
                </a:solidFill>
                <a:latin typeface="Book Antiqua" pitchFamily="18" charset="0"/>
              </a:rPr>
              <a:t> Incidents Pistolet Standard </a:t>
            </a:r>
          </a:p>
          <a:p>
            <a:pPr marL="342900" indent="-342900"/>
            <a:r>
              <a:rPr lang="fr-FR" sz="2000" dirty="0">
                <a:solidFill>
                  <a:srgbClr val="0070C0"/>
                </a:solidFill>
                <a:latin typeface="Book Antiqua" pitchFamily="18" charset="0"/>
              </a:rPr>
              <a:t>		</a:t>
            </a:r>
            <a:r>
              <a:rPr lang="fr-FR" sz="2000" dirty="0">
                <a:latin typeface="Book Antiqua" pitchFamily="18" charset="0"/>
              </a:rPr>
              <a:t>4.6</a:t>
            </a:r>
            <a:r>
              <a:rPr lang="fr-FR" sz="2000" dirty="0">
                <a:solidFill>
                  <a:srgbClr val="0070C0"/>
                </a:solidFill>
                <a:latin typeface="Book Antiqua" pitchFamily="18" charset="0"/>
              </a:rPr>
              <a:t> Incidents Admis et Non Admis</a:t>
            </a:r>
          </a:p>
        </p:txBody>
      </p:sp>
      <p:sp>
        <p:nvSpPr>
          <p:cNvPr id="6148" name="Rectangle 4"/>
          <p:cNvSpPr>
            <a:spLocks noChangeArrowheads="1"/>
          </p:cNvSpPr>
          <p:nvPr/>
        </p:nvSpPr>
        <p:spPr bwMode="auto">
          <a:xfrm>
            <a:off x="866407" y="188640"/>
            <a:ext cx="4572000" cy="3170238"/>
          </a:xfrm>
          <a:prstGeom prst="rect">
            <a:avLst/>
          </a:prstGeom>
          <a:noFill/>
          <a:ln w="9525">
            <a:noFill/>
            <a:miter lim="800000"/>
            <a:headEnd/>
            <a:tailEnd/>
          </a:ln>
        </p:spPr>
        <p:txBody>
          <a:bodyPr>
            <a:spAutoFit/>
          </a:bodyPr>
          <a:lstStyle/>
          <a:p>
            <a:pPr marL="342900" indent="-342900"/>
            <a:r>
              <a:rPr lang="fr-FR" sz="2400" b="1" dirty="0">
                <a:solidFill>
                  <a:srgbClr val="CC0099"/>
                </a:solidFill>
                <a:latin typeface="Book Antiqua" pitchFamily="18" charset="0"/>
              </a:rPr>
              <a:t>3. REGLES </a:t>
            </a:r>
            <a:r>
              <a:rPr lang="fr-FR" sz="2400" b="1" dirty="0" smtClean="0">
                <a:solidFill>
                  <a:srgbClr val="CC0099"/>
                </a:solidFill>
                <a:latin typeface="Book Antiqua" pitchFamily="18" charset="0"/>
              </a:rPr>
              <a:t>CARABINE</a:t>
            </a:r>
            <a:endParaRPr lang="fr-FR" sz="2400" b="1" dirty="0">
              <a:solidFill>
                <a:srgbClr val="CC0099"/>
              </a:solidFill>
              <a:latin typeface="Book Antiqua" pitchFamily="18" charset="0"/>
            </a:endParaRPr>
          </a:p>
          <a:p>
            <a:pPr marL="342900" indent="-342900"/>
            <a:r>
              <a:rPr lang="fr-FR" dirty="0">
                <a:solidFill>
                  <a:srgbClr val="FFFF00"/>
                </a:solidFill>
                <a:latin typeface="Book Antiqua" pitchFamily="18" charset="0"/>
              </a:rPr>
              <a:t>		</a:t>
            </a:r>
            <a:r>
              <a:rPr lang="fr-FR" sz="2000" dirty="0">
                <a:latin typeface="Book Antiqua" pitchFamily="18" charset="0"/>
              </a:rPr>
              <a:t>3.1</a:t>
            </a:r>
            <a:r>
              <a:rPr lang="fr-FR" sz="2000" dirty="0">
                <a:solidFill>
                  <a:srgbClr val="0070C0"/>
                </a:solidFill>
                <a:latin typeface="Book Antiqua" pitchFamily="18" charset="0"/>
              </a:rPr>
              <a:t> Carabine air 10m</a:t>
            </a:r>
          </a:p>
          <a:p>
            <a:pPr marL="342900" indent="-342900"/>
            <a:r>
              <a:rPr lang="fr-FR" sz="2000" dirty="0">
                <a:solidFill>
                  <a:srgbClr val="0070C0"/>
                </a:solidFill>
                <a:latin typeface="Book Antiqua" pitchFamily="18" charset="0"/>
              </a:rPr>
              <a:t>		</a:t>
            </a:r>
            <a:r>
              <a:rPr lang="fr-FR" sz="2000" dirty="0">
                <a:latin typeface="Book Antiqua" pitchFamily="18" charset="0"/>
              </a:rPr>
              <a:t>3.2</a:t>
            </a:r>
            <a:r>
              <a:rPr lang="fr-FR" sz="2000" dirty="0">
                <a:solidFill>
                  <a:srgbClr val="0070C0"/>
                </a:solidFill>
                <a:latin typeface="Book Antiqua" pitchFamily="18" charset="0"/>
              </a:rPr>
              <a:t> Carabine 50m couché</a:t>
            </a:r>
          </a:p>
          <a:p>
            <a:pPr marL="342900" indent="-342900"/>
            <a:r>
              <a:rPr lang="fr-FR" sz="2000" dirty="0">
                <a:solidFill>
                  <a:srgbClr val="0070C0"/>
                </a:solidFill>
                <a:latin typeface="Book Antiqua" pitchFamily="18" charset="0"/>
              </a:rPr>
              <a:t>		</a:t>
            </a:r>
            <a:r>
              <a:rPr lang="fr-FR" sz="2000" dirty="0">
                <a:latin typeface="Book Antiqua" pitchFamily="18" charset="0"/>
              </a:rPr>
              <a:t>3.3</a:t>
            </a:r>
            <a:r>
              <a:rPr lang="fr-FR" sz="2000" dirty="0">
                <a:solidFill>
                  <a:srgbClr val="0070C0"/>
                </a:solidFill>
                <a:latin typeface="Book Antiqua" pitchFamily="18" charset="0"/>
              </a:rPr>
              <a:t> Carabine 50m 3X40 </a:t>
            </a:r>
          </a:p>
          <a:p>
            <a:pPr marL="342900" indent="-342900"/>
            <a:r>
              <a:rPr lang="fr-FR" sz="2000" dirty="0">
                <a:solidFill>
                  <a:srgbClr val="0070C0"/>
                </a:solidFill>
                <a:latin typeface="Book Antiqua" pitchFamily="18" charset="0"/>
              </a:rPr>
              <a:t>		</a:t>
            </a:r>
            <a:r>
              <a:rPr lang="fr-FR" sz="2000" dirty="0">
                <a:latin typeface="Book Antiqua" pitchFamily="18" charset="0"/>
              </a:rPr>
              <a:t>3.4</a:t>
            </a:r>
            <a:r>
              <a:rPr lang="fr-FR" sz="2000" dirty="0">
                <a:solidFill>
                  <a:srgbClr val="0070C0"/>
                </a:solidFill>
                <a:latin typeface="Book Antiqua" pitchFamily="18" charset="0"/>
              </a:rPr>
              <a:t> Carabine 50m 3X20</a:t>
            </a:r>
          </a:p>
          <a:p>
            <a:pPr marL="342900" indent="-342900"/>
            <a:r>
              <a:rPr lang="fr-FR" sz="2000" dirty="0">
                <a:solidFill>
                  <a:srgbClr val="0070C0"/>
                </a:solidFill>
                <a:latin typeface="Book Antiqua" pitchFamily="18" charset="0"/>
              </a:rPr>
              <a:t>		</a:t>
            </a:r>
            <a:r>
              <a:rPr lang="fr-FR" sz="2000" dirty="0">
                <a:latin typeface="Book Antiqua" pitchFamily="18" charset="0"/>
              </a:rPr>
              <a:t>3.5</a:t>
            </a:r>
            <a:r>
              <a:rPr lang="fr-FR" sz="2000" dirty="0">
                <a:solidFill>
                  <a:srgbClr val="0070C0"/>
                </a:solidFill>
                <a:latin typeface="Book Antiqua" pitchFamily="18" charset="0"/>
              </a:rPr>
              <a:t> Carabine 300m couché</a:t>
            </a:r>
          </a:p>
          <a:p>
            <a:pPr marL="342900" indent="-342900"/>
            <a:r>
              <a:rPr lang="fr-FR" sz="2000" dirty="0">
                <a:solidFill>
                  <a:srgbClr val="0070C0"/>
                </a:solidFill>
                <a:latin typeface="Book Antiqua" pitchFamily="18" charset="0"/>
              </a:rPr>
              <a:t>		</a:t>
            </a:r>
            <a:r>
              <a:rPr lang="fr-FR" sz="2000" dirty="0">
                <a:latin typeface="Book Antiqua" pitchFamily="18" charset="0"/>
              </a:rPr>
              <a:t>3.6</a:t>
            </a:r>
            <a:r>
              <a:rPr lang="fr-FR" sz="2000" dirty="0">
                <a:solidFill>
                  <a:srgbClr val="0070C0"/>
                </a:solidFill>
                <a:latin typeface="Book Antiqua" pitchFamily="18" charset="0"/>
              </a:rPr>
              <a:t> Carabine 300m 3X40 </a:t>
            </a:r>
          </a:p>
          <a:p>
            <a:pPr marL="342900" indent="-342900"/>
            <a:r>
              <a:rPr lang="fr-FR" sz="2000" dirty="0">
                <a:solidFill>
                  <a:srgbClr val="0070C0"/>
                </a:solidFill>
                <a:latin typeface="Book Antiqua" pitchFamily="18" charset="0"/>
              </a:rPr>
              <a:t>		</a:t>
            </a:r>
            <a:r>
              <a:rPr lang="fr-FR" sz="2000" dirty="0">
                <a:latin typeface="Book Antiqua" pitchFamily="18" charset="0"/>
              </a:rPr>
              <a:t>3.7</a:t>
            </a:r>
            <a:r>
              <a:rPr lang="fr-FR" sz="2000" dirty="0">
                <a:solidFill>
                  <a:srgbClr val="0070C0"/>
                </a:solidFill>
                <a:latin typeface="Book Antiqua" pitchFamily="18" charset="0"/>
              </a:rPr>
              <a:t> Carabine 300m 3X20</a:t>
            </a:r>
          </a:p>
          <a:p>
            <a:pPr marL="342900" indent="-342900"/>
            <a:r>
              <a:rPr lang="fr-FR" sz="2000" dirty="0">
                <a:solidFill>
                  <a:srgbClr val="0070C0"/>
                </a:solidFill>
                <a:latin typeface="Book Antiqua" pitchFamily="18" charset="0"/>
              </a:rPr>
              <a:t>		</a:t>
            </a:r>
            <a:r>
              <a:rPr lang="fr-FR" sz="2000" dirty="0">
                <a:latin typeface="Book Antiqua" pitchFamily="18" charset="0"/>
              </a:rPr>
              <a:t>3.8</a:t>
            </a:r>
            <a:r>
              <a:rPr lang="fr-FR" sz="2000" dirty="0">
                <a:solidFill>
                  <a:srgbClr val="0070C0"/>
                </a:solidFill>
                <a:latin typeface="Book Antiqua" pitchFamily="18" charset="0"/>
              </a:rPr>
              <a:t> Carabine 300m standard</a:t>
            </a:r>
            <a:r>
              <a:rPr lang="fr-FR" dirty="0">
                <a:solidFill>
                  <a:srgbClr val="FFFF00"/>
                </a:solidFill>
                <a:latin typeface="Book Antiqua" pitchFamily="18" charset="0"/>
              </a:rPr>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F891064F-FBE2-4AA7-B908-09CDA7076A2B}" type="slidenum">
              <a:rPr lang="fr-FR"/>
              <a:pPr>
                <a:defRPr/>
              </a:pPr>
              <a:t>30</a:t>
            </a:fld>
            <a:endParaRPr lang="fr-FR" dirty="0"/>
          </a:p>
        </p:txBody>
      </p:sp>
      <p:sp>
        <p:nvSpPr>
          <p:cNvPr id="27651" name="Rectangle 4"/>
          <p:cNvSpPr>
            <a:spLocks noChangeArrowheads="1"/>
          </p:cNvSpPr>
          <p:nvPr/>
        </p:nvSpPr>
        <p:spPr bwMode="auto">
          <a:xfrm>
            <a:off x="1816100" y="273050"/>
            <a:ext cx="5867400" cy="366713"/>
          </a:xfrm>
          <a:prstGeom prst="rect">
            <a:avLst/>
          </a:prstGeom>
          <a:noFill/>
          <a:ln w="9525">
            <a:noFill/>
            <a:miter lim="800000"/>
            <a:headEnd/>
            <a:tailEnd/>
          </a:ln>
        </p:spPr>
        <p:txBody>
          <a:bodyPr>
            <a:spAutoFit/>
          </a:bodyPr>
          <a:lstStyle/>
          <a:p>
            <a:r>
              <a:rPr lang="fr-FR" b="1" dirty="0">
                <a:latin typeface="Book Antiqua" pitchFamily="18" charset="0"/>
              </a:rPr>
              <a:t>Contrôle de la veste de tir avec appareil automatique </a:t>
            </a:r>
            <a:endParaRPr lang="fr-FR" dirty="0">
              <a:latin typeface="Book Antiqua" pitchFamily="18" charset="0"/>
            </a:endParaRPr>
          </a:p>
        </p:txBody>
      </p:sp>
      <p:pic>
        <p:nvPicPr>
          <p:cNvPr id="27652" name="Image 5" descr="2010 appareil controle veste 3.jpg"/>
          <p:cNvPicPr>
            <a:picLocks noChangeAspect="1"/>
          </p:cNvPicPr>
          <p:nvPr/>
        </p:nvPicPr>
        <p:blipFill>
          <a:blip r:embed="rId3" cstate="print"/>
          <a:srcRect/>
          <a:stretch>
            <a:fillRect/>
          </a:stretch>
        </p:blipFill>
        <p:spPr bwMode="auto">
          <a:xfrm>
            <a:off x="171450" y="717550"/>
            <a:ext cx="4443413" cy="3074988"/>
          </a:xfrm>
          <a:prstGeom prst="rect">
            <a:avLst/>
          </a:prstGeom>
          <a:noFill/>
          <a:ln w="9525">
            <a:noFill/>
            <a:miter lim="800000"/>
            <a:headEnd/>
            <a:tailEnd/>
          </a:ln>
        </p:spPr>
      </p:pic>
      <p:pic>
        <p:nvPicPr>
          <p:cNvPr id="27653" name="Image 6" descr="2010 appareil controle veste 2.jpg"/>
          <p:cNvPicPr>
            <a:picLocks noChangeAspect="1"/>
          </p:cNvPicPr>
          <p:nvPr/>
        </p:nvPicPr>
        <p:blipFill>
          <a:blip r:embed="rId4" cstate="print"/>
          <a:srcRect/>
          <a:stretch>
            <a:fillRect/>
          </a:stretch>
        </p:blipFill>
        <p:spPr bwMode="auto">
          <a:xfrm>
            <a:off x="4705350" y="717550"/>
            <a:ext cx="4133850" cy="3101975"/>
          </a:xfrm>
          <a:prstGeom prst="rect">
            <a:avLst/>
          </a:prstGeom>
          <a:noFill/>
          <a:ln w="9525">
            <a:noFill/>
            <a:miter lim="800000"/>
            <a:headEnd/>
            <a:tailEnd/>
          </a:ln>
        </p:spPr>
      </p:pic>
      <p:pic>
        <p:nvPicPr>
          <p:cNvPr id="27654" name="Image 7" descr="2010 appareil controle veste 1.jpg"/>
          <p:cNvPicPr>
            <a:picLocks noChangeAspect="1"/>
          </p:cNvPicPr>
          <p:nvPr/>
        </p:nvPicPr>
        <p:blipFill>
          <a:blip r:embed="rId5" cstate="print"/>
          <a:srcRect/>
          <a:stretch>
            <a:fillRect/>
          </a:stretch>
        </p:blipFill>
        <p:spPr bwMode="auto">
          <a:xfrm>
            <a:off x="2260600" y="3889375"/>
            <a:ext cx="3956050" cy="2968625"/>
          </a:xfrm>
          <a:prstGeom prst="rect">
            <a:avLst/>
          </a:prstGeom>
          <a:noFill/>
          <a:ln w="9525">
            <a:noFill/>
            <a:miter lim="800000"/>
            <a:headEnd/>
            <a:tailEnd/>
          </a:ln>
        </p:spPr>
      </p:pic>
      <p:grpSp>
        <p:nvGrpSpPr>
          <p:cNvPr id="27655" name="Group 12"/>
          <p:cNvGrpSpPr>
            <a:grpSpLocks/>
          </p:cNvGrpSpPr>
          <p:nvPr/>
        </p:nvGrpSpPr>
        <p:grpSpPr bwMode="auto">
          <a:xfrm>
            <a:off x="5238750" y="939800"/>
            <a:ext cx="2481263" cy="1346200"/>
            <a:chOff x="3300" y="592"/>
            <a:chExt cx="1563" cy="848"/>
          </a:xfrm>
        </p:grpSpPr>
        <p:cxnSp>
          <p:nvCxnSpPr>
            <p:cNvPr id="9" name="Connecteur droit 8"/>
            <p:cNvCxnSpPr/>
            <p:nvPr/>
          </p:nvCxnSpPr>
          <p:spPr>
            <a:xfrm rot="16200000" flipH="1">
              <a:off x="3702" y="1086"/>
              <a:ext cx="624" cy="84"/>
            </a:xfrm>
            <a:prstGeom prst="line">
              <a:avLst/>
            </a:prstGeom>
            <a:ln w="28575">
              <a:solidFill>
                <a:srgbClr val="03ED40"/>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rot="10800000">
              <a:off x="3440" y="844"/>
              <a:ext cx="540" cy="0"/>
            </a:xfrm>
            <a:prstGeom prst="line">
              <a:avLst/>
            </a:prstGeom>
            <a:ln w="28575">
              <a:solidFill>
                <a:srgbClr val="03ED4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rot="10800000" flipV="1">
              <a:off x="3969" y="844"/>
              <a:ext cx="543" cy="1"/>
            </a:xfrm>
            <a:prstGeom prst="line">
              <a:avLst/>
            </a:prstGeom>
            <a:ln w="28575">
              <a:solidFill>
                <a:srgbClr val="03ED4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659" name="ZoneTexte 16"/>
            <p:cNvSpPr txBox="1">
              <a:spLocks noChangeArrowheads="1"/>
            </p:cNvSpPr>
            <p:nvPr/>
          </p:nvSpPr>
          <p:spPr bwMode="auto">
            <a:xfrm>
              <a:off x="3300" y="592"/>
              <a:ext cx="334" cy="231"/>
            </a:xfrm>
            <a:prstGeom prst="rect">
              <a:avLst/>
            </a:prstGeom>
            <a:noFill/>
            <a:ln w="9525">
              <a:noFill/>
              <a:miter lim="800000"/>
              <a:headEnd/>
              <a:tailEnd/>
            </a:ln>
          </p:spPr>
          <p:txBody>
            <a:bodyPr wrap="none">
              <a:spAutoFit/>
            </a:bodyPr>
            <a:lstStyle/>
            <a:p>
              <a:r>
                <a:rPr lang="fr-FR" dirty="0">
                  <a:solidFill>
                    <a:srgbClr val="FFFF00"/>
                  </a:solidFill>
                  <a:latin typeface="Book Antiqua" pitchFamily="18" charset="0"/>
                </a:rPr>
                <a:t>OK</a:t>
              </a:r>
            </a:p>
          </p:txBody>
        </p:sp>
        <p:sp>
          <p:nvSpPr>
            <p:cNvPr id="27660" name="ZoneTexte 17"/>
            <p:cNvSpPr txBox="1">
              <a:spLocks noChangeArrowheads="1"/>
            </p:cNvSpPr>
            <p:nvPr/>
          </p:nvSpPr>
          <p:spPr bwMode="auto">
            <a:xfrm>
              <a:off x="4196" y="592"/>
              <a:ext cx="667" cy="231"/>
            </a:xfrm>
            <a:prstGeom prst="rect">
              <a:avLst/>
            </a:prstGeom>
            <a:noFill/>
            <a:ln w="9525">
              <a:noFill/>
              <a:miter lim="800000"/>
              <a:headEnd/>
              <a:tailEnd/>
            </a:ln>
          </p:spPr>
          <p:txBody>
            <a:bodyPr wrap="none">
              <a:spAutoFit/>
            </a:bodyPr>
            <a:lstStyle/>
            <a:p>
              <a:r>
                <a:rPr lang="fr-FR" dirty="0">
                  <a:solidFill>
                    <a:srgbClr val="FFFF00"/>
                  </a:solidFill>
                  <a:latin typeface="Book Antiqua" pitchFamily="18" charset="0"/>
                </a:rPr>
                <a:t>Mauvais</a:t>
              </a: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F9D5E5CC-D3BC-4599-92CD-9DF95A21F7E0}" type="slidenum">
              <a:rPr lang="fr-FR"/>
              <a:pPr>
                <a:defRPr/>
              </a:pPr>
              <a:t>31</a:t>
            </a:fld>
            <a:endParaRPr lang="fr-FR" dirty="0"/>
          </a:p>
        </p:txBody>
      </p:sp>
      <p:sp>
        <p:nvSpPr>
          <p:cNvPr id="28675" name="Rectangle 2"/>
          <p:cNvSpPr>
            <a:spLocks noChangeArrowheads="1"/>
          </p:cNvSpPr>
          <p:nvPr/>
        </p:nvSpPr>
        <p:spPr bwMode="auto">
          <a:xfrm>
            <a:off x="3105150" y="317500"/>
            <a:ext cx="2716213" cy="396875"/>
          </a:xfrm>
          <a:prstGeom prst="rect">
            <a:avLst/>
          </a:prstGeom>
          <a:noFill/>
          <a:ln w="9525">
            <a:noFill/>
            <a:miter lim="800000"/>
            <a:headEnd/>
            <a:tailEnd/>
          </a:ln>
        </p:spPr>
        <p:txBody>
          <a:bodyPr wrap="none">
            <a:spAutoFit/>
          </a:bodyPr>
          <a:lstStyle/>
          <a:p>
            <a:r>
              <a:rPr lang="fr-FR" sz="2000" b="1" dirty="0" smtClean="0">
                <a:solidFill>
                  <a:srgbClr val="C00000"/>
                </a:solidFill>
                <a:latin typeface="Book Antiqua" pitchFamily="18" charset="0"/>
              </a:rPr>
              <a:t>7.5.5.4. </a:t>
            </a:r>
            <a:r>
              <a:rPr lang="fr-FR" sz="2000" b="1" dirty="0">
                <a:latin typeface="Book Antiqua" pitchFamily="18" charset="0"/>
              </a:rPr>
              <a:t>Pantalon de tir</a:t>
            </a:r>
            <a:endParaRPr lang="fr-FR" sz="2000" dirty="0">
              <a:latin typeface="Book Antiqua"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3" y="923925"/>
            <a:ext cx="8601075"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4E485B81-6417-451F-8420-F55EA5F4936E}" type="slidenum">
              <a:rPr lang="fr-FR"/>
              <a:pPr>
                <a:defRPr/>
              </a:pPr>
              <a:t>32</a:t>
            </a:fld>
            <a:endParaRPr lang="fr-FR" dirty="0"/>
          </a:p>
        </p:txBody>
      </p:sp>
      <p:sp>
        <p:nvSpPr>
          <p:cNvPr id="29700" name="Rectangle 4"/>
          <p:cNvSpPr>
            <a:spLocks noChangeArrowheads="1"/>
          </p:cNvSpPr>
          <p:nvPr/>
        </p:nvSpPr>
        <p:spPr bwMode="auto">
          <a:xfrm>
            <a:off x="3131840" y="116632"/>
            <a:ext cx="2135521" cy="400110"/>
          </a:xfrm>
          <a:prstGeom prst="rect">
            <a:avLst/>
          </a:prstGeom>
          <a:noFill/>
          <a:ln w="9525">
            <a:noFill/>
            <a:miter lim="800000"/>
            <a:headEnd/>
            <a:tailEnd/>
          </a:ln>
        </p:spPr>
        <p:txBody>
          <a:bodyPr wrap="none">
            <a:spAutoFit/>
          </a:bodyPr>
          <a:lstStyle/>
          <a:p>
            <a:r>
              <a:rPr lang="fr-FR" sz="2000" b="1" dirty="0" smtClean="0">
                <a:solidFill>
                  <a:srgbClr val="C00000"/>
                </a:solidFill>
                <a:latin typeface="Book Antiqua" pitchFamily="18" charset="0"/>
              </a:rPr>
              <a:t>6.7.8.1 </a:t>
            </a:r>
            <a:r>
              <a:rPr lang="fr-FR" sz="2000" b="1" dirty="0" smtClean="0">
                <a:latin typeface="Book Antiqua" pitchFamily="18" charset="0"/>
              </a:rPr>
              <a:t>Cache-œil</a:t>
            </a:r>
            <a:endParaRPr lang="fr-FR" sz="2000" b="1" dirty="0">
              <a:latin typeface="Book Antiqua" pitchFamily="18" charset="0"/>
            </a:endParaRPr>
          </a:p>
        </p:txBody>
      </p:sp>
      <p:grpSp>
        <p:nvGrpSpPr>
          <p:cNvPr id="29701" name="Groupe 28"/>
          <p:cNvGrpSpPr>
            <a:grpSpLocks/>
          </p:cNvGrpSpPr>
          <p:nvPr/>
        </p:nvGrpSpPr>
        <p:grpSpPr bwMode="auto">
          <a:xfrm>
            <a:off x="3574679" y="2585698"/>
            <a:ext cx="5107361" cy="2254986"/>
            <a:chOff x="1337751" y="2943682"/>
            <a:chExt cx="5583749" cy="3213923"/>
          </a:xfrm>
        </p:grpSpPr>
        <p:pic>
          <p:nvPicPr>
            <p:cNvPr id="29703" name="Image 5" descr="2010 cache oeil 1.jpg"/>
            <p:cNvPicPr>
              <a:picLocks noChangeAspect="1"/>
            </p:cNvPicPr>
            <p:nvPr/>
          </p:nvPicPr>
          <p:blipFill>
            <a:blip r:embed="rId3" cstate="print"/>
            <a:srcRect/>
            <a:stretch>
              <a:fillRect/>
            </a:stretch>
          </p:blipFill>
          <p:spPr bwMode="auto">
            <a:xfrm>
              <a:off x="2616200" y="3384550"/>
              <a:ext cx="4305300" cy="2773055"/>
            </a:xfrm>
            <a:prstGeom prst="rect">
              <a:avLst/>
            </a:prstGeom>
            <a:noFill/>
            <a:ln w="9525">
              <a:noFill/>
              <a:miter lim="800000"/>
              <a:headEnd/>
              <a:tailEnd/>
            </a:ln>
          </p:spPr>
        </p:pic>
        <p:cxnSp>
          <p:nvCxnSpPr>
            <p:cNvPr id="7" name="Connecteur droit 6"/>
            <p:cNvCxnSpPr/>
            <p:nvPr/>
          </p:nvCxnSpPr>
          <p:spPr>
            <a:xfrm rot="5400000">
              <a:off x="5565841" y="3946441"/>
              <a:ext cx="1301618" cy="0"/>
            </a:xfrm>
            <a:prstGeom prst="line">
              <a:avLst/>
            </a:prstGeom>
            <a:ln w="28575">
              <a:solidFill>
                <a:srgbClr val="03ED40"/>
              </a:solidFill>
              <a:prstDash val="dash"/>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rot="5400000">
              <a:off x="2432100" y="3790882"/>
              <a:ext cx="990500" cy="0"/>
            </a:xfrm>
            <a:prstGeom prst="line">
              <a:avLst/>
            </a:prstGeom>
            <a:ln w="28575">
              <a:solidFill>
                <a:srgbClr val="03ED40"/>
              </a:solidFill>
              <a:prstDash val="dash"/>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1816100" y="4317878"/>
              <a:ext cx="1066800" cy="0"/>
            </a:xfrm>
            <a:prstGeom prst="line">
              <a:avLst/>
            </a:prstGeom>
            <a:ln w="28575">
              <a:solidFill>
                <a:srgbClr val="03ED40"/>
              </a:solidFill>
              <a:prstDash val="dash"/>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1816100" y="5206788"/>
              <a:ext cx="1111250" cy="0"/>
            </a:xfrm>
            <a:prstGeom prst="line">
              <a:avLst/>
            </a:prstGeom>
            <a:ln w="28575">
              <a:solidFill>
                <a:srgbClr val="03ED40"/>
              </a:solidFill>
              <a:prstDash val="dash"/>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rot="5400000">
              <a:off x="1504995" y="4762333"/>
              <a:ext cx="888910" cy="0"/>
            </a:xfrm>
            <a:prstGeom prst="line">
              <a:avLst/>
            </a:prstGeom>
            <a:ln w="28575">
              <a:solidFill>
                <a:srgbClr val="03ED4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rot="10800000">
              <a:off x="2882900" y="3517859"/>
              <a:ext cx="3333750" cy="0"/>
            </a:xfrm>
            <a:prstGeom prst="line">
              <a:avLst/>
            </a:prstGeom>
            <a:ln w="28575">
              <a:solidFill>
                <a:srgbClr val="03ED4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29710" name="Rectangle 25"/>
            <p:cNvSpPr>
              <a:spLocks noChangeArrowheads="1"/>
            </p:cNvSpPr>
            <p:nvPr/>
          </p:nvSpPr>
          <p:spPr bwMode="auto">
            <a:xfrm>
              <a:off x="3905250" y="2943682"/>
              <a:ext cx="1152880" cy="369333"/>
            </a:xfrm>
            <a:prstGeom prst="rect">
              <a:avLst/>
            </a:prstGeom>
            <a:noFill/>
            <a:ln w="9525">
              <a:noFill/>
              <a:miter lim="800000"/>
              <a:headEnd/>
              <a:tailEnd/>
            </a:ln>
          </p:spPr>
          <p:txBody>
            <a:bodyPr wrap="none">
              <a:spAutoFit/>
            </a:bodyPr>
            <a:lstStyle/>
            <a:p>
              <a:r>
                <a:rPr lang="fr-FR" b="1" dirty="0">
                  <a:solidFill>
                    <a:srgbClr val="7030A0"/>
                  </a:solidFill>
                  <a:latin typeface="Book Antiqua" pitchFamily="18" charset="0"/>
                </a:rPr>
                <a:t>B 100mm</a:t>
              </a:r>
            </a:p>
          </p:txBody>
        </p:sp>
        <p:sp>
          <p:nvSpPr>
            <p:cNvPr id="29711" name="Rectangle 26"/>
            <p:cNvSpPr>
              <a:spLocks noChangeArrowheads="1"/>
            </p:cNvSpPr>
            <p:nvPr/>
          </p:nvSpPr>
          <p:spPr bwMode="auto">
            <a:xfrm>
              <a:off x="1337751" y="4475279"/>
              <a:ext cx="1063112" cy="369333"/>
            </a:xfrm>
            <a:prstGeom prst="rect">
              <a:avLst/>
            </a:prstGeom>
            <a:noFill/>
            <a:ln w="9525">
              <a:noFill/>
              <a:miter lim="800000"/>
              <a:headEnd/>
              <a:tailEnd/>
            </a:ln>
          </p:spPr>
          <p:txBody>
            <a:bodyPr wrap="none">
              <a:spAutoFit/>
            </a:bodyPr>
            <a:lstStyle/>
            <a:p>
              <a:r>
                <a:rPr lang="fr-FR" b="1" dirty="0">
                  <a:solidFill>
                    <a:srgbClr val="7030A0"/>
                  </a:solidFill>
                  <a:latin typeface="Book Antiqua" pitchFamily="18" charset="0"/>
                </a:rPr>
                <a:t>A 30mm</a:t>
              </a:r>
            </a:p>
          </p:txBody>
        </p:sp>
      </p:grpSp>
      <p:sp>
        <p:nvSpPr>
          <p:cNvPr id="29702" name="Rectangle 27"/>
          <p:cNvSpPr>
            <a:spLocks noChangeArrowheads="1"/>
          </p:cNvSpPr>
          <p:nvPr/>
        </p:nvSpPr>
        <p:spPr bwMode="auto">
          <a:xfrm>
            <a:off x="91076" y="5229200"/>
            <a:ext cx="8890000" cy="1107996"/>
          </a:xfrm>
          <a:prstGeom prst="rect">
            <a:avLst/>
          </a:prstGeom>
          <a:noFill/>
          <a:ln w="9525">
            <a:noFill/>
            <a:miter lim="800000"/>
            <a:headEnd/>
            <a:tailEnd/>
          </a:ln>
        </p:spPr>
        <p:txBody>
          <a:bodyPr>
            <a:spAutoFit/>
          </a:bodyPr>
          <a:lstStyle/>
          <a:p>
            <a:pPr algn="just"/>
            <a:r>
              <a:rPr lang="fr-FR" b="1" dirty="0" smtClean="0">
                <a:solidFill>
                  <a:srgbClr val="C00000"/>
                </a:solidFill>
                <a:latin typeface="Book Antiqua" pitchFamily="18" charset="0"/>
              </a:rPr>
              <a:t>7.4.1.6 </a:t>
            </a:r>
            <a:r>
              <a:rPr lang="fr-FR" sz="1600" b="1" dirty="0">
                <a:solidFill>
                  <a:srgbClr val="0070C0"/>
                </a:solidFill>
                <a:latin typeface="Book Antiqua" pitchFamily="18" charset="0"/>
              </a:rPr>
              <a:t>Un cache œil peut être fixé sur la carabine ou le viseur arrière. Cet écran  </a:t>
            </a:r>
            <a:r>
              <a:rPr lang="fr-FR" sz="1600" b="1" dirty="0" smtClean="0">
                <a:solidFill>
                  <a:srgbClr val="0070C0"/>
                </a:solidFill>
                <a:latin typeface="Book Antiqua" pitchFamily="18" charset="0"/>
              </a:rPr>
              <a:t>ne </a:t>
            </a:r>
            <a:r>
              <a:rPr lang="fr-FR" sz="1600" b="1" dirty="0">
                <a:solidFill>
                  <a:srgbClr val="0070C0"/>
                </a:solidFill>
                <a:latin typeface="Book Antiqua" pitchFamily="18" charset="0"/>
              </a:rPr>
              <a:t>doit pas avoir plus de 30mm de hauteur, ni s'étendre au-delà de 100mm </a:t>
            </a:r>
            <a:r>
              <a:rPr lang="fr-FR" sz="1600" b="1" dirty="0" smtClean="0">
                <a:solidFill>
                  <a:srgbClr val="0070C0"/>
                </a:solidFill>
                <a:latin typeface="Book Antiqua" pitchFamily="18" charset="0"/>
              </a:rPr>
              <a:t>du </a:t>
            </a:r>
            <a:r>
              <a:rPr lang="fr-FR" sz="1600" b="1" dirty="0">
                <a:solidFill>
                  <a:srgbClr val="0070C0"/>
                </a:solidFill>
                <a:latin typeface="Book Antiqua" pitchFamily="18" charset="0"/>
              </a:rPr>
              <a:t>centre de l'œilleton du coté de l'œil qui ne vise pas.</a:t>
            </a:r>
          </a:p>
          <a:p>
            <a:pPr algn="just"/>
            <a:r>
              <a:rPr lang="fr-FR" sz="1600" b="1" dirty="0">
                <a:solidFill>
                  <a:srgbClr val="0070C0"/>
                </a:solidFill>
                <a:latin typeface="Book Antiqua" pitchFamily="18" charset="0"/>
              </a:rPr>
              <a:t>	Un écran du coté de l'œil de visée ne peut pas être utilisé.</a:t>
            </a:r>
          </a:p>
        </p:txBody>
      </p:sp>
      <p:sp>
        <p:nvSpPr>
          <p:cNvPr id="5" name="Rectangle 4"/>
          <p:cNvSpPr/>
          <p:nvPr/>
        </p:nvSpPr>
        <p:spPr>
          <a:xfrm>
            <a:off x="54441" y="565471"/>
            <a:ext cx="8981504" cy="1569660"/>
          </a:xfrm>
          <a:prstGeom prst="rect">
            <a:avLst/>
          </a:prstGeom>
        </p:spPr>
        <p:txBody>
          <a:bodyPr wrap="square">
            <a:spAutoFit/>
          </a:bodyPr>
          <a:lstStyle/>
          <a:p>
            <a:r>
              <a:rPr lang="fr-FR" sz="1600" b="1" dirty="0">
                <a:solidFill>
                  <a:srgbClr val="C00000"/>
                </a:solidFill>
                <a:latin typeface="Book Antiqua" panose="02040602050305030304" pitchFamily="18" charset="0"/>
              </a:rPr>
              <a:t>6.7.8.1</a:t>
            </a:r>
            <a:r>
              <a:rPr lang="fr-FR" sz="1600" dirty="0">
                <a:solidFill>
                  <a:srgbClr val="C00000"/>
                </a:solidFill>
                <a:latin typeface="Book Antiqua" panose="02040602050305030304" pitchFamily="18" charset="0"/>
              </a:rPr>
              <a:t> </a:t>
            </a:r>
            <a:r>
              <a:rPr lang="fr-FR" sz="1600" b="1" dirty="0">
                <a:solidFill>
                  <a:srgbClr val="0070C0"/>
                </a:solidFill>
                <a:latin typeface="Book Antiqua" panose="02040602050305030304" pitchFamily="18" charset="0"/>
              </a:rPr>
              <a:t>Des </a:t>
            </a:r>
            <a:r>
              <a:rPr lang="fr-FR" sz="1600" b="1" dirty="0" smtClean="0">
                <a:solidFill>
                  <a:srgbClr val="0070C0"/>
                </a:solidFill>
                <a:latin typeface="Book Antiqua" panose="02040602050305030304" pitchFamily="18" charset="0"/>
              </a:rPr>
              <a:t>cache-œil </a:t>
            </a:r>
            <a:r>
              <a:rPr lang="fr-FR" sz="1600" b="1" dirty="0">
                <a:solidFill>
                  <a:srgbClr val="0070C0"/>
                </a:solidFill>
                <a:latin typeface="Book Antiqua" panose="02040602050305030304" pitchFamily="18" charset="0"/>
              </a:rPr>
              <a:t>latéraux (d'un seul ou des deux côtés) fixés au chapeau, à la casquette, aux lunettes de tir ou </a:t>
            </a:r>
            <a:r>
              <a:rPr lang="fr-FR" sz="1600" b="1" dirty="0" smtClean="0">
                <a:solidFill>
                  <a:srgbClr val="0070C0"/>
                </a:solidFill>
                <a:latin typeface="Book Antiqua" panose="02040602050305030304" pitchFamily="18" charset="0"/>
              </a:rPr>
              <a:t>à un </a:t>
            </a:r>
            <a:r>
              <a:rPr lang="fr-FR" sz="1600" b="1" dirty="0">
                <a:solidFill>
                  <a:srgbClr val="0070C0"/>
                </a:solidFill>
                <a:latin typeface="Book Antiqua" panose="02040602050305030304" pitchFamily="18" charset="0"/>
              </a:rPr>
              <a:t>bandeau et n'excédant pas 60 mm de hauteur </a:t>
            </a:r>
            <a:r>
              <a:rPr lang="fr-FR" sz="1600" b="1" dirty="0">
                <a:solidFill>
                  <a:srgbClr val="CC0099"/>
                </a:solidFill>
                <a:latin typeface="Book Antiqua" panose="02040602050305030304" pitchFamily="18" charset="0"/>
              </a:rPr>
              <a:t>(A) sont seulement autorisés pour les athlètes Plateau, </a:t>
            </a:r>
            <a:r>
              <a:rPr lang="fr-FR" sz="1600" b="1" dirty="0" smtClean="0">
                <a:solidFill>
                  <a:srgbClr val="0070C0"/>
                </a:solidFill>
                <a:latin typeface="Book Antiqua" panose="02040602050305030304" pitchFamily="18" charset="0"/>
              </a:rPr>
              <a:t>voir Règle </a:t>
            </a:r>
            <a:r>
              <a:rPr lang="fr-FR" sz="1600" b="1" dirty="0">
                <a:solidFill>
                  <a:srgbClr val="0070C0"/>
                </a:solidFill>
                <a:latin typeface="Book Antiqua" panose="02040602050305030304" pitchFamily="18" charset="0"/>
              </a:rPr>
              <a:t>9.13.4. L’avant de ces caches ne doit pas s'étendre au-delà d'une ligne passant par le milieu du </a:t>
            </a:r>
            <a:r>
              <a:rPr lang="fr-FR" sz="1600" b="1" dirty="0" smtClean="0">
                <a:solidFill>
                  <a:srgbClr val="0070C0"/>
                </a:solidFill>
                <a:latin typeface="Book Antiqua" panose="02040602050305030304" pitchFamily="18" charset="0"/>
              </a:rPr>
              <a:t>front observé </a:t>
            </a:r>
            <a:r>
              <a:rPr lang="fr-FR" sz="1600" b="1" dirty="0">
                <a:solidFill>
                  <a:srgbClr val="0070C0"/>
                </a:solidFill>
                <a:latin typeface="Book Antiqua" panose="02040602050305030304" pitchFamily="18" charset="0"/>
              </a:rPr>
              <a:t>de côté</a:t>
            </a:r>
            <a:r>
              <a:rPr lang="fr-FR" sz="1600" b="1" dirty="0" smtClean="0">
                <a:solidFill>
                  <a:srgbClr val="0070C0"/>
                </a:solidFill>
                <a:latin typeface="Book Antiqua" panose="02040602050305030304" pitchFamily="18" charset="0"/>
              </a:rPr>
              <a:t>.</a:t>
            </a:r>
          </a:p>
          <a:p>
            <a:endParaRPr lang="fr-FR" sz="1600" b="1" dirty="0">
              <a:solidFill>
                <a:srgbClr val="0070C0"/>
              </a:solidFill>
              <a:latin typeface="Book Antiqua" panose="02040602050305030304" pitchFamily="18" charset="0"/>
            </a:endParaRPr>
          </a:p>
          <a:p>
            <a:r>
              <a:rPr lang="fr-FR" sz="1600" b="1" dirty="0">
                <a:solidFill>
                  <a:srgbClr val="C00000"/>
                </a:solidFill>
                <a:latin typeface="Book Antiqua" panose="02040602050305030304" pitchFamily="18" charset="0"/>
              </a:rPr>
              <a:t>6.7.8.2</a:t>
            </a:r>
            <a:r>
              <a:rPr lang="fr-FR" sz="1600" b="1" dirty="0">
                <a:latin typeface="Book Antiqua" panose="02040602050305030304" pitchFamily="18" charset="0"/>
              </a:rPr>
              <a:t> </a:t>
            </a:r>
            <a:r>
              <a:rPr lang="fr-FR" sz="1600" b="1" dirty="0">
                <a:solidFill>
                  <a:srgbClr val="0070C0"/>
                </a:solidFill>
                <a:latin typeface="Book Antiqua" panose="02040602050305030304" pitchFamily="18" charset="0"/>
              </a:rPr>
              <a:t>Un </a:t>
            </a:r>
            <a:r>
              <a:rPr lang="fr-FR" sz="1600" b="1" dirty="0" smtClean="0">
                <a:solidFill>
                  <a:srgbClr val="0070C0"/>
                </a:solidFill>
                <a:latin typeface="Book Antiqua" panose="02040602050305030304" pitchFamily="18" charset="0"/>
              </a:rPr>
              <a:t>cache-œil </a:t>
            </a:r>
            <a:r>
              <a:rPr lang="fr-FR" sz="1600" b="1" dirty="0">
                <a:solidFill>
                  <a:srgbClr val="0070C0"/>
                </a:solidFill>
                <a:latin typeface="Book Antiqua" panose="02040602050305030304" pitchFamily="18" charset="0"/>
              </a:rPr>
              <a:t>limité à 30 mm de largeur (B), est autorisé sur </a:t>
            </a:r>
            <a:r>
              <a:rPr lang="fr-FR" sz="1600" b="1" dirty="0" smtClean="0">
                <a:solidFill>
                  <a:srgbClr val="0070C0"/>
                </a:solidFill>
                <a:latin typeface="Book Antiqua" panose="02040602050305030304" pitchFamily="18" charset="0"/>
              </a:rPr>
              <a:t>l'œil </a:t>
            </a:r>
            <a:r>
              <a:rPr lang="fr-FR" sz="1600" b="1" dirty="0">
                <a:solidFill>
                  <a:srgbClr val="0070C0"/>
                </a:solidFill>
                <a:latin typeface="Book Antiqua" panose="02040602050305030304" pitchFamily="18" charset="0"/>
              </a:rPr>
              <a:t>qui ne vise pas.</a:t>
            </a:r>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067" y="2625788"/>
            <a:ext cx="3394209" cy="2130257"/>
          </a:xfrm>
          <a:prstGeom prst="rect">
            <a:avLst/>
          </a:prstGeom>
        </p:spPr>
      </p:pic>
      <p:cxnSp>
        <p:nvCxnSpPr>
          <p:cNvPr id="10" name="Connecteur droit 9"/>
          <p:cNvCxnSpPr/>
          <p:nvPr/>
        </p:nvCxnSpPr>
        <p:spPr>
          <a:xfrm>
            <a:off x="251519" y="2995951"/>
            <a:ext cx="1697104" cy="2089232"/>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a:stCxn id="6" idx="0"/>
          </p:cNvCxnSpPr>
          <p:nvPr/>
        </p:nvCxnSpPr>
        <p:spPr>
          <a:xfrm flipH="1">
            <a:off x="267067" y="2625788"/>
            <a:ext cx="1697105" cy="2130257"/>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fr-FR" sz="3200" dirty="0" smtClean="0"/>
              <a:t>2.4 Contrôles pistolet</a:t>
            </a:r>
            <a:endParaRPr lang="fr-FR" sz="3200" dirty="0"/>
          </a:p>
        </p:txBody>
      </p:sp>
      <p:sp>
        <p:nvSpPr>
          <p:cNvPr id="3" name="Espace réservé du numéro de diapositive 2"/>
          <p:cNvSpPr>
            <a:spLocks noGrp="1"/>
          </p:cNvSpPr>
          <p:nvPr>
            <p:ph type="sldNum" sz="quarter" idx="12"/>
          </p:nvPr>
        </p:nvSpPr>
        <p:spPr/>
        <p:txBody>
          <a:bodyPr/>
          <a:lstStyle/>
          <a:p>
            <a:pPr>
              <a:defRPr/>
            </a:pPr>
            <a:fld id="{23BE5D9A-5F77-4EEF-9511-0AC6F14DA64A}" type="slidenum">
              <a:rPr lang="fr-FR"/>
              <a:pPr>
                <a:defRPr/>
              </a:pPr>
              <a:t>33</a:t>
            </a:fld>
            <a:endParaRPr lang="fr-FR" dirty="0"/>
          </a:p>
        </p:txBody>
      </p:sp>
      <p:sp>
        <p:nvSpPr>
          <p:cNvPr id="30724" name="ZoneTexte 3"/>
          <p:cNvSpPr txBox="1">
            <a:spLocks noChangeArrowheads="1"/>
          </p:cNvSpPr>
          <p:nvPr/>
        </p:nvSpPr>
        <p:spPr bwMode="auto">
          <a:xfrm>
            <a:off x="571500" y="1285875"/>
            <a:ext cx="8281988" cy="400050"/>
          </a:xfrm>
          <a:prstGeom prst="rect">
            <a:avLst/>
          </a:prstGeom>
          <a:noFill/>
          <a:ln w="9525">
            <a:noFill/>
            <a:miter lim="800000"/>
            <a:headEnd/>
            <a:tailEnd/>
          </a:ln>
        </p:spPr>
        <p:txBody>
          <a:bodyPr wrap="none">
            <a:spAutoFit/>
          </a:bodyPr>
          <a:lstStyle/>
          <a:p>
            <a:r>
              <a:rPr lang="fr-FR" sz="2000" b="1" dirty="0">
                <a:latin typeface="Book Antiqua" pitchFamily="18" charset="0"/>
              </a:rPr>
              <a:t>Contrôle des dimensions du Pistolet  10m grâce  à la boite de contrôle</a:t>
            </a:r>
          </a:p>
        </p:txBody>
      </p:sp>
      <p:grpSp>
        <p:nvGrpSpPr>
          <p:cNvPr id="30725" name="Groupe 37"/>
          <p:cNvGrpSpPr>
            <a:grpSpLocks/>
          </p:cNvGrpSpPr>
          <p:nvPr/>
        </p:nvGrpSpPr>
        <p:grpSpPr bwMode="auto">
          <a:xfrm>
            <a:off x="2071671" y="2286000"/>
            <a:ext cx="4860942" cy="3643313"/>
            <a:chOff x="2071670" y="2285992"/>
            <a:chExt cx="4860934" cy="3643542"/>
          </a:xfrm>
        </p:grpSpPr>
        <p:pic>
          <p:nvPicPr>
            <p:cNvPr id="30726" name="Image 4" descr="2010 boite de controle.jpg"/>
            <p:cNvPicPr>
              <a:picLocks noChangeAspect="1"/>
            </p:cNvPicPr>
            <p:nvPr/>
          </p:nvPicPr>
          <p:blipFill>
            <a:blip r:embed="rId3" cstate="print"/>
            <a:srcRect/>
            <a:stretch>
              <a:fillRect/>
            </a:stretch>
          </p:blipFill>
          <p:spPr bwMode="auto">
            <a:xfrm>
              <a:off x="2071670" y="2285992"/>
              <a:ext cx="4860934" cy="3643542"/>
            </a:xfrm>
            <a:prstGeom prst="rect">
              <a:avLst/>
            </a:prstGeom>
            <a:noFill/>
            <a:ln w="9525">
              <a:noFill/>
              <a:miter lim="800000"/>
              <a:headEnd/>
              <a:tailEnd/>
            </a:ln>
          </p:spPr>
        </p:pic>
        <p:cxnSp>
          <p:nvCxnSpPr>
            <p:cNvPr id="8" name="Connecteur droit 7"/>
            <p:cNvCxnSpPr/>
            <p:nvPr/>
          </p:nvCxnSpPr>
          <p:spPr>
            <a:xfrm rot="5400000" flipH="1" flipV="1">
              <a:off x="6072166" y="2857529"/>
              <a:ext cx="428652" cy="0"/>
            </a:xfrm>
            <a:prstGeom prst="line">
              <a:avLst/>
            </a:prstGeom>
            <a:ln w="28575">
              <a:solidFill>
                <a:srgbClr val="00B050"/>
              </a:solidFill>
            </a:ln>
          </p:spPr>
          <p:style>
            <a:lnRef idx="1">
              <a:schemeClr val="dk1"/>
            </a:lnRef>
            <a:fillRef idx="0">
              <a:schemeClr val="dk1"/>
            </a:fillRef>
            <a:effectRef idx="0">
              <a:schemeClr val="dk1"/>
            </a:effectRef>
            <a:fontRef idx="minor">
              <a:schemeClr val="tx1"/>
            </a:fontRef>
          </p:style>
        </p:cxnSp>
        <p:cxnSp>
          <p:nvCxnSpPr>
            <p:cNvPr id="9" name="Connecteur droit 8"/>
            <p:cNvCxnSpPr/>
            <p:nvPr/>
          </p:nvCxnSpPr>
          <p:spPr>
            <a:xfrm rot="5400000" flipH="1" flipV="1">
              <a:off x="2500296" y="2786086"/>
              <a:ext cx="428652" cy="0"/>
            </a:xfrm>
            <a:prstGeom prst="line">
              <a:avLst/>
            </a:prstGeom>
            <a:ln w="28575">
              <a:solidFill>
                <a:srgbClr val="00B050"/>
              </a:solidFill>
            </a:ln>
          </p:spPr>
          <p:style>
            <a:lnRef idx="1">
              <a:schemeClr val="dk1"/>
            </a:lnRef>
            <a:fillRef idx="0">
              <a:schemeClr val="dk1"/>
            </a:fillRef>
            <a:effectRef idx="0">
              <a:schemeClr val="dk1"/>
            </a:effectRef>
            <a:fontRef idx="minor">
              <a:schemeClr val="tx1"/>
            </a:fontRef>
          </p:style>
        </p:cxnSp>
        <p:cxnSp>
          <p:nvCxnSpPr>
            <p:cNvPr id="11" name="Connecteur droit avec flèche 10"/>
            <p:cNvCxnSpPr/>
            <p:nvPr/>
          </p:nvCxnSpPr>
          <p:spPr>
            <a:xfrm>
              <a:off x="2714623" y="2714644"/>
              <a:ext cx="3571869" cy="1588"/>
            </a:xfrm>
            <a:prstGeom prst="straightConnector1">
              <a:avLst/>
            </a:prstGeom>
            <a:ln w="28575">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rot="5400000">
              <a:off x="1464413" y="3822002"/>
              <a:ext cx="1714608" cy="214312"/>
            </a:xfrm>
            <a:prstGeom prst="straightConnector1">
              <a:avLst/>
            </a:prstGeom>
            <a:ln w="28575">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rot="10800000">
              <a:off x="2357436" y="3071854"/>
              <a:ext cx="357186" cy="0"/>
            </a:xfrm>
            <a:prstGeom prst="line">
              <a:avLst/>
            </a:prstGeom>
            <a:ln w="28575">
              <a:solidFill>
                <a:srgbClr val="00B050"/>
              </a:solidFill>
            </a:ln>
          </p:spPr>
          <p:style>
            <a:lnRef idx="1">
              <a:schemeClr val="dk1"/>
            </a:lnRef>
            <a:fillRef idx="0">
              <a:schemeClr val="dk1"/>
            </a:fillRef>
            <a:effectRef idx="0">
              <a:schemeClr val="dk1"/>
            </a:effectRef>
            <a:fontRef idx="minor">
              <a:schemeClr val="tx1"/>
            </a:fontRef>
          </p:style>
        </p:cxnSp>
        <p:cxnSp>
          <p:nvCxnSpPr>
            <p:cNvPr id="19" name="Connecteur droit 18"/>
            <p:cNvCxnSpPr/>
            <p:nvPr/>
          </p:nvCxnSpPr>
          <p:spPr>
            <a:xfrm rot="10800000">
              <a:off x="2143124" y="4786462"/>
              <a:ext cx="357187" cy="0"/>
            </a:xfrm>
            <a:prstGeom prst="line">
              <a:avLst/>
            </a:prstGeom>
            <a:ln w="28575">
              <a:solidFill>
                <a:srgbClr val="00B050"/>
              </a:solidFill>
            </a:ln>
          </p:spPr>
          <p:style>
            <a:lnRef idx="1">
              <a:schemeClr val="dk1"/>
            </a:lnRef>
            <a:fillRef idx="0">
              <a:schemeClr val="dk1"/>
            </a:fillRef>
            <a:effectRef idx="0">
              <a:schemeClr val="dk1"/>
            </a:effectRef>
            <a:fontRef idx="minor">
              <a:schemeClr val="tx1"/>
            </a:fontRef>
          </p:style>
        </p:cxnSp>
        <p:sp>
          <p:nvSpPr>
            <p:cNvPr id="30733" name="ZoneTexte 22"/>
            <p:cNvSpPr txBox="1">
              <a:spLocks noChangeArrowheads="1"/>
            </p:cNvSpPr>
            <p:nvPr/>
          </p:nvSpPr>
          <p:spPr bwMode="auto">
            <a:xfrm>
              <a:off x="4071934" y="2357430"/>
              <a:ext cx="1279515" cy="369355"/>
            </a:xfrm>
            <a:prstGeom prst="rect">
              <a:avLst/>
            </a:prstGeom>
            <a:noFill/>
            <a:ln w="9525">
              <a:noFill/>
              <a:miter lim="800000"/>
              <a:headEnd/>
              <a:tailEnd/>
            </a:ln>
          </p:spPr>
          <p:txBody>
            <a:bodyPr wrap="none">
              <a:spAutoFit/>
            </a:bodyPr>
            <a:lstStyle/>
            <a:p>
              <a:r>
                <a:rPr lang="fr-FR" b="1" dirty="0" smtClean="0">
                  <a:solidFill>
                    <a:srgbClr val="FFFF00"/>
                  </a:solidFill>
                  <a:latin typeface="Book Antiqua" pitchFamily="18" charset="0"/>
                </a:rPr>
                <a:t>L=420 </a:t>
              </a:r>
              <a:r>
                <a:rPr lang="fr-FR" b="1" dirty="0">
                  <a:solidFill>
                    <a:srgbClr val="FFFF00"/>
                  </a:solidFill>
                  <a:latin typeface="Book Antiqua" pitchFamily="18" charset="0"/>
                </a:rPr>
                <a:t>mm</a:t>
              </a:r>
            </a:p>
          </p:txBody>
        </p:sp>
        <p:sp>
          <p:nvSpPr>
            <p:cNvPr id="30734" name="ZoneTexte 25"/>
            <p:cNvSpPr txBox="1">
              <a:spLocks noChangeArrowheads="1"/>
            </p:cNvSpPr>
            <p:nvPr/>
          </p:nvSpPr>
          <p:spPr bwMode="auto">
            <a:xfrm>
              <a:off x="2122330" y="3559826"/>
              <a:ext cx="1217597" cy="369332"/>
            </a:xfrm>
            <a:prstGeom prst="rect">
              <a:avLst/>
            </a:prstGeom>
            <a:noFill/>
            <a:ln w="9525">
              <a:noFill/>
              <a:miter lim="800000"/>
              <a:headEnd/>
              <a:tailEnd/>
            </a:ln>
          </p:spPr>
          <p:txBody>
            <a:bodyPr>
              <a:spAutoFit/>
            </a:bodyPr>
            <a:lstStyle/>
            <a:p>
              <a:r>
                <a:rPr lang="fr-FR" b="1" dirty="0">
                  <a:solidFill>
                    <a:srgbClr val="FFFF00"/>
                  </a:solidFill>
                  <a:latin typeface="Book Antiqua" pitchFamily="18" charset="0"/>
                </a:rPr>
                <a:t>l=200mm</a:t>
              </a:r>
            </a:p>
          </p:txBody>
        </p:sp>
        <p:sp>
          <p:nvSpPr>
            <p:cNvPr id="30735" name="ZoneTexte 26"/>
            <p:cNvSpPr txBox="1">
              <a:spLocks noChangeArrowheads="1"/>
            </p:cNvSpPr>
            <p:nvPr/>
          </p:nvSpPr>
          <p:spPr bwMode="auto">
            <a:xfrm>
              <a:off x="4286248" y="4786322"/>
              <a:ext cx="1273105" cy="369332"/>
            </a:xfrm>
            <a:prstGeom prst="rect">
              <a:avLst/>
            </a:prstGeom>
            <a:noFill/>
            <a:ln w="9525">
              <a:noFill/>
              <a:miter lim="800000"/>
              <a:headEnd/>
              <a:tailEnd/>
            </a:ln>
          </p:spPr>
          <p:txBody>
            <a:bodyPr wrap="none">
              <a:spAutoFit/>
            </a:bodyPr>
            <a:lstStyle/>
            <a:p>
              <a:r>
                <a:rPr lang="fr-FR" b="1" dirty="0">
                  <a:solidFill>
                    <a:srgbClr val="FFFF00"/>
                  </a:solidFill>
                  <a:latin typeface="Book Antiqua" pitchFamily="18" charset="0"/>
                </a:rPr>
                <a:t>H= 50 mm</a:t>
              </a:r>
            </a:p>
          </p:txBody>
        </p:sp>
        <p:cxnSp>
          <p:nvCxnSpPr>
            <p:cNvPr id="28" name="Connecteur droit 27"/>
            <p:cNvCxnSpPr/>
            <p:nvPr/>
          </p:nvCxnSpPr>
          <p:spPr>
            <a:xfrm rot="10800000">
              <a:off x="3929059" y="4715020"/>
              <a:ext cx="357186" cy="0"/>
            </a:xfrm>
            <a:prstGeom prst="line">
              <a:avLst/>
            </a:prstGeom>
            <a:ln w="28575">
              <a:solidFill>
                <a:srgbClr val="00B050"/>
              </a:solidFill>
            </a:ln>
          </p:spPr>
          <p:style>
            <a:lnRef idx="1">
              <a:schemeClr val="dk1"/>
            </a:lnRef>
            <a:fillRef idx="0">
              <a:schemeClr val="dk1"/>
            </a:fillRef>
            <a:effectRef idx="0">
              <a:schemeClr val="dk1"/>
            </a:effectRef>
            <a:fontRef idx="minor">
              <a:schemeClr val="tx1"/>
            </a:fontRef>
          </p:style>
        </p:cxnSp>
        <p:cxnSp>
          <p:nvCxnSpPr>
            <p:cNvPr id="29" name="Connecteur droit 28"/>
            <p:cNvCxnSpPr/>
            <p:nvPr/>
          </p:nvCxnSpPr>
          <p:spPr>
            <a:xfrm rot="10800000">
              <a:off x="3929059" y="5072230"/>
              <a:ext cx="357186" cy="0"/>
            </a:xfrm>
            <a:prstGeom prst="line">
              <a:avLst/>
            </a:prstGeom>
            <a:ln w="28575">
              <a:solidFill>
                <a:srgbClr val="00B050"/>
              </a:solidFill>
            </a:ln>
          </p:spPr>
          <p:style>
            <a:lnRef idx="1">
              <a:schemeClr val="dk1"/>
            </a:lnRef>
            <a:fillRef idx="0">
              <a:schemeClr val="dk1"/>
            </a:fillRef>
            <a:effectRef idx="0">
              <a:schemeClr val="dk1"/>
            </a:effectRef>
            <a:fontRef idx="minor">
              <a:schemeClr val="tx1"/>
            </a:fontRef>
          </p:style>
        </p:cxnSp>
        <p:cxnSp>
          <p:nvCxnSpPr>
            <p:cNvPr id="31" name="Connecteur droit avec flèche 30"/>
            <p:cNvCxnSpPr/>
            <p:nvPr/>
          </p:nvCxnSpPr>
          <p:spPr>
            <a:xfrm rot="5400000">
              <a:off x="3965559" y="4892831"/>
              <a:ext cx="357210" cy="1588"/>
            </a:xfrm>
            <a:prstGeom prst="straightConnector1">
              <a:avLst/>
            </a:prstGeom>
            <a:ln w="28575">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rot="5400000" flipH="1" flipV="1">
              <a:off x="6062641" y="2860704"/>
              <a:ext cx="428652" cy="0"/>
            </a:xfrm>
            <a:prstGeom prst="line">
              <a:avLst/>
            </a:prstGeom>
            <a:ln w="28575">
              <a:solidFill>
                <a:srgbClr val="00B050"/>
              </a:solidFill>
            </a:ln>
          </p:spPr>
          <p:style>
            <a:lnRef idx="1">
              <a:schemeClr val="dk1"/>
            </a:lnRef>
            <a:fillRef idx="0">
              <a:schemeClr val="dk1"/>
            </a:fillRef>
            <a:effectRef idx="0">
              <a:schemeClr val="dk1"/>
            </a:effectRef>
            <a:fontRef idx="minor">
              <a:schemeClr val="tx1"/>
            </a:fontRef>
          </p:style>
        </p:cxnSp>
        <p:cxnSp>
          <p:nvCxnSpPr>
            <p:cNvPr id="21" name="Connecteur droit 20"/>
            <p:cNvCxnSpPr/>
            <p:nvPr/>
          </p:nvCxnSpPr>
          <p:spPr>
            <a:xfrm rot="5400000" flipH="1" flipV="1">
              <a:off x="2490771" y="2789262"/>
              <a:ext cx="428652" cy="0"/>
            </a:xfrm>
            <a:prstGeom prst="line">
              <a:avLst/>
            </a:prstGeom>
            <a:ln w="28575">
              <a:solidFill>
                <a:srgbClr val="00B050"/>
              </a:solidFill>
            </a:ln>
          </p:spPr>
          <p:style>
            <a:lnRef idx="1">
              <a:schemeClr val="dk1"/>
            </a:lnRef>
            <a:fillRef idx="0">
              <a:schemeClr val="dk1"/>
            </a:fillRef>
            <a:effectRef idx="0">
              <a:schemeClr val="dk1"/>
            </a:effectRef>
            <a:fontRef idx="minor">
              <a:schemeClr val="tx1"/>
            </a:fontRef>
          </p:style>
        </p:cxnSp>
        <p:cxnSp>
          <p:nvCxnSpPr>
            <p:cNvPr id="22" name="Connecteur droit avec flèche 21"/>
            <p:cNvCxnSpPr/>
            <p:nvPr/>
          </p:nvCxnSpPr>
          <p:spPr>
            <a:xfrm>
              <a:off x="2705098" y="2717819"/>
              <a:ext cx="3571869" cy="1588"/>
            </a:xfrm>
            <a:prstGeom prst="straightConnector1">
              <a:avLst/>
            </a:prstGeom>
            <a:ln w="28575">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rot="5400000" flipH="1" flipV="1">
              <a:off x="2490771" y="2798787"/>
              <a:ext cx="428652" cy="0"/>
            </a:xfrm>
            <a:prstGeom prst="line">
              <a:avLst/>
            </a:prstGeom>
            <a:ln w="28575">
              <a:solidFill>
                <a:srgbClr val="00B050"/>
              </a:solidFill>
            </a:ln>
          </p:spPr>
          <p:style>
            <a:lnRef idx="1">
              <a:schemeClr val="dk1"/>
            </a:lnRef>
            <a:fillRef idx="0">
              <a:schemeClr val="dk1"/>
            </a:fillRef>
            <a:effectRef idx="0">
              <a:schemeClr val="dk1"/>
            </a:effectRef>
            <a:fontRef idx="minor">
              <a:schemeClr val="tx1"/>
            </a:fontRef>
          </p:style>
        </p:cxn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3F085AA3-5E1A-4B61-AA5F-E0B5AA7B24B3}" type="slidenum">
              <a:rPr lang="fr-FR"/>
              <a:pPr>
                <a:defRPr/>
              </a:pPr>
              <a:t>34</a:t>
            </a:fld>
            <a:endParaRPr lang="fr-FR" dirty="0"/>
          </a:p>
        </p:txBody>
      </p:sp>
      <p:sp>
        <p:nvSpPr>
          <p:cNvPr id="31747" name="Rectangle 3"/>
          <p:cNvSpPr>
            <a:spLocks noChangeArrowheads="1"/>
          </p:cNvSpPr>
          <p:nvPr/>
        </p:nvSpPr>
        <p:spPr bwMode="auto">
          <a:xfrm>
            <a:off x="349250" y="673100"/>
            <a:ext cx="8489950" cy="400050"/>
          </a:xfrm>
          <a:prstGeom prst="rect">
            <a:avLst/>
          </a:prstGeom>
          <a:noFill/>
          <a:ln w="9525">
            <a:noFill/>
            <a:miter lim="800000"/>
            <a:headEnd/>
            <a:tailEnd/>
          </a:ln>
        </p:spPr>
        <p:txBody>
          <a:bodyPr>
            <a:spAutoFit/>
          </a:bodyPr>
          <a:lstStyle/>
          <a:p>
            <a:r>
              <a:rPr lang="fr-FR" sz="2000" b="1" dirty="0">
                <a:latin typeface="Book Antiqua" pitchFamily="18" charset="0"/>
              </a:rPr>
              <a:t>Contrôle des dimensions du Pistolet  25m grâce  à la boite de contrôle</a:t>
            </a:r>
          </a:p>
        </p:txBody>
      </p:sp>
      <p:cxnSp>
        <p:nvCxnSpPr>
          <p:cNvPr id="13" name="Connecteur droit avec flèche 12"/>
          <p:cNvCxnSpPr/>
          <p:nvPr/>
        </p:nvCxnSpPr>
        <p:spPr>
          <a:xfrm>
            <a:off x="1619672" y="2993529"/>
            <a:ext cx="0" cy="1722557"/>
          </a:xfrm>
          <a:prstGeom prst="straightConnector1">
            <a:avLst/>
          </a:prstGeom>
          <a:ln w="28575">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1215736" y="5668327"/>
            <a:ext cx="6756978" cy="369332"/>
          </a:xfrm>
          <a:prstGeom prst="rect">
            <a:avLst/>
          </a:prstGeom>
          <a:noFill/>
        </p:spPr>
        <p:txBody>
          <a:bodyPr wrap="none" rtlCol="0">
            <a:spAutoFit/>
          </a:bodyPr>
          <a:lstStyle/>
          <a:p>
            <a:r>
              <a:rPr lang="fr-FR" b="1" dirty="0" smtClean="0">
                <a:solidFill>
                  <a:srgbClr val="0070C0"/>
                </a:solidFill>
                <a:latin typeface="Book Antiqua" panose="02040602050305030304" pitchFamily="18" charset="0"/>
              </a:rPr>
              <a:t>Inserts à mettre obligatoirement (anciennes tolérances 5%) VO</a:t>
            </a:r>
            <a:endParaRPr lang="fr-FR" b="1" dirty="0">
              <a:solidFill>
                <a:srgbClr val="0070C0"/>
              </a:solidFill>
              <a:latin typeface="Book Antiqua" panose="02040602050305030304" pitchFamily="18" charset="0"/>
            </a:endParaRPr>
          </a:p>
        </p:txBody>
      </p:sp>
      <p:pic>
        <p:nvPicPr>
          <p:cNvPr id="24" name="Imag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6567" y="1556792"/>
            <a:ext cx="5564849" cy="4106935"/>
          </a:xfrm>
          <a:prstGeom prst="rect">
            <a:avLst/>
          </a:prstGeom>
        </p:spPr>
      </p:pic>
      <p:cxnSp>
        <p:nvCxnSpPr>
          <p:cNvPr id="14" name="Connecteur droit 13"/>
          <p:cNvCxnSpPr/>
          <p:nvPr/>
        </p:nvCxnSpPr>
        <p:spPr>
          <a:xfrm rot="10800000">
            <a:off x="1521298" y="2993529"/>
            <a:ext cx="490538" cy="0"/>
          </a:xfrm>
          <a:prstGeom prst="line">
            <a:avLst/>
          </a:prstGeom>
          <a:ln w="28575">
            <a:solidFill>
              <a:srgbClr val="00B050"/>
            </a:solidFill>
          </a:ln>
        </p:spPr>
        <p:style>
          <a:lnRef idx="1">
            <a:schemeClr val="dk1"/>
          </a:lnRef>
          <a:fillRef idx="0">
            <a:schemeClr val="dk1"/>
          </a:fillRef>
          <a:effectRef idx="0">
            <a:schemeClr val="dk1"/>
          </a:effectRef>
          <a:fontRef idx="minor">
            <a:schemeClr val="tx1"/>
          </a:fontRef>
        </p:style>
      </p:cxnSp>
      <p:cxnSp>
        <p:nvCxnSpPr>
          <p:cNvPr id="18" name="Connecteur droit 17"/>
          <p:cNvCxnSpPr/>
          <p:nvPr/>
        </p:nvCxnSpPr>
        <p:spPr>
          <a:xfrm rot="10800000">
            <a:off x="1521298" y="4725144"/>
            <a:ext cx="490538" cy="0"/>
          </a:xfrm>
          <a:prstGeom prst="line">
            <a:avLst/>
          </a:prstGeom>
          <a:ln w="28575">
            <a:solidFill>
              <a:srgbClr val="00B050"/>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39A422D3-0438-4875-84FF-FBFC01460B5B}" type="slidenum">
              <a:rPr lang="fr-FR"/>
              <a:pPr>
                <a:defRPr/>
              </a:pPr>
              <a:t>35</a:t>
            </a:fld>
            <a:endParaRPr lang="fr-FR" dirty="0"/>
          </a:p>
        </p:txBody>
      </p:sp>
      <p:sp>
        <p:nvSpPr>
          <p:cNvPr id="32771" name="Rectangle 2"/>
          <p:cNvSpPr>
            <a:spLocks noChangeArrowheads="1"/>
          </p:cNvSpPr>
          <p:nvPr/>
        </p:nvSpPr>
        <p:spPr bwMode="auto">
          <a:xfrm>
            <a:off x="2571750" y="285750"/>
            <a:ext cx="3778250" cy="400050"/>
          </a:xfrm>
          <a:prstGeom prst="rect">
            <a:avLst/>
          </a:prstGeom>
          <a:noFill/>
          <a:ln w="9525">
            <a:noFill/>
            <a:miter lim="800000"/>
            <a:headEnd/>
            <a:tailEnd/>
          </a:ln>
        </p:spPr>
        <p:txBody>
          <a:bodyPr>
            <a:spAutoFit/>
          </a:bodyPr>
          <a:lstStyle/>
          <a:p>
            <a:r>
              <a:rPr lang="fr-FR" sz="2000" b="1" dirty="0">
                <a:latin typeface="Book Antiqua" pitchFamily="18" charset="0"/>
              </a:rPr>
              <a:t>Contrôle du poids du  Pistolet</a:t>
            </a:r>
          </a:p>
        </p:txBody>
      </p:sp>
      <p:pic>
        <p:nvPicPr>
          <p:cNvPr id="32772" name="Image 4" descr="2010 pesee pistolet.jpg"/>
          <p:cNvPicPr>
            <a:picLocks noChangeAspect="1"/>
          </p:cNvPicPr>
          <p:nvPr/>
        </p:nvPicPr>
        <p:blipFill>
          <a:blip r:embed="rId3" cstate="print"/>
          <a:srcRect/>
          <a:stretch>
            <a:fillRect/>
          </a:stretch>
        </p:blipFill>
        <p:spPr bwMode="auto">
          <a:xfrm>
            <a:off x="1571625" y="857250"/>
            <a:ext cx="5500688" cy="4556125"/>
          </a:xfrm>
          <a:prstGeom prst="rect">
            <a:avLst/>
          </a:prstGeom>
          <a:noFill/>
          <a:ln w="9525">
            <a:noFill/>
            <a:miter lim="800000"/>
            <a:headEnd/>
            <a:tailEnd/>
          </a:ln>
        </p:spPr>
      </p:pic>
      <p:sp>
        <p:nvSpPr>
          <p:cNvPr id="32773" name="ZoneTexte 5"/>
          <p:cNvSpPr txBox="1">
            <a:spLocks noChangeArrowheads="1"/>
          </p:cNvSpPr>
          <p:nvPr/>
        </p:nvSpPr>
        <p:spPr bwMode="auto">
          <a:xfrm>
            <a:off x="2071688" y="5643563"/>
            <a:ext cx="4705350" cy="646112"/>
          </a:xfrm>
          <a:prstGeom prst="rect">
            <a:avLst/>
          </a:prstGeom>
          <a:noFill/>
          <a:ln w="9525">
            <a:noFill/>
            <a:miter lim="800000"/>
            <a:headEnd/>
            <a:tailEnd/>
          </a:ln>
        </p:spPr>
        <p:txBody>
          <a:bodyPr wrap="none">
            <a:spAutoFit/>
          </a:bodyPr>
          <a:lstStyle/>
          <a:p>
            <a:r>
              <a:rPr lang="fr-FR" b="1" dirty="0">
                <a:solidFill>
                  <a:srgbClr val="0070C0"/>
                </a:solidFill>
                <a:latin typeface="Book Antiqua" pitchFamily="18" charset="0"/>
              </a:rPr>
              <a:t>Pistolet 10m : 1500 </a:t>
            </a:r>
            <a:r>
              <a:rPr lang="fr-FR" b="1" dirty="0" smtClean="0">
                <a:solidFill>
                  <a:srgbClr val="0070C0"/>
                </a:solidFill>
                <a:latin typeface="Book Antiqua" pitchFamily="18" charset="0"/>
              </a:rPr>
              <a:t>g </a:t>
            </a:r>
            <a:r>
              <a:rPr lang="fr-FR" b="1" dirty="0">
                <a:solidFill>
                  <a:srgbClr val="0070C0"/>
                </a:solidFill>
                <a:latin typeface="Book Antiqua" pitchFamily="18" charset="0"/>
              </a:rPr>
              <a:t>maxi avec le chargeur</a:t>
            </a:r>
          </a:p>
          <a:p>
            <a:r>
              <a:rPr lang="fr-FR" b="1" dirty="0">
                <a:solidFill>
                  <a:srgbClr val="0070C0"/>
                </a:solidFill>
                <a:latin typeface="Book Antiqua" pitchFamily="18" charset="0"/>
              </a:rPr>
              <a:t>Pistolet 25m : 1400 </a:t>
            </a:r>
            <a:r>
              <a:rPr lang="fr-FR" b="1" dirty="0" smtClean="0">
                <a:solidFill>
                  <a:srgbClr val="0070C0"/>
                </a:solidFill>
                <a:latin typeface="Book Antiqua" pitchFamily="18" charset="0"/>
              </a:rPr>
              <a:t>g </a:t>
            </a:r>
            <a:r>
              <a:rPr lang="fr-FR" b="1" dirty="0">
                <a:solidFill>
                  <a:srgbClr val="0070C0"/>
                </a:solidFill>
                <a:latin typeface="Book Antiqua" pitchFamily="18" charset="0"/>
              </a:rPr>
              <a:t>maxi avec le chargeur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D8AFE8B7-4940-45C4-A17A-103E69A57AA2}" type="slidenum">
              <a:rPr lang="fr-FR"/>
              <a:pPr>
                <a:defRPr/>
              </a:pPr>
              <a:t>36</a:t>
            </a:fld>
            <a:endParaRPr lang="fr-FR" dirty="0"/>
          </a:p>
        </p:txBody>
      </p:sp>
      <p:sp>
        <p:nvSpPr>
          <p:cNvPr id="33795" name="Rectangle 2"/>
          <p:cNvSpPr>
            <a:spLocks noChangeArrowheads="1"/>
          </p:cNvSpPr>
          <p:nvPr/>
        </p:nvSpPr>
        <p:spPr bwMode="auto">
          <a:xfrm>
            <a:off x="2143125" y="285750"/>
            <a:ext cx="4979988" cy="400050"/>
          </a:xfrm>
          <a:prstGeom prst="rect">
            <a:avLst/>
          </a:prstGeom>
          <a:noFill/>
          <a:ln w="9525">
            <a:noFill/>
            <a:miter lim="800000"/>
            <a:headEnd/>
            <a:tailEnd/>
          </a:ln>
        </p:spPr>
        <p:txBody>
          <a:bodyPr wrap="none">
            <a:spAutoFit/>
          </a:bodyPr>
          <a:lstStyle/>
          <a:p>
            <a:r>
              <a:rPr lang="fr-FR" sz="2000" b="1" dirty="0">
                <a:latin typeface="Book Antiqua" pitchFamily="18" charset="0"/>
              </a:rPr>
              <a:t>Contrôle du poids de détente du  Pistolet</a:t>
            </a:r>
          </a:p>
        </p:txBody>
      </p:sp>
      <p:pic>
        <p:nvPicPr>
          <p:cNvPr id="33796" name="Image 3" descr="2010 poids de détente.jpg"/>
          <p:cNvPicPr>
            <a:picLocks noChangeAspect="1"/>
          </p:cNvPicPr>
          <p:nvPr/>
        </p:nvPicPr>
        <p:blipFill>
          <a:blip r:embed="rId3" cstate="print"/>
          <a:srcRect/>
          <a:stretch>
            <a:fillRect/>
          </a:stretch>
        </p:blipFill>
        <p:spPr bwMode="auto">
          <a:xfrm>
            <a:off x="1071563" y="857250"/>
            <a:ext cx="3321050" cy="5643563"/>
          </a:xfrm>
          <a:prstGeom prst="rect">
            <a:avLst/>
          </a:prstGeom>
          <a:noFill/>
          <a:ln w="9525">
            <a:noFill/>
            <a:miter lim="800000"/>
            <a:headEnd/>
            <a:tailEnd/>
          </a:ln>
        </p:spPr>
      </p:pic>
      <p:sp>
        <p:nvSpPr>
          <p:cNvPr id="33797" name="ZoneTexte 4"/>
          <p:cNvSpPr txBox="1">
            <a:spLocks noChangeArrowheads="1"/>
          </p:cNvSpPr>
          <p:nvPr/>
        </p:nvSpPr>
        <p:spPr bwMode="auto">
          <a:xfrm>
            <a:off x="5060950" y="3340100"/>
            <a:ext cx="3733800" cy="3046988"/>
          </a:xfrm>
          <a:prstGeom prst="rect">
            <a:avLst/>
          </a:prstGeom>
          <a:noFill/>
          <a:ln w="9525">
            <a:noFill/>
            <a:miter lim="800000"/>
            <a:headEnd/>
            <a:tailEnd/>
          </a:ln>
        </p:spPr>
        <p:txBody>
          <a:bodyPr>
            <a:spAutoFit/>
          </a:bodyPr>
          <a:lstStyle/>
          <a:p>
            <a:r>
              <a:rPr lang="fr-FR" b="1" dirty="0">
                <a:solidFill>
                  <a:srgbClr val="0070C0"/>
                </a:solidFill>
                <a:latin typeface="Book Antiqua" pitchFamily="18" charset="0"/>
              </a:rPr>
              <a:t>Pistolet 10m </a:t>
            </a:r>
            <a:r>
              <a:rPr lang="fr-FR" b="1" dirty="0" smtClean="0">
                <a:solidFill>
                  <a:srgbClr val="0070C0"/>
                </a:solidFill>
                <a:latin typeface="Book Antiqua" pitchFamily="18" charset="0"/>
              </a:rPr>
              <a:t>500 g </a:t>
            </a:r>
            <a:r>
              <a:rPr lang="fr-FR" b="1" dirty="0">
                <a:solidFill>
                  <a:srgbClr val="0070C0"/>
                </a:solidFill>
                <a:latin typeface="Book Antiqua" pitchFamily="18" charset="0"/>
              </a:rPr>
              <a:t>mini</a:t>
            </a:r>
          </a:p>
          <a:p>
            <a:endParaRPr lang="fr-FR" sz="1000" b="1" dirty="0">
              <a:solidFill>
                <a:srgbClr val="0070C0"/>
              </a:solidFill>
              <a:latin typeface="Book Antiqua" pitchFamily="18" charset="0"/>
            </a:endParaRPr>
          </a:p>
          <a:p>
            <a:r>
              <a:rPr lang="fr-FR" b="1" dirty="0">
                <a:solidFill>
                  <a:srgbClr val="0070C0"/>
                </a:solidFill>
                <a:latin typeface="Book Antiqua" pitchFamily="18" charset="0"/>
              </a:rPr>
              <a:t>Pistolet 25m </a:t>
            </a:r>
            <a:r>
              <a:rPr lang="fr-FR" b="1" dirty="0" smtClean="0">
                <a:solidFill>
                  <a:srgbClr val="0070C0"/>
                </a:solidFill>
                <a:latin typeface="Book Antiqua" pitchFamily="18" charset="0"/>
              </a:rPr>
              <a:t>1000 g </a:t>
            </a:r>
            <a:r>
              <a:rPr lang="fr-FR" b="1" dirty="0">
                <a:solidFill>
                  <a:srgbClr val="0070C0"/>
                </a:solidFill>
                <a:latin typeface="Book Antiqua" pitchFamily="18" charset="0"/>
              </a:rPr>
              <a:t>mini </a:t>
            </a:r>
          </a:p>
          <a:p>
            <a:endParaRPr lang="fr-FR" sz="1000" b="1" dirty="0">
              <a:solidFill>
                <a:srgbClr val="0070C0"/>
              </a:solidFill>
              <a:latin typeface="Book Antiqua" pitchFamily="18" charset="0"/>
            </a:endParaRPr>
          </a:p>
          <a:p>
            <a:r>
              <a:rPr lang="fr-FR" b="1" dirty="0">
                <a:solidFill>
                  <a:srgbClr val="0070C0"/>
                </a:solidFill>
                <a:latin typeface="Book Antiqua" pitchFamily="18" charset="0"/>
              </a:rPr>
              <a:t>Trois tentatives - au maximum –</a:t>
            </a:r>
          </a:p>
          <a:p>
            <a:r>
              <a:rPr lang="fr-FR" b="1" dirty="0">
                <a:solidFill>
                  <a:srgbClr val="0070C0"/>
                </a:solidFill>
                <a:latin typeface="Book Antiqua" pitchFamily="18" charset="0"/>
              </a:rPr>
              <a:t>sont autorisées pour soulever </a:t>
            </a:r>
          </a:p>
          <a:p>
            <a:r>
              <a:rPr lang="fr-FR" b="1" dirty="0">
                <a:solidFill>
                  <a:srgbClr val="0070C0"/>
                </a:solidFill>
                <a:latin typeface="Book Antiqua" pitchFamily="18" charset="0"/>
              </a:rPr>
              <a:t>c</a:t>
            </a:r>
            <a:r>
              <a:rPr lang="fr-FR" b="1" dirty="0" smtClean="0">
                <a:solidFill>
                  <a:srgbClr val="0070C0"/>
                </a:solidFill>
                <a:latin typeface="Book Antiqua" pitchFamily="18" charset="0"/>
              </a:rPr>
              <a:t>orrectement </a:t>
            </a:r>
            <a:r>
              <a:rPr lang="fr-FR" b="1" dirty="0">
                <a:solidFill>
                  <a:srgbClr val="0070C0"/>
                </a:solidFill>
                <a:latin typeface="Book Antiqua" pitchFamily="18" charset="0"/>
              </a:rPr>
              <a:t>le peson. </a:t>
            </a:r>
          </a:p>
          <a:p>
            <a:endParaRPr lang="fr-FR" sz="1000" b="1" dirty="0">
              <a:solidFill>
                <a:srgbClr val="0070C0"/>
              </a:solidFill>
              <a:latin typeface="Book Antiqua" pitchFamily="18" charset="0"/>
            </a:endParaRPr>
          </a:p>
          <a:p>
            <a:r>
              <a:rPr lang="fr-FR" b="1" dirty="0">
                <a:solidFill>
                  <a:srgbClr val="0070C0"/>
                </a:solidFill>
                <a:latin typeface="Book Antiqua" pitchFamily="18" charset="0"/>
              </a:rPr>
              <a:t>En cas d'échec, un nouveau test</a:t>
            </a:r>
          </a:p>
          <a:p>
            <a:r>
              <a:rPr lang="fr-FR" b="1" dirty="0">
                <a:solidFill>
                  <a:srgbClr val="0070C0"/>
                </a:solidFill>
                <a:latin typeface="Book Antiqua" pitchFamily="18" charset="0"/>
              </a:rPr>
              <a:t>ne sera ensuite effectué qu'après réglage du système de détente par </a:t>
            </a:r>
            <a:r>
              <a:rPr lang="fr-FR" b="1" dirty="0" smtClean="0">
                <a:solidFill>
                  <a:srgbClr val="0070C0"/>
                </a:solidFill>
                <a:latin typeface="Book Antiqua" pitchFamily="18" charset="0"/>
              </a:rPr>
              <a:t>l’athlète.</a:t>
            </a:r>
            <a:endParaRPr lang="fr-FR" dirty="0">
              <a:solidFill>
                <a:srgbClr val="0070C0"/>
              </a:solidFill>
              <a:latin typeface="Book Antiqua" pitchFamily="18" charset="0"/>
            </a:endParaRPr>
          </a:p>
        </p:txBody>
      </p:sp>
      <p:pic>
        <p:nvPicPr>
          <p:cNvPr id="33798" name="Image 5" descr="50668.jpg"/>
          <p:cNvPicPr>
            <a:picLocks noChangeAspect="1"/>
          </p:cNvPicPr>
          <p:nvPr/>
        </p:nvPicPr>
        <p:blipFill>
          <a:blip r:embed="rId4" cstate="print"/>
          <a:srcRect/>
          <a:stretch>
            <a:fillRect/>
          </a:stretch>
        </p:blipFill>
        <p:spPr bwMode="auto">
          <a:xfrm>
            <a:off x="5149850" y="850900"/>
            <a:ext cx="3235325" cy="2474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A3FF95E4-7A79-435F-A5BA-5A40B6E02263}" type="slidenum">
              <a:rPr lang="fr-FR"/>
              <a:pPr>
                <a:defRPr/>
              </a:pPr>
              <a:t>37</a:t>
            </a:fld>
            <a:endParaRPr lang="fr-FR" dirty="0"/>
          </a:p>
        </p:txBody>
      </p:sp>
      <p:sp>
        <p:nvSpPr>
          <p:cNvPr id="34819" name="ZoneTexte 65"/>
          <p:cNvSpPr txBox="1">
            <a:spLocks noChangeArrowheads="1"/>
          </p:cNvSpPr>
          <p:nvPr/>
        </p:nvSpPr>
        <p:spPr bwMode="auto">
          <a:xfrm>
            <a:off x="971550" y="5473700"/>
            <a:ext cx="3467100" cy="1200150"/>
          </a:xfrm>
          <a:prstGeom prst="rect">
            <a:avLst/>
          </a:prstGeom>
          <a:noFill/>
          <a:ln w="9525">
            <a:noFill/>
            <a:miter lim="800000"/>
            <a:headEnd/>
            <a:tailEnd/>
          </a:ln>
        </p:spPr>
        <p:txBody>
          <a:bodyPr>
            <a:spAutoFit/>
          </a:bodyPr>
          <a:lstStyle/>
          <a:p>
            <a:r>
              <a:rPr lang="fr-FR" b="1" dirty="0">
                <a:solidFill>
                  <a:srgbClr val="0070C0"/>
                </a:solidFill>
                <a:latin typeface="Book Antiqua" pitchFamily="18" charset="0"/>
              </a:rPr>
              <a:t>Pistolet 25m uniquement:</a:t>
            </a:r>
          </a:p>
          <a:p>
            <a:r>
              <a:rPr lang="fr-FR" b="1" dirty="0">
                <a:solidFill>
                  <a:srgbClr val="0070C0"/>
                </a:solidFill>
                <a:latin typeface="Book Antiqua" pitchFamily="18" charset="0"/>
              </a:rPr>
              <a:t>Maximum 30 mm mesuré</a:t>
            </a:r>
          </a:p>
          <a:p>
            <a:r>
              <a:rPr lang="fr-FR" b="1" dirty="0">
                <a:solidFill>
                  <a:srgbClr val="0070C0"/>
                </a:solidFill>
                <a:latin typeface="Book Antiqua" pitchFamily="18" charset="0"/>
              </a:rPr>
              <a:t>parallèlement à l’axe du canon</a:t>
            </a:r>
          </a:p>
          <a:p>
            <a:endParaRPr lang="fr-FR" dirty="0">
              <a:latin typeface="Book Antiqua" pitchFamily="18" charset="0"/>
            </a:endParaRPr>
          </a:p>
        </p:txBody>
      </p:sp>
      <p:sp>
        <p:nvSpPr>
          <p:cNvPr id="34820" name="Rectangle 77"/>
          <p:cNvSpPr>
            <a:spLocks noChangeArrowheads="1"/>
          </p:cNvSpPr>
          <p:nvPr/>
        </p:nvSpPr>
        <p:spPr bwMode="auto">
          <a:xfrm>
            <a:off x="2616200" y="0"/>
            <a:ext cx="4230688" cy="400050"/>
          </a:xfrm>
          <a:prstGeom prst="rect">
            <a:avLst/>
          </a:prstGeom>
          <a:noFill/>
          <a:ln w="9525">
            <a:noFill/>
            <a:miter lim="800000"/>
            <a:headEnd/>
            <a:tailEnd/>
          </a:ln>
        </p:spPr>
        <p:txBody>
          <a:bodyPr wrap="none">
            <a:spAutoFit/>
          </a:bodyPr>
          <a:lstStyle/>
          <a:p>
            <a:r>
              <a:rPr lang="fr-FR" sz="2000" b="1" dirty="0">
                <a:latin typeface="Book Antiqua" pitchFamily="18" charset="0"/>
              </a:rPr>
              <a:t>Contrôle de la poignée du  Pistolet</a:t>
            </a:r>
          </a:p>
        </p:txBody>
      </p:sp>
      <p:grpSp>
        <p:nvGrpSpPr>
          <p:cNvPr id="34821" name="Groupe 42"/>
          <p:cNvGrpSpPr>
            <a:grpSpLocks/>
          </p:cNvGrpSpPr>
          <p:nvPr/>
        </p:nvGrpSpPr>
        <p:grpSpPr bwMode="auto">
          <a:xfrm>
            <a:off x="32829" y="450850"/>
            <a:ext cx="8984171" cy="6045200"/>
            <a:chOff x="32865" y="450850"/>
            <a:chExt cx="8983653" cy="6045200"/>
          </a:xfrm>
        </p:grpSpPr>
        <p:pic>
          <p:nvPicPr>
            <p:cNvPr id="34822" name="Image 62" descr="2010 poignée Pistolet2.jpg"/>
            <p:cNvPicPr>
              <a:picLocks noChangeAspect="1"/>
            </p:cNvPicPr>
            <p:nvPr/>
          </p:nvPicPr>
          <p:blipFill>
            <a:blip r:embed="rId3" cstate="print"/>
            <a:srcRect/>
            <a:stretch>
              <a:fillRect/>
            </a:stretch>
          </p:blipFill>
          <p:spPr bwMode="auto">
            <a:xfrm>
              <a:off x="927100" y="1162050"/>
              <a:ext cx="3367642" cy="3989113"/>
            </a:xfrm>
            <a:prstGeom prst="rect">
              <a:avLst/>
            </a:prstGeom>
            <a:noFill/>
            <a:ln w="9525">
              <a:noFill/>
              <a:miter lim="800000"/>
              <a:headEnd/>
              <a:tailEnd/>
            </a:ln>
          </p:spPr>
        </p:pic>
        <p:pic>
          <p:nvPicPr>
            <p:cNvPr id="4" name="Image 3" descr="2010 POIGNET PISTOLET.jpg"/>
            <p:cNvPicPr>
              <a:picLocks noChangeAspect="1"/>
            </p:cNvPicPr>
            <p:nvPr/>
          </p:nvPicPr>
          <p:blipFill>
            <a:blip r:embed="rId4" cstate="print"/>
            <a:stretch>
              <a:fillRect/>
            </a:stretch>
          </p:blipFill>
          <p:spPr>
            <a:xfrm>
              <a:off x="5416276" y="1073150"/>
              <a:ext cx="2525567" cy="3968750"/>
            </a:xfrm>
            <a:prstGeom prst="rect">
              <a:avLst/>
            </a:prstGeom>
            <a:ln>
              <a:noFill/>
            </a:ln>
            <a:effectLst>
              <a:outerShdw blurRad="292100" dist="139700" dir="2700000" algn="tl" rotWithShape="0">
                <a:srgbClr val="333333">
                  <a:alpha val="65000"/>
                </a:srgbClr>
              </a:outerShdw>
            </a:effectLst>
          </p:spPr>
        </p:pic>
        <p:cxnSp>
          <p:nvCxnSpPr>
            <p:cNvPr id="8" name="Connecteur droit 7"/>
            <p:cNvCxnSpPr/>
            <p:nvPr/>
          </p:nvCxnSpPr>
          <p:spPr>
            <a:xfrm rot="5400000" flipH="1" flipV="1">
              <a:off x="4927251" y="2762250"/>
              <a:ext cx="3556000" cy="0"/>
            </a:xfrm>
            <a:prstGeom prst="line">
              <a:avLst/>
            </a:prstGeom>
            <a:ln w="25400">
              <a:solidFill>
                <a:srgbClr val="03ED40"/>
              </a:solidFill>
              <a:prstDash val="dash"/>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rot="5400000" flipH="1" flipV="1">
              <a:off x="4371657" y="3717925"/>
              <a:ext cx="3600450" cy="0"/>
            </a:xfrm>
            <a:prstGeom prst="line">
              <a:avLst/>
            </a:prstGeom>
            <a:ln w="25400">
              <a:solidFill>
                <a:srgbClr val="03ED40"/>
              </a:solidFill>
              <a:prstDash val="dash"/>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6749699" y="4051300"/>
              <a:ext cx="1244528" cy="0"/>
            </a:xfrm>
            <a:prstGeom prst="line">
              <a:avLst/>
            </a:prstGeom>
            <a:ln w="25400">
              <a:solidFill>
                <a:srgbClr val="03ED40"/>
              </a:solidFill>
              <a:prstDash val="dash"/>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5682960" y="2184400"/>
              <a:ext cx="1022291" cy="0"/>
            </a:xfrm>
            <a:prstGeom prst="line">
              <a:avLst/>
            </a:prstGeom>
            <a:ln w="25400">
              <a:solidFill>
                <a:srgbClr val="03ED40"/>
              </a:solidFill>
              <a:prstDash val="dash"/>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5949645" y="1828800"/>
              <a:ext cx="1600108" cy="0"/>
            </a:xfrm>
            <a:prstGeom prst="line">
              <a:avLst/>
            </a:prstGeom>
            <a:ln w="15875">
              <a:solidFill>
                <a:srgbClr val="03ED40"/>
              </a:solidFill>
              <a:prstDash val="dash"/>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rot="5400000" flipH="1" flipV="1">
              <a:off x="6687748" y="4779962"/>
              <a:ext cx="1466850" cy="9524"/>
            </a:xfrm>
            <a:prstGeom prst="line">
              <a:avLst/>
            </a:prstGeom>
            <a:ln w="25400">
              <a:solidFill>
                <a:srgbClr val="03ED40"/>
              </a:solidFill>
              <a:prstDash val="dash"/>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6171882" y="5429250"/>
              <a:ext cx="1244528" cy="0"/>
            </a:xfrm>
            <a:prstGeom prst="line">
              <a:avLst/>
            </a:prstGeom>
            <a:ln w="25400">
              <a:solidFill>
                <a:srgbClr val="03ED4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34831" name="ZoneTexte 22"/>
            <p:cNvSpPr txBox="1">
              <a:spLocks noChangeArrowheads="1"/>
            </p:cNvSpPr>
            <p:nvPr/>
          </p:nvSpPr>
          <p:spPr bwMode="auto">
            <a:xfrm>
              <a:off x="6127750" y="5073650"/>
              <a:ext cx="1385316" cy="369332"/>
            </a:xfrm>
            <a:prstGeom prst="rect">
              <a:avLst/>
            </a:prstGeom>
            <a:noFill/>
            <a:ln w="9525">
              <a:noFill/>
              <a:miter lim="800000"/>
              <a:headEnd/>
              <a:tailEnd/>
            </a:ln>
          </p:spPr>
          <p:txBody>
            <a:bodyPr wrap="none">
              <a:spAutoFit/>
            </a:bodyPr>
            <a:lstStyle/>
            <a:p>
              <a:r>
                <a:rPr lang="fr-FR" b="1" dirty="0">
                  <a:solidFill>
                    <a:srgbClr val="0070C0"/>
                  </a:solidFill>
                  <a:latin typeface="Book Antiqua" pitchFamily="18" charset="0"/>
                </a:rPr>
                <a:t>50mm maxi</a:t>
              </a:r>
            </a:p>
          </p:txBody>
        </p:sp>
        <p:sp>
          <p:nvSpPr>
            <p:cNvPr id="25" name="Arc 24"/>
            <p:cNvSpPr/>
            <p:nvPr/>
          </p:nvSpPr>
          <p:spPr>
            <a:xfrm>
              <a:off x="6038540" y="3384550"/>
              <a:ext cx="1377871" cy="1377950"/>
            </a:xfrm>
            <a:prstGeom prst="arc">
              <a:avLst>
                <a:gd name="adj1" fmla="val 16200005"/>
                <a:gd name="adj2" fmla="val 21541408"/>
              </a:avLst>
            </a:prstGeom>
            <a:ln w="25400">
              <a:solidFill>
                <a:srgbClr val="03ED4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dirty="0"/>
            </a:p>
          </p:txBody>
        </p:sp>
        <p:sp>
          <p:nvSpPr>
            <p:cNvPr id="26" name="Arc 25"/>
            <p:cNvSpPr/>
            <p:nvPr/>
          </p:nvSpPr>
          <p:spPr>
            <a:xfrm rot="5400000">
              <a:off x="6038500" y="1117640"/>
              <a:ext cx="1377950" cy="1377871"/>
            </a:xfrm>
            <a:prstGeom prst="arc">
              <a:avLst>
                <a:gd name="adj1" fmla="val 16200005"/>
                <a:gd name="adj2" fmla="val 21541408"/>
              </a:avLst>
            </a:prstGeom>
            <a:ln w="25400">
              <a:solidFill>
                <a:srgbClr val="03ED4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dirty="0"/>
            </a:p>
          </p:txBody>
        </p:sp>
        <p:sp>
          <p:nvSpPr>
            <p:cNvPr id="27" name="Arc 26"/>
            <p:cNvSpPr/>
            <p:nvPr/>
          </p:nvSpPr>
          <p:spPr>
            <a:xfrm rot="10800000">
              <a:off x="6038540" y="1117600"/>
              <a:ext cx="1377871" cy="1377950"/>
            </a:xfrm>
            <a:prstGeom prst="arc">
              <a:avLst>
                <a:gd name="adj1" fmla="val 16200005"/>
                <a:gd name="adj2" fmla="val 21541408"/>
              </a:avLst>
            </a:prstGeom>
            <a:ln w="25400">
              <a:solidFill>
                <a:srgbClr val="03ED4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dirty="0"/>
            </a:p>
          </p:txBody>
        </p:sp>
        <p:sp>
          <p:nvSpPr>
            <p:cNvPr id="28" name="Arc 27"/>
            <p:cNvSpPr/>
            <p:nvPr/>
          </p:nvSpPr>
          <p:spPr>
            <a:xfrm rot="16200000">
              <a:off x="5794025" y="1228780"/>
              <a:ext cx="1866900" cy="1911240"/>
            </a:xfrm>
            <a:prstGeom prst="arc">
              <a:avLst>
                <a:gd name="adj1" fmla="val 16200005"/>
                <a:gd name="adj2" fmla="val 21541408"/>
              </a:avLst>
            </a:prstGeom>
            <a:ln w="25400">
              <a:solidFill>
                <a:srgbClr val="03ED4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dirty="0"/>
            </a:p>
          </p:txBody>
        </p:sp>
        <p:sp>
          <p:nvSpPr>
            <p:cNvPr id="34836" name="Rectangle 30"/>
            <p:cNvSpPr>
              <a:spLocks noChangeArrowheads="1"/>
            </p:cNvSpPr>
            <p:nvPr/>
          </p:nvSpPr>
          <p:spPr bwMode="auto">
            <a:xfrm>
              <a:off x="7950200" y="2851150"/>
              <a:ext cx="1066318" cy="369332"/>
            </a:xfrm>
            <a:prstGeom prst="rect">
              <a:avLst/>
            </a:prstGeom>
            <a:noFill/>
            <a:ln w="9525">
              <a:noFill/>
              <a:miter lim="800000"/>
              <a:headEnd/>
              <a:tailEnd/>
            </a:ln>
          </p:spPr>
          <p:txBody>
            <a:bodyPr wrap="none">
              <a:spAutoFit/>
            </a:bodyPr>
            <a:lstStyle/>
            <a:p>
              <a:r>
                <a:rPr lang="fr-FR" b="1" dirty="0">
                  <a:solidFill>
                    <a:srgbClr val="7030A0"/>
                  </a:solidFill>
                  <a:latin typeface="Book Antiqua" pitchFamily="18" charset="0"/>
                </a:rPr>
                <a:t>90° mini</a:t>
              </a:r>
            </a:p>
          </p:txBody>
        </p:sp>
        <p:cxnSp>
          <p:nvCxnSpPr>
            <p:cNvPr id="32" name="Connecteur droit 31"/>
            <p:cNvCxnSpPr/>
            <p:nvPr/>
          </p:nvCxnSpPr>
          <p:spPr>
            <a:xfrm flipV="1">
              <a:off x="7327515" y="3162300"/>
              <a:ext cx="933396" cy="533400"/>
            </a:xfrm>
            <a:prstGeom prst="line">
              <a:avLst/>
            </a:prstGeom>
            <a:ln w="25400">
              <a:solidFill>
                <a:srgbClr val="03ED40"/>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7283068" y="2228850"/>
              <a:ext cx="933396" cy="622300"/>
            </a:xfrm>
            <a:prstGeom prst="line">
              <a:avLst/>
            </a:prstGeom>
            <a:ln w="25400">
              <a:solidFill>
                <a:srgbClr val="03ED40"/>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34839" name="Rectangle 40"/>
            <p:cNvSpPr>
              <a:spLocks noChangeArrowheads="1"/>
            </p:cNvSpPr>
            <p:nvPr/>
          </p:nvSpPr>
          <p:spPr bwMode="auto">
            <a:xfrm>
              <a:off x="4438650" y="2540000"/>
              <a:ext cx="1066318" cy="369332"/>
            </a:xfrm>
            <a:prstGeom prst="rect">
              <a:avLst/>
            </a:prstGeom>
            <a:noFill/>
            <a:ln w="9525">
              <a:noFill/>
              <a:miter lim="800000"/>
              <a:headEnd/>
              <a:tailEnd/>
            </a:ln>
          </p:spPr>
          <p:txBody>
            <a:bodyPr wrap="none">
              <a:spAutoFit/>
            </a:bodyPr>
            <a:lstStyle/>
            <a:p>
              <a:r>
                <a:rPr lang="fr-FR" b="1" dirty="0">
                  <a:solidFill>
                    <a:srgbClr val="7030A0"/>
                  </a:solidFill>
                  <a:latin typeface="Book Antiqua" pitchFamily="18" charset="0"/>
                </a:rPr>
                <a:t>90° mini</a:t>
              </a:r>
            </a:p>
          </p:txBody>
        </p:sp>
        <p:cxnSp>
          <p:nvCxnSpPr>
            <p:cNvPr id="42" name="Connecteur droit 41"/>
            <p:cNvCxnSpPr>
              <a:endCxn id="34839" idx="0"/>
            </p:cNvCxnSpPr>
            <p:nvPr/>
          </p:nvCxnSpPr>
          <p:spPr>
            <a:xfrm rot="10800000" flipV="1">
              <a:off x="4971801" y="2362200"/>
              <a:ext cx="1333423" cy="177800"/>
            </a:xfrm>
            <a:prstGeom prst="line">
              <a:avLst/>
            </a:prstGeom>
            <a:ln w="25400">
              <a:solidFill>
                <a:srgbClr val="03ED40"/>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45" name="Connecteur droit 44"/>
            <p:cNvCxnSpPr>
              <a:endCxn id="34839" idx="0"/>
            </p:cNvCxnSpPr>
            <p:nvPr/>
          </p:nvCxnSpPr>
          <p:spPr>
            <a:xfrm rot="10800000" flipV="1">
              <a:off x="4971801" y="1562100"/>
              <a:ext cx="1066738" cy="977900"/>
            </a:xfrm>
            <a:prstGeom prst="line">
              <a:avLst/>
            </a:prstGeom>
            <a:ln w="25400">
              <a:solidFill>
                <a:srgbClr val="03ED40"/>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rot="10800000" flipV="1">
              <a:off x="5282933" y="2984500"/>
              <a:ext cx="1422318" cy="444500"/>
            </a:xfrm>
            <a:prstGeom prst="line">
              <a:avLst/>
            </a:prstGeom>
            <a:ln w="25400">
              <a:solidFill>
                <a:srgbClr val="03ED40"/>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34843" name="Rectangle 51"/>
            <p:cNvSpPr>
              <a:spLocks noChangeArrowheads="1"/>
            </p:cNvSpPr>
            <p:nvPr/>
          </p:nvSpPr>
          <p:spPr bwMode="auto">
            <a:xfrm>
              <a:off x="4349750" y="3429000"/>
              <a:ext cx="1159292" cy="646331"/>
            </a:xfrm>
            <a:prstGeom prst="rect">
              <a:avLst/>
            </a:prstGeom>
            <a:noFill/>
            <a:ln w="9525">
              <a:noFill/>
              <a:miter lim="800000"/>
              <a:headEnd/>
              <a:tailEnd/>
            </a:ln>
          </p:spPr>
          <p:txBody>
            <a:bodyPr wrap="none">
              <a:spAutoFit/>
            </a:bodyPr>
            <a:lstStyle/>
            <a:p>
              <a:r>
                <a:rPr lang="fr-FR" b="1" dirty="0">
                  <a:solidFill>
                    <a:srgbClr val="7030A0"/>
                  </a:solidFill>
                  <a:latin typeface="Book Antiqua" pitchFamily="18" charset="0"/>
                </a:rPr>
                <a:t>Axe de la</a:t>
              </a:r>
            </a:p>
            <a:p>
              <a:r>
                <a:rPr lang="fr-FR" b="1" dirty="0">
                  <a:solidFill>
                    <a:srgbClr val="7030A0"/>
                  </a:solidFill>
                  <a:latin typeface="Book Antiqua" pitchFamily="18" charset="0"/>
                </a:rPr>
                <a:t> Poignet</a:t>
              </a:r>
            </a:p>
          </p:txBody>
        </p:sp>
        <p:cxnSp>
          <p:nvCxnSpPr>
            <p:cNvPr id="53" name="Connecteur droit 52"/>
            <p:cNvCxnSpPr/>
            <p:nvPr/>
          </p:nvCxnSpPr>
          <p:spPr>
            <a:xfrm rot="5400000" flipH="1" flipV="1">
              <a:off x="1371536" y="2006600"/>
              <a:ext cx="800100" cy="0"/>
            </a:xfrm>
            <a:prstGeom prst="line">
              <a:avLst/>
            </a:prstGeom>
            <a:ln w="25400">
              <a:solidFill>
                <a:srgbClr val="03ED40"/>
              </a:solidFill>
              <a:prstDash val="dash"/>
            </a:ln>
          </p:spPr>
          <p:style>
            <a:lnRef idx="1">
              <a:schemeClr val="accent1"/>
            </a:lnRef>
            <a:fillRef idx="0">
              <a:schemeClr val="accent1"/>
            </a:fillRef>
            <a:effectRef idx="0">
              <a:schemeClr val="accent1"/>
            </a:effectRef>
            <a:fontRef idx="minor">
              <a:schemeClr val="tx1"/>
            </a:fontRef>
          </p:style>
        </p:cxnSp>
        <p:cxnSp>
          <p:nvCxnSpPr>
            <p:cNvPr id="60" name="Connecteur droit 59"/>
            <p:cNvCxnSpPr/>
            <p:nvPr/>
          </p:nvCxnSpPr>
          <p:spPr>
            <a:xfrm>
              <a:off x="1771586" y="2317750"/>
              <a:ext cx="666712" cy="0"/>
            </a:xfrm>
            <a:prstGeom prst="line">
              <a:avLst/>
            </a:prstGeom>
            <a:ln w="25400">
              <a:solidFill>
                <a:srgbClr val="03ED4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Connecteur droit 66"/>
            <p:cNvCxnSpPr/>
            <p:nvPr/>
          </p:nvCxnSpPr>
          <p:spPr>
            <a:xfrm rot="16200000" flipH="1">
              <a:off x="593635" y="3851280"/>
              <a:ext cx="3244850" cy="177790"/>
            </a:xfrm>
            <a:prstGeom prst="line">
              <a:avLst/>
            </a:prstGeom>
            <a:ln w="25400">
              <a:solidFill>
                <a:srgbClr val="03ED40"/>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34847" name="Rectangle 69"/>
            <p:cNvSpPr>
              <a:spLocks noChangeArrowheads="1"/>
            </p:cNvSpPr>
            <p:nvPr/>
          </p:nvSpPr>
          <p:spPr bwMode="auto">
            <a:xfrm>
              <a:off x="660400" y="450850"/>
              <a:ext cx="4000500" cy="923330"/>
            </a:xfrm>
            <a:prstGeom prst="rect">
              <a:avLst/>
            </a:prstGeom>
            <a:noFill/>
            <a:ln w="9525">
              <a:noFill/>
              <a:miter lim="800000"/>
              <a:headEnd/>
              <a:tailEnd/>
            </a:ln>
          </p:spPr>
          <p:txBody>
            <a:bodyPr>
              <a:spAutoFit/>
            </a:bodyPr>
            <a:lstStyle/>
            <a:p>
              <a:r>
                <a:rPr lang="fr-FR" b="1" dirty="0">
                  <a:solidFill>
                    <a:srgbClr val="7030A0"/>
                  </a:solidFill>
                  <a:latin typeface="Book Antiqua" pitchFamily="18" charset="0"/>
                </a:rPr>
                <a:t>Courbure montante ou descendante</a:t>
              </a:r>
            </a:p>
            <a:p>
              <a:r>
                <a:rPr lang="fr-FR" b="1" dirty="0" smtClean="0">
                  <a:solidFill>
                    <a:srgbClr val="7030A0"/>
                  </a:solidFill>
                  <a:latin typeface="Book Antiqua" pitchFamily="18" charset="0"/>
                </a:rPr>
                <a:t>autorisé dans le sens longitudinal</a:t>
              </a:r>
            </a:p>
            <a:p>
              <a:endParaRPr lang="fr-FR" dirty="0">
                <a:solidFill>
                  <a:srgbClr val="FFFF00"/>
                </a:solidFill>
                <a:latin typeface="Book Antiqua" pitchFamily="18" charset="0"/>
              </a:endParaRPr>
            </a:p>
          </p:txBody>
        </p:sp>
        <p:cxnSp>
          <p:nvCxnSpPr>
            <p:cNvPr id="71" name="Connecteur droit 70"/>
            <p:cNvCxnSpPr/>
            <p:nvPr/>
          </p:nvCxnSpPr>
          <p:spPr>
            <a:xfrm rot="16200000" flipV="1">
              <a:off x="2416046" y="1317637"/>
              <a:ext cx="977900" cy="400027"/>
            </a:xfrm>
            <a:prstGeom prst="line">
              <a:avLst/>
            </a:prstGeom>
            <a:ln w="25400">
              <a:solidFill>
                <a:srgbClr val="03ED40"/>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75" name="Connecteur droit 74"/>
            <p:cNvCxnSpPr/>
            <p:nvPr/>
          </p:nvCxnSpPr>
          <p:spPr>
            <a:xfrm flipV="1">
              <a:off x="1416006" y="1028699"/>
              <a:ext cx="1200081" cy="2889251"/>
            </a:xfrm>
            <a:prstGeom prst="line">
              <a:avLst/>
            </a:prstGeom>
            <a:ln w="25400">
              <a:solidFill>
                <a:srgbClr val="03ED40"/>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34850" name="Rectangle 78"/>
            <p:cNvSpPr>
              <a:spLocks noChangeArrowheads="1"/>
            </p:cNvSpPr>
            <p:nvPr/>
          </p:nvSpPr>
          <p:spPr bwMode="auto">
            <a:xfrm>
              <a:off x="6794500" y="1428750"/>
              <a:ext cx="364202" cy="369332"/>
            </a:xfrm>
            <a:prstGeom prst="rect">
              <a:avLst/>
            </a:prstGeom>
            <a:noFill/>
            <a:ln w="9525">
              <a:noFill/>
              <a:miter lim="800000"/>
              <a:headEnd/>
              <a:tailEnd/>
            </a:ln>
          </p:spPr>
          <p:txBody>
            <a:bodyPr wrap="none">
              <a:spAutoFit/>
            </a:bodyPr>
            <a:lstStyle/>
            <a:p>
              <a:r>
                <a:rPr lang="fr-FR" b="1" dirty="0">
                  <a:solidFill>
                    <a:srgbClr val="FFFF00"/>
                  </a:solidFill>
                  <a:latin typeface="Book Antiqua" pitchFamily="18" charset="0"/>
                </a:rPr>
                <a:t>A</a:t>
              </a:r>
            </a:p>
          </p:txBody>
        </p:sp>
        <p:sp>
          <p:nvSpPr>
            <p:cNvPr id="34851" name="Rectangle 79"/>
            <p:cNvSpPr>
              <a:spLocks noChangeArrowheads="1"/>
            </p:cNvSpPr>
            <p:nvPr/>
          </p:nvSpPr>
          <p:spPr bwMode="auto">
            <a:xfrm>
              <a:off x="7905750" y="1428750"/>
              <a:ext cx="1095172" cy="369332"/>
            </a:xfrm>
            <a:prstGeom prst="rect">
              <a:avLst/>
            </a:prstGeom>
            <a:noFill/>
            <a:ln w="9525">
              <a:noFill/>
              <a:miter lim="800000"/>
              <a:headEnd/>
              <a:tailEnd/>
            </a:ln>
          </p:spPr>
          <p:txBody>
            <a:bodyPr wrap="none">
              <a:spAutoFit/>
            </a:bodyPr>
            <a:lstStyle/>
            <a:p>
              <a:r>
                <a:rPr lang="fr-FR" b="1" dirty="0">
                  <a:solidFill>
                    <a:srgbClr val="7030A0"/>
                  </a:solidFill>
                  <a:latin typeface="Book Antiqua" pitchFamily="18" charset="0"/>
                </a:rPr>
                <a:t>Autorisé</a:t>
              </a:r>
            </a:p>
          </p:txBody>
        </p:sp>
        <p:cxnSp>
          <p:nvCxnSpPr>
            <p:cNvPr id="81" name="Connecteur droit 80"/>
            <p:cNvCxnSpPr/>
            <p:nvPr/>
          </p:nvCxnSpPr>
          <p:spPr>
            <a:xfrm flipV="1">
              <a:off x="7149726" y="1606550"/>
              <a:ext cx="800054" cy="44450"/>
            </a:xfrm>
            <a:prstGeom prst="line">
              <a:avLst/>
            </a:prstGeom>
            <a:ln w="25400">
              <a:solidFill>
                <a:srgbClr val="03ED40"/>
              </a:solidFill>
              <a:prstDash val="solid"/>
              <a:headEnd type="triangle"/>
            </a:ln>
          </p:spPr>
          <p:style>
            <a:lnRef idx="1">
              <a:schemeClr val="accent1"/>
            </a:lnRef>
            <a:fillRef idx="0">
              <a:schemeClr val="accent1"/>
            </a:fillRef>
            <a:effectRef idx="0">
              <a:schemeClr val="accent1"/>
            </a:effectRef>
            <a:fontRef idx="minor">
              <a:schemeClr val="tx1"/>
            </a:fontRef>
          </p:style>
        </p:cxnSp>
        <p:grpSp>
          <p:nvGrpSpPr>
            <p:cNvPr id="34853" name="Groupe 39"/>
            <p:cNvGrpSpPr>
              <a:grpSpLocks/>
            </p:cNvGrpSpPr>
            <p:nvPr/>
          </p:nvGrpSpPr>
          <p:grpSpPr bwMode="auto">
            <a:xfrm>
              <a:off x="5861050" y="5607050"/>
              <a:ext cx="1683041" cy="889000"/>
              <a:chOff x="6172200" y="5607050"/>
              <a:chExt cx="1683041" cy="889000"/>
            </a:xfrm>
          </p:grpSpPr>
          <p:pic>
            <p:nvPicPr>
              <p:cNvPr id="34854" name="Image 37" descr="2010 poignée Pistolet21.jpg"/>
              <p:cNvPicPr>
                <a:picLocks noChangeAspect="1"/>
              </p:cNvPicPr>
              <p:nvPr/>
            </p:nvPicPr>
            <p:blipFill>
              <a:blip r:embed="rId5" cstate="print"/>
              <a:srcRect/>
              <a:stretch>
                <a:fillRect/>
              </a:stretch>
            </p:blipFill>
            <p:spPr bwMode="auto">
              <a:xfrm>
                <a:off x="6172200" y="5607050"/>
                <a:ext cx="841496" cy="889000"/>
              </a:xfrm>
              <a:prstGeom prst="rect">
                <a:avLst/>
              </a:prstGeom>
              <a:noFill/>
              <a:ln w="9525">
                <a:noFill/>
                <a:miter lim="800000"/>
                <a:headEnd/>
                <a:tailEnd/>
              </a:ln>
            </p:spPr>
          </p:pic>
          <p:pic>
            <p:nvPicPr>
              <p:cNvPr id="34855" name="Image 38" descr="2010 poignée Pistolet211.jpg"/>
              <p:cNvPicPr>
                <a:picLocks noChangeAspect="1"/>
              </p:cNvPicPr>
              <p:nvPr/>
            </p:nvPicPr>
            <p:blipFill>
              <a:blip r:embed="rId6" cstate="print"/>
              <a:srcRect/>
              <a:stretch>
                <a:fillRect/>
              </a:stretch>
            </p:blipFill>
            <p:spPr bwMode="auto">
              <a:xfrm>
                <a:off x="7016750" y="5610225"/>
                <a:ext cx="838491" cy="885825"/>
              </a:xfrm>
              <a:prstGeom prst="rect">
                <a:avLst/>
              </a:prstGeom>
              <a:noFill/>
              <a:ln w="9525">
                <a:noFill/>
                <a:miter lim="800000"/>
                <a:headEnd/>
                <a:tailEnd/>
              </a:ln>
            </p:spPr>
          </p:pic>
        </p:grpSp>
        <p:cxnSp>
          <p:nvCxnSpPr>
            <p:cNvPr id="40" name="Connecteur droit 39"/>
            <p:cNvCxnSpPr/>
            <p:nvPr/>
          </p:nvCxnSpPr>
          <p:spPr>
            <a:xfrm>
              <a:off x="927100" y="2073274"/>
              <a:ext cx="1200065" cy="0"/>
            </a:xfrm>
            <a:prstGeom prst="line">
              <a:avLst/>
            </a:prstGeom>
            <a:ln w="25400">
              <a:solidFill>
                <a:srgbClr val="03ED40"/>
              </a:solidFill>
              <a:prstDash val="dash"/>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1259597" y="1562099"/>
              <a:ext cx="511988" cy="511175"/>
            </a:xfrm>
            <a:prstGeom prst="line">
              <a:avLst/>
            </a:prstGeom>
            <a:ln w="25400">
              <a:solidFill>
                <a:srgbClr val="03ED40"/>
              </a:solidFill>
              <a:prstDash val="dash"/>
            </a:ln>
          </p:spPr>
          <p:style>
            <a:lnRef idx="1">
              <a:schemeClr val="accent1"/>
            </a:lnRef>
            <a:fillRef idx="0">
              <a:schemeClr val="accent1"/>
            </a:fillRef>
            <a:effectRef idx="0">
              <a:schemeClr val="accent1"/>
            </a:effectRef>
            <a:fontRef idx="minor">
              <a:schemeClr val="tx1"/>
            </a:fontRef>
          </p:style>
        </p:cxnSp>
        <p:sp>
          <p:nvSpPr>
            <p:cNvPr id="47" name="Arc 46"/>
            <p:cNvSpPr/>
            <p:nvPr/>
          </p:nvSpPr>
          <p:spPr>
            <a:xfrm rot="15636129">
              <a:off x="1072968" y="1709672"/>
              <a:ext cx="697468" cy="593857"/>
            </a:xfrm>
            <a:prstGeom prst="arc">
              <a:avLst>
                <a:gd name="adj1" fmla="val 16200005"/>
                <a:gd name="adj2" fmla="val 21541408"/>
              </a:avLst>
            </a:prstGeom>
            <a:ln w="25400">
              <a:solidFill>
                <a:srgbClr val="03ED4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dirty="0"/>
            </a:p>
          </p:txBody>
        </p:sp>
        <p:sp>
          <p:nvSpPr>
            <p:cNvPr id="49" name="Rectangle 40"/>
            <p:cNvSpPr>
              <a:spLocks noChangeArrowheads="1"/>
            </p:cNvSpPr>
            <p:nvPr/>
          </p:nvSpPr>
          <p:spPr bwMode="auto">
            <a:xfrm>
              <a:off x="32865" y="1550054"/>
              <a:ext cx="1151211" cy="523220"/>
            </a:xfrm>
            <a:prstGeom prst="rect">
              <a:avLst/>
            </a:prstGeom>
            <a:noFill/>
            <a:ln w="9525">
              <a:noFill/>
              <a:miter lim="800000"/>
              <a:headEnd/>
              <a:tailEnd/>
            </a:ln>
          </p:spPr>
          <p:txBody>
            <a:bodyPr wrap="none">
              <a:spAutoFit/>
            </a:bodyPr>
            <a:lstStyle/>
            <a:p>
              <a:r>
                <a:rPr lang="fr-FR" sz="1400" b="1" dirty="0" smtClean="0">
                  <a:solidFill>
                    <a:srgbClr val="7030A0"/>
                  </a:solidFill>
                  <a:latin typeface="Book Antiqua" pitchFamily="18" charset="0"/>
                </a:rPr>
                <a:t>   45° mini</a:t>
              </a:r>
            </a:p>
            <a:p>
              <a:r>
                <a:rPr lang="fr-FR" sz="1400" b="1" dirty="0" smtClean="0">
                  <a:solidFill>
                    <a:srgbClr val="7030A0"/>
                  </a:solidFill>
                  <a:latin typeface="Book Antiqua" pitchFamily="18" charset="0"/>
                </a:rPr>
                <a:t>Pour le 25m</a:t>
              </a:r>
              <a:endParaRPr lang="fr-FR" sz="1400" b="1" dirty="0">
                <a:solidFill>
                  <a:srgbClr val="7030A0"/>
                </a:solidFill>
                <a:latin typeface="Book Antiqua" pitchFamily="18" charset="0"/>
              </a:endParaRP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Image 10" descr="2010 PISTOLET.jpg"/>
          <p:cNvPicPr>
            <a:picLocks noChangeAspect="1"/>
          </p:cNvPicPr>
          <p:nvPr/>
        </p:nvPicPr>
        <p:blipFill>
          <a:blip r:embed="rId3" cstate="print"/>
          <a:srcRect/>
          <a:stretch>
            <a:fillRect/>
          </a:stretch>
        </p:blipFill>
        <p:spPr bwMode="auto">
          <a:xfrm>
            <a:off x="0" y="2362200"/>
            <a:ext cx="4438650" cy="2622550"/>
          </a:xfrm>
          <a:prstGeom prst="rect">
            <a:avLst/>
          </a:prstGeom>
          <a:noFill/>
          <a:ln w="9525">
            <a:noFill/>
            <a:miter lim="800000"/>
            <a:headEnd/>
            <a:tailEnd/>
          </a:ln>
        </p:spPr>
      </p:pic>
      <p:sp>
        <p:nvSpPr>
          <p:cNvPr id="2" name="Espace réservé du numéro de diapositive 1"/>
          <p:cNvSpPr>
            <a:spLocks noGrp="1"/>
          </p:cNvSpPr>
          <p:nvPr>
            <p:ph type="sldNum" sz="quarter" idx="12"/>
          </p:nvPr>
        </p:nvSpPr>
        <p:spPr/>
        <p:txBody>
          <a:bodyPr/>
          <a:lstStyle/>
          <a:p>
            <a:pPr>
              <a:defRPr/>
            </a:pPr>
            <a:fld id="{588138CD-9A30-4CF4-97F3-C740E5F73C8B}" type="slidenum">
              <a:rPr lang="fr-FR"/>
              <a:pPr>
                <a:defRPr/>
              </a:pPr>
              <a:t>38</a:t>
            </a:fld>
            <a:endParaRPr lang="fr-FR" dirty="0"/>
          </a:p>
        </p:txBody>
      </p:sp>
      <p:cxnSp>
        <p:nvCxnSpPr>
          <p:cNvPr id="7" name="Connecteur droit 6"/>
          <p:cNvCxnSpPr/>
          <p:nvPr/>
        </p:nvCxnSpPr>
        <p:spPr>
          <a:xfrm rot="10800000">
            <a:off x="660400" y="2273300"/>
            <a:ext cx="3155950" cy="0"/>
          </a:xfrm>
          <a:prstGeom prst="line">
            <a:avLst/>
          </a:prstGeom>
          <a:ln w="25400">
            <a:solidFill>
              <a:srgbClr val="03ED4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35845" name="ZoneTexte 15"/>
          <p:cNvSpPr txBox="1">
            <a:spLocks noChangeArrowheads="1"/>
          </p:cNvSpPr>
          <p:nvPr/>
        </p:nvSpPr>
        <p:spPr bwMode="auto">
          <a:xfrm>
            <a:off x="615618" y="1859518"/>
            <a:ext cx="3249608" cy="369332"/>
          </a:xfrm>
          <a:prstGeom prst="rect">
            <a:avLst/>
          </a:prstGeom>
          <a:noFill/>
          <a:ln w="9525">
            <a:noFill/>
            <a:miter lim="800000"/>
            <a:headEnd/>
            <a:tailEnd/>
          </a:ln>
        </p:spPr>
        <p:txBody>
          <a:bodyPr wrap="none">
            <a:spAutoFit/>
          </a:bodyPr>
          <a:lstStyle/>
          <a:p>
            <a:r>
              <a:rPr lang="fr-FR" b="1" dirty="0">
                <a:solidFill>
                  <a:srgbClr val="0070C0"/>
                </a:solidFill>
                <a:latin typeface="Book Antiqua" pitchFamily="18" charset="0"/>
              </a:rPr>
              <a:t>Longueur maxi visée </a:t>
            </a:r>
            <a:r>
              <a:rPr lang="fr-FR" b="1" dirty="0" smtClean="0">
                <a:solidFill>
                  <a:srgbClr val="0070C0"/>
                </a:solidFill>
                <a:latin typeface="Book Antiqua" pitchFamily="18" charset="0"/>
              </a:rPr>
              <a:t>220 mm</a:t>
            </a:r>
            <a:endParaRPr lang="fr-FR" b="1" dirty="0">
              <a:solidFill>
                <a:srgbClr val="0070C0"/>
              </a:solidFill>
              <a:latin typeface="Book Antiqua" pitchFamily="18" charset="0"/>
            </a:endParaRPr>
          </a:p>
        </p:txBody>
      </p:sp>
      <p:pic>
        <p:nvPicPr>
          <p:cNvPr id="35846" name="Image 19" descr="2010 pistolet 3.jpg"/>
          <p:cNvPicPr>
            <a:picLocks noChangeAspect="1"/>
          </p:cNvPicPr>
          <p:nvPr/>
        </p:nvPicPr>
        <p:blipFill>
          <a:blip r:embed="rId4" cstate="print"/>
          <a:srcRect/>
          <a:stretch>
            <a:fillRect/>
          </a:stretch>
        </p:blipFill>
        <p:spPr bwMode="auto">
          <a:xfrm>
            <a:off x="4416425" y="2362200"/>
            <a:ext cx="4727575" cy="2622550"/>
          </a:xfrm>
          <a:prstGeom prst="rect">
            <a:avLst/>
          </a:prstGeom>
          <a:noFill/>
          <a:ln w="9525">
            <a:noFill/>
            <a:miter lim="800000"/>
            <a:headEnd/>
            <a:tailEnd/>
          </a:ln>
        </p:spPr>
      </p:pic>
      <p:cxnSp>
        <p:nvCxnSpPr>
          <p:cNvPr id="8" name="Connecteur droit 7"/>
          <p:cNvCxnSpPr/>
          <p:nvPr/>
        </p:nvCxnSpPr>
        <p:spPr>
          <a:xfrm rot="5400000">
            <a:off x="3594100" y="2406650"/>
            <a:ext cx="444500" cy="0"/>
          </a:xfrm>
          <a:prstGeom prst="line">
            <a:avLst/>
          </a:prstGeom>
          <a:ln w="25400">
            <a:solidFill>
              <a:srgbClr val="03ED40"/>
            </a:solidFill>
            <a:prstDash val="dash"/>
          </a:ln>
        </p:spPr>
        <p:style>
          <a:lnRef idx="1">
            <a:schemeClr val="accent1"/>
          </a:lnRef>
          <a:fillRef idx="0">
            <a:schemeClr val="accent1"/>
          </a:fillRef>
          <a:effectRef idx="0">
            <a:schemeClr val="accent1"/>
          </a:effectRef>
          <a:fontRef idx="minor">
            <a:schemeClr val="tx1"/>
          </a:fontRef>
        </p:style>
      </p:cxnSp>
      <p:cxnSp>
        <p:nvCxnSpPr>
          <p:cNvPr id="5" name="Connecteur droit 4"/>
          <p:cNvCxnSpPr/>
          <p:nvPr/>
        </p:nvCxnSpPr>
        <p:spPr>
          <a:xfrm rot="5400000">
            <a:off x="438150" y="2362200"/>
            <a:ext cx="444500" cy="0"/>
          </a:xfrm>
          <a:prstGeom prst="line">
            <a:avLst/>
          </a:prstGeom>
          <a:ln w="25400">
            <a:solidFill>
              <a:srgbClr val="03ED40"/>
            </a:solidFill>
            <a:prstDash val="dash"/>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rot="10800000" flipV="1">
            <a:off x="127000" y="2717800"/>
            <a:ext cx="9017000" cy="88900"/>
          </a:xfrm>
          <a:prstGeom prst="line">
            <a:avLst/>
          </a:prstGeom>
          <a:ln w="25400">
            <a:solidFill>
              <a:srgbClr val="03ED40"/>
            </a:solidFill>
            <a:prstDash val="lgDash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rot="10800000">
            <a:off x="5994400" y="1695450"/>
            <a:ext cx="2355850" cy="1289050"/>
          </a:xfrm>
          <a:prstGeom prst="line">
            <a:avLst/>
          </a:prstGeom>
          <a:ln w="25400">
            <a:solidFill>
              <a:srgbClr val="03ED40"/>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rot="10800000" flipV="1">
            <a:off x="6572250" y="4140200"/>
            <a:ext cx="2355850" cy="1466850"/>
          </a:xfrm>
          <a:prstGeom prst="line">
            <a:avLst/>
          </a:prstGeom>
          <a:ln w="25400">
            <a:solidFill>
              <a:srgbClr val="03ED40"/>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35852" name="ZoneTexte 11"/>
          <p:cNvSpPr txBox="1">
            <a:spLocks noChangeArrowheads="1"/>
          </p:cNvSpPr>
          <p:nvPr/>
        </p:nvSpPr>
        <p:spPr bwMode="auto">
          <a:xfrm>
            <a:off x="1143000" y="1028700"/>
            <a:ext cx="8001000" cy="646113"/>
          </a:xfrm>
          <a:prstGeom prst="rect">
            <a:avLst/>
          </a:prstGeom>
          <a:noFill/>
          <a:ln w="9525">
            <a:noFill/>
            <a:miter lim="800000"/>
            <a:headEnd/>
            <a:tailEnd/>
          </a:ln>
        </p:spPr>
        <p:txBody>
          <a:bodyPr>
            <a:spAutoFit/>
          </a:bodyPr>
          <a:lstStyle/>
          <a:p>
            <a:pPr algn="just"/>
            <a:r>
              <a:rPr lang="fr-FR" b="1" dirty="0" smtClean="0">
                <a:solidFill>
                  <a:srgbClr val="C00000"/>
                </a:solidFill>
                <a:latin typeface="Book Antiqua" pitchFamily="18" charset="0"/>
              </a:rPr>
              <a:t>8.4.3.</a:t>
            </a:r>
            <a:r>
              <a:rPr lang="fr-FR" b="1" dirty="0" smtClean="0">
                <a:solidFill>
                  <a:srgbClr val="FFFF00"/>
                </a:solidFill>
                <a:latin typeface="Book Antiqua" pitchFamily="18" charset="0"/>
              </a:rPr>
              <a:t> </a:t>
            </a:r>
            <a:r>
              <a:rPr lang="fr-FR" b="1" dirty="0">
                <a:solidFill>
                  <a:srgbClr val="0070C0"/>
                </a:solidFill>
                <a:latin typeface="Book Antiqua" pitchFamily="18" charset="0"/>
              </a:rPr>
              <a:t>L’axe du canon doit passer au-dessus de la membrane (entre le</a:t>
            </a:r>
          </a:p>
          <a:p>
            <a:pPr algn="just"/>
            <a:r>
              <a:rPr lang="fr-FR" b="1" dirty="0">
                <a:solidFill>
                  <a:srgbClr val="0070C0"/>
                </a:solidFill>
                <a:latin typeface="Book Antiqua" pitchFamily="18" charset="0"/>
              </a:rPr>
              <a:t>            pouce et l’index) de la main tenant l'arme en position normale de tir</a:t>
            </a:r>
          </a:p>
        </p:txBody>
      </p:sp>
      <p:sp>
        <p:nvSpPr>
          <p:cNvPr id="35853" name="Rectangle 12"/>
          <p:cNvSpPr>
            <a:spLocks noChangeArrowheads="1"/>
          </p:cNvSpPr>
          <p:nvPr/>
        </p:nvSpPr>
        <p:spPr bwMode="auto">
          <a:xfrm>
            <a:off x="2613025" y="5562600"/>
            <a:ext cx="5654675" cy="646113"/>
          </a:xfrm>
          <a:prstGeom prst="rect">
            <a:avLst/>
          </a:prstGeom>
          <a:noFill/>
          <a:ln w="9525">
            <a:noFill/>
            <a:miter lim="800000"/>
            <a:headEnd/>
            <a:tailEnd/>
          </a:ln>
        </p:spPr>
        <p:txBody>
          <a:bodyPr wrap="none">
            <a:spAutoFit/>
          </a:bodyPr>
          <a:lstStyle/>
          <a:p>
            <a:pPr algn="just"/>
            <a:r>
              <a:rPr lang="fr-FR" b="1" dirty="0" smtClean="0">
                <a:solidFill>
                  <a:srgbClr val="C00000"/>
                </a:solidFill>
                <a:latin typeface="Book Antiqua" pitchFamily="18" charset="0"/>
              </a:rPr>
              <a:t>8.4.1.1</a:t>
            </a:r>
            <a:r>
              <a:rPr lang="fr-FR" b="1" dirty="0" smtClean="0">
                <a:solidFill>
                  <a:srgbClr val="0070C0"/>
                </a:solidFill>
                <a:latin typeface="Book Antiqua" pitchFamily="18" charset="0"/>
              </a:rPr>
              <a:t> </a:t>
            </a:r>
            <a:r>
              <a:rPr lang="fr-FR" b="1" dirty="0">
                <a:solidFill>
                  <a:srgbClr val="0070C0"/>
                </a:solidFill>
                <a:latin typeface="Book Antiqua" pitchFamily="18" charset="0"/>
              </a:rPr>
              <a:t>Le poignet doit rester visiblement libre</a:t>
            </a:r>
          </a:p>
          <a:p>
            <a:pPr algn="just"/>
            <a:r>
              <a:rPr lang="fr-FR" b="1" dirty="0">
                <a:solidFill>
                  <a:srgbClr val="0070C0"/>
                </a:solidFill>
                <a:latin typeface="Book Antiqua" pitchFamily="18" charset="0"/>
              </a:rPr>
              <a:t>               quand l’arme est en position normale de tir</a:t>
            </a:r>
            <a:r>
              <a:rPr lang="fr-FR" b="1" dirty="0">
                <a:solidFill>
                  <a:srgbClr val="FFFF00"/>
                </a:solidFill>
                <a:latin typeface="Book Antiqua" pitchFamily="18" charset="0"/>
              </a:rPr>
              <a:t>.</a:t>
            </a:r>
          </a:p>
        </p:txBody>
      </p:sp>
      <p:sp>
        <p:nvSpPr>
          <p:cNvPr id="35854" name="Rectangle 18"/>
          <p:cNvSpPr>
            <a:spLocks noChangeArrowheads="1"/>
          </p:cNvSpPr>
          <p:nvPr/>
        </p:nvSpPr>
        <p:spPr bwMode="auto">
          <a:xfrm>
            <a:off x="3131840" y="228600"/>
            <a:ext cx="3147015" cy="400110"/>
          </a:xfrm>
          <a:prstGeom prst="rect">
            <a:avLst/>
          </a:prstGeom>
          <a:noFill/>
          <a:ln w="9525">
            <a:noFill/>
            <a:miter lim="800000"/>
            <a:headEnd/>
            <a:tailEnd/>
          </a:ln>
        </p:spPr>
        <p:txBody>
          <a:bodyPr wrap="none">
            <a:spAutoFit/>
          </a:bodyPr>
          <a:lstStyle/>
          <a:p>
            <a:r>
              <a:rPr lang="fr-FR" sz="2000" b="1" dirty="0">
                <a:latin typeface="Book Antiqua" pitchFamily="18" charset="0"/>
              </a:rPr>
              <a:t>Contrôle du  </a:t>
            </a:r>
            <a:r>
              <a:rPr lang="fr-FR" sz="2000" b="1" dirty="0" smtClean="0">
                <a:latin typeface="Book Antiqua" pitchFamily="18" charset="0"/>
              </a:rPr>
              <a:t>Pistolet 25m</a:t>
            </a:r>
            <a:endParaRPr lang="fr-FR" sz="2000" b="1" dirty="0">
              <a:latin typeface="Book Antiqua"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fr-FR" sz="3200" dirty="0" smtClean="0"/>
              <a:t>3. Règles Carabine</a:t>
            </a:r>
            <a:endParaRPr lang="fr-FR" sz="3200" dirty="0"/>
          </a:p>
        </p:txBody>
      </p:sp>
      <p:sp>
        <p:nvSpPr>
          <p:cNvPr id="3" name="Espace réservé du numéro de diapositive 2"/>
          <p:cNvSpPr>
            <a:spLocks noGrp="1"/>
          </p:cNvSpPr>
          <p:nvPr>
            <p:ph type="sldNum" sz="quarter" idx="12"/>
          </p:nvPr>
        </p:nvSpPr>
        <p:spPr/>
        <p:txBody>
          <a:bodyPr/>
          <a:lstStyle/>
          <a:p>
            <a:pPr>
              <a:defRPr/>
            </a:pPr>
            <a:fld id="{683961D3-7BC6-4F8A-8891-C55814FDC27A}" type="slidenum">
              <a:rPr lang="fr-FR"/>
              <a:pPr>
                <a:defRPr/>
              </a:pPr>
              <a:t>39</a:t>
            </a:fld>
            <a:endParaRPr lang="fr-FR" dirty="0"/>
          </a:p>
        </p:txBody>
      </p:sp>
      <p:sp>
        <p:nvSpPr>
          <p:cNvPr id="36868" name="ZoneTexte 3"/>
          <p:cNvSpPr txBox="1">
            <a:spLocks noChangeArrowheads="1"/>
          </p:cNvSpPr>
          <p:nvPr/>
        </p:nvSpPr>
        <p:spPr bwMode="auto">
          <a:xfrm>
            <a:off x="3371850" y="1206500"/>
            <a:ext cx="2540000" cy="396875"/>
          </a:xfrm>
          <a:prstGeom prst="rect">
            <a:avLst/>
          </a:prstGeom>
          <a:noFill/>
          <a:ln w="9525">
            <a:noFill/>
            <a:miter lim="800000"/>
            <a:headEnd/>
            <a:tailEnd/>
          </a:ln>
        </p:spPr>
        <p:txBody>
          <a:bodyPr wrap="none">
            <a:spAutoFit/>
          </a:bodyPr>
          <a:lstStyle/>
          <a:p>
            <a:r>
              <a:rPr lang="fr-FR" sz="2000" b="1" dirty="0">
                <a:latin typeface="Book Antiqua" pitchFamily="18" charset="0"/>
              </a:rPr>
              <a:t>3.1 Carabine air 10m</a:t>
            </a:r>
          </a:p>
        </p:txBody>
      </p:sp>
      <p:pic>
        <p:nvPicPr>
          <p:cNvPr id="36869" name="Image 29" descr="2010 carabine 10m.jpg"/>
          <p:cNvPicPr>
            <a:picLocks noChangeAspect="1"/>
          </p:cNvPicPr>
          <p:nvPr/>
        </p:nvPicPr>
        <p:blipFill>
          <a:blip r:embed="rId3" cstate="print"/>
          <a:srcRect/>
          <a:stretch>
            <a:fillRect/>
          </a:stretch>
        </p:blipFill>
        <p:spPr bwMode="auto">
          <a:xfrm>
            <a:off x="527050" y="1784350"/>
            <a:ext cx="3978275" cy="4546600"/>
          </a:xfrm>
          <a:prstGeom prst="rect">
            <a:avLst/>
          </a:prstGeom>
          <a:noFill/>
          <a:ln w="9525">
            <a:noFill/>
            <a:miter lim="800000"/>
            <a:headEnd/>
            <a:tailEnd/>
          </a:ln>
        </p:spPr>
      </p:pic>
      <p:sp>
        <p:nvSpPr>
          <p:cNvPr id="36870" name="ZoneTexte 31"/>
          <p:cNvSpPr txBox="1">
            <a:spLocks noChangeArrowheads="1"/>
          </p:cNvSpPr>
          <p:nvPr/>
        </p:nvSpPr>
        <p:spPr bwMode="auto">
          <a:xfrm>
            <a:off x="5105400" y="1603375"/>
            <a:ext cx="3544560" cy="2308324"/>
          </a:xfrm>
          <a:prstGeom prst="rect">
            <a:avLst/>
          </a:prstGeom>
          <a:noFill/>
          <a:ln w="9525">
            <a:noFill/>
            <a:miter lim="800000"/>
            <a:headEnd/>
            <a:tailEnd/>
          </a:ln>
        </p:spPr>
        <p:txBody>
          <a:bodyPr wrap="none">
            <a:spAutoFit/>
          </a:bodyPr>
          <a:lstStyle/>
          <a:p>
            <a:r>
              <a:rPr lang="fr-FR" b="1" dirty="0">
                <a:solidFill>
                  <a:srgbClr val="0070C0"/>
                </a:solidFill>
                <a:latin typeface="Book Antiqua" pitchFamily="18" charset="0"/>
              </a:rPr>
              <a:t>Programme </a:t>
            </a:r>
            <a:r>
              <a:rPr lang="fr-FR" b="1" dirty="0" smtClean="0">
                <a:solidFill>
                  <a:srgbClr val="0070C0"/>
                </a:solidFill>
                <a:latin typeface="Book Antiqua" pitchFamily="18" charset="0"/>
              </a:rPr>
              <a:t>match :</a:t>
            </a:r>
            <a:endParaRPr lang="fr-FR" b="1" dirty="0">
              <a:solidFill>
                <a:srgbClr val="0070C0"/>
              </a:solidFill>
              <a:latin typeface="Book Antiqua" pitchFamily="18" charset="0"/>
            </a:endParaRPr>
          </a:p>
          <a:p>
            <a:r>
              <a:rPr lang="fr-FR" b="1" dirty="0" smtClean="0">
                <a:solidFill>
                  <a:srgbClr val="0070C0"/>
                </a:solidFill>
                <a:latin typeface="Book Antiqua" pitchFamily="18" charset="0"/>
              </a:rPr>
              <a:t>15mn </a:t>
            </a:r>
            <a:r>
              <a:rPr lang="fr-FR" b="1" dirty="0">
                <a:solidFill>
                  <a:srgbClr val="0070C0"/>
                </a:solidFill>
                <a:latin typeface="Book Antiqua" pitchFamily="18" charset="0"/>
              </a:rPr>
              <a:t>de Préparation  </a:t>
            </a:r>
            <a:r>
              <a:rPr lang="fr-FR" b="1" dirty="0" smtClean="0">
                <a:solidFill>
                  <a:srgbClr val="0070C0"/>
                </a:solidFill>
                <a:latin typeface="Book Antiqua" pitchFamily="18" charset="0"/>
              </a:rPr>
              <a:t>et d’essai </a:t>
            </a:r>
          </a:p>
          <a:p>
            <a:r>
              <a:rPr lang="fr-FR" b="1" dirty="0" smtClean="0">
                <a:solidFill>
                  <a:srgbClr val="0070C0"/>
                </a:solidFill>
                <a:latin typeface="Book Antiqua" pitchFamily="18" charset="0"/>
              </a:rPr>
              <a:t>avant le début</a:t>
            </a:r>
            <a:r>
              <a:rPr lang="fr-FR" b="1" dirty="0">
                <a:solidFill>
                  <a:srgbClr val="0070C0"/>
                </a:solidFill>
                <a:latin typeface="Book Antiqua" pitchFamily="18" charset="0"/>
              </a:rPr>
              <a:t> </a:t>
            </a:r>
            <a:r>
              <a:rPr lang="fr-FR" b="1" dirty="0" smtClean="0">
                <a:solidFill>
                  <a:srgbClr val="0070C0"/>
                </a:solidFill>
                <a:latin typeface="Book Antiqua" pitchFamily="18" charset="0"/>
              </a:rPr>
              <a:t>du </a:t>
            </a:r>
            <a:r>
              <a:rPr lang="fr-FR" b="1" dirty="0">
                <a:solidFill>
                  <a:srgbClr val="0070C0"/>
                </a:solidFill>
                <a:latin typeface="Book Antiqua" pitchFamily="18" charset="0"/>
              </a:rPr>
              <a:t>match </a:t>
            </a:r>
          </a:p>
          <a:p>
            <a:r>
              <a:rPr lang="fr-FR" b="1" dirty="0">
                <a:solidFill>
                  <a:srgbClr val="0070C0"/>
                </a:solidFill>
                <a:latin typeface="Book Antiqua" pitchFamily="18" charset="0"/>
              </a:rPr>
              <a:t>4 cibles </a:t>
            </a:r>
            <a:r>
              <a:rPr lang="fr-FR" b="1" dirty="0" smtClean="0">
                <a:solidFill>
                  <a:srgbClr val="0070C0"/>
                </a:solidFill>
                <a:latin typeface="Book Antiqua" pitchFamily="18" charset="0"/>
              </a:rPr>
              <a:t>d’essais</a:t>
            </a:r>
            <a:endParaRPr lang="fr-FR" b="1" dirty="0">
              <a:solidFill>
                <a:srgbClr val="0070C0"/>
              </a:solidFill>
              <a:latin typeface="Book Antiqua" pitchFamily="18" charset="0"/>
            </a:endParaRPr>
          </a:p>
          <a:p>
            <a:r>
              <a:rPr lang="fr-FR" b="1" dirty="0">
                <a:solidFill>
                  <a:srgbClr val="0070C0"/>
                </a:solidFill>
                <a:latin typeface="Book Antiqua" pitchFamily="18" charset="0"/>
              </a:rPr>
              <a:t>Hommes  60 coups en </a:t>
            </a:r>
            <a:r>
              <a:rPr lang="fr-FR" b="1" dirty="0" smtClean="0">
                <a:solidFill>
                  <a:srgbClr val="0070C0"/>
                </a:solidFill>
                <a:latin typeface="Book Antiqua" pitchFamily="18" charset="0"/>
              </a:rPr>
              <a:t>1h15</a:t>
            </a:r>
          </a:p>
          <a:p>
            <a:r>
              <a:rPr lang="fr-FR" b="1" dirty="0" smtClean="0">
                <a:solidFill>
                  <a:srgbClr val="0070C0"/>
                </a:solidFill>
                <a:latin typeface="Book Antiqua" pitchFamily="18" charset="0"/>
              </a:rPr>
              <a:t>                  (cibles papier  1h30)</a:t>
            </a:r>
            <a:endParaRPr lang="fr-FR" b="1" dirty="0">
              <a:solidFill>
                <a:srgbClr val="0070C0"/>
              </a:solidFill>
              <a:latin typeface="Book Antiqua" pitchFamily="18" charset="0"/>
            </a:endParaRPr>
          </a:p>
          <a:p>
            <a:r>
              <a:rPr lang="fr-FR" b="1" dirty="0">
                <a:solidFill>
                  <a:srgbClr val="0070C0"/>
                </a:solidFill>
                <a:latin typeface="Book Antiqua" pitchFamily="18" charset="0"/>
              </a:rPr>
              <a:t>Femmes   40 coups en </a:t>
            </a:r>
            <a:r>
              <a:rPr lang="fr-FR" b="1" dirty="0" smtClean="0">
                <a:solidFill>
                  <a:srgbClr val="0070C0"/>
                </a:solidFill>
                <a:latin typeface="Book Antiqua" pitchFamily="18" charset="0"/>
              </a:rPr>
              <a:t>50 mn</a:t>
            </a:r>
          </a:p>
          <a:p>
            <a:r>
              <a:rPr lang="fr-FR" b="1" dirty="0" smtClean="0">
                <a:solidFill>
                  <a:srgbClr val="0070C0"/>
                </a:solidFill>
                <a:latin typeface="Book Antiqua" pitchFamily="18" charset="0"/>
              </a:rPr>
              <a:t>                  (cibles papier 1h)</a:t>
            </a:r>
            <a:endParaRPr lang="fr-FR" b="1" dirty="0">
              <a:solidFill>
                <a:srgbClr val="0070C0"/>
              </a:solidFill>
              <a:latin typeface="Book Antiqua" pitchFamily="18" charset="0"/>
            </a:endParaRPr>
          </a:p>
        </p:txBody>
      </p:sp>
      <p:pic>
        <p:nvPicPr>
          <p:cNvPr id="36871" name="Image 32" descr="2010 cible 10m.jpg"/>
          <p:cNvPicPr>
            <a:picLocks noChangeAspect="1"/>
          </p:cNvPicPr>
          <p:nvPr/>
        </p:nvPicPr>
        <p:blipFill>
          <a:blip r:embed="rId4" cstate="print"/>
          <a:srcRect/>
          <a:stretch>
            <a:fillRect/>
          </a:stretch>
        </p:blipFill>
        <p:spPr bwMode="auto">
          <a:xfrm>
            <a:off x="5905500" y="4412740"/>
            <a:ext cx="1920875" cy="1911350"/>
          </a:xfrm>
          <a:prstGeom prst="rect">
            <a:avLst/>
          </a:prstGeom>
          <a:noFill/>
          <a:ln w="9525">
            <a:noFill/>
            <a:miter lim="800000"/>
            <a:headEnd/>
            <a:tailEnd/>
          </a:ln>
        </p:spPr>
      </p:pic>
      <p:sp>
        <p:nvSpPr>
          <p:cNvPr id="36872" name="Rectangle 33"/>
          <p:cNvSpPr>
            <a:spLocks noChangeArrowheads="1"/>
          </p:cNvSpPr>
          <p:nvPr/>
        </p:nvSpPr>
        <p:spPr bwMode="auto">
          <a:xfrm>
            <a:off x="5391594" y="4012406"/>
            <a:ext cx="2933700" cy="366713"/>
          </a:xfrm>
          <a:prstGeom prst="rect">
            <a:avLst/>
          </a:prstGeom>
          <a:noFill/>
          <a:ln w="9525">
            <a:noFill/>
            <a:miter lim="800000"/>
            <a:headEnd/>
            <a:tailEnd/>
          </a:ln>
        </p:spPr>
        <p:txBody>
          <a:bodyPr wrap="none">
            <a:spAutoFit/>
          </a:bodyPr>
          <a:lstStyle/>
          <a:p>
            <a:r>
              <a:rPr lang="fr-FR" b="1" dirty="0" smtClean="0">
                <a:solidFill>
                  <a:srgbClr val="C00000"/>
                </a:solidFill>
                <a:latin typeface="Book Antiqua" pitchFamily="18" charset="0"/>
              </a:rPr>
              <a:t>6.3.4.3</a:t>
            </a:r>
            <a:r>
              <a:rPr lang="fr-FR" b="1" dirty="0">
                <a:solidFill>
                  <a:srgbClr val="C00000"/>
                </a:solidFill>
                <a:latin typeface="Book Antiqua" pitchFamily="18" charset="0"/>
              </a:rPr>
              <a:t>. </a:t>
            </a:r>
            <a:r>
              <a:rPr lang="fr-FR" b="1" dirty="0">
                <a:solidFill>
                  <a:srgbClr val="0070C0"/>
                </a:solidFill>
                <a:latin typeface="Book Antiqua" pitchFamily="18" charset="0"/>
              </a:rPr>
              <a:t>Cible carabine 10m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txBox="1">
            <a:spLocks noGrp="1"/>
          </p:cNvSpPr>
          <p:nvPr/>
        </p:nvSpPr>
        <p:spPr>
          <a:xfrm>
            <a:off x="7924800" y="6416675"/>
            <a:ext cx="762000" cy="365125"/>
          </a:xfrm>
          <a:prstGeom prst="rect">
            <a:avLst/>
          </a:prstGeom>
          <a:noFill/>
        </p:spPr>
        <p:txBody>
          <a:bodyPr lIns="0" rIns="0" anchor="b"/>
          <a:lstStyle/>
          <a:p>
            <a:pPr algn="r" fontAlgn="auto">
              <a:spcBef>
                <a:spcPts val="0"/>
              </a:spcBef>
              <a:spcAft>
                <a:spcPts val="0"/>
              </a:spcAft>
              <a:defRPr/>
            </a:pPr>
            <a:fld id="{9290BB55-0213-466A-97C7-BBAB02F6F38E}" type="slidenum">
              <a:rPr lang="fr-FR" sz="1200">
                <a:solidFill>
                  <a:schemeClr val="tx1">
                    <a:shade val="50000"/>
                  </a:schemeClr>
                </a:solidFill>
                <a:latin typeface="+mn-lt"/>
                <a:cs typeface="+mn-cs"/>
              </a:rPr>
              <a:pPr algn="r" fontAlgn="auto">
                <a:spcBef>
                  <a:spcPts val="0"/>
                </a:spcBef>
                <a:spcAft>
                  <a:spcPts val="0"/>
                </a:spcAft>
                <a:defRPr/>
              </a:pPr>
              <a:t>4</a:t>
            </a:fld>
            <a:endParaRPr lang="fr-FR" sz="1200" dirty="0">
              <a:solidFill>
                <a:schemeClr val="tx1">
                  <a:shade val="50000"/>
                </a:schemeClr>
              </a:solidFill>
              <a:latin typeface="+mn-lt"/>
              <a:cs typeface="+mn-cs"/>
            </a:endParaRPr>
          </a:p>
        </p:txBody>
      </p:sp>
      <p:sp>
        <p:nvSpPr>
          <p:cNvPr id="7171" name="Rectangle 3"/>
          <p:cNvSpPr>
            <a:spLocks noChangeArrowheads="1"/>
          </p:cNvSpPr>
          <p:nvPr/>
        </p:nvSpPr>
        <p:spPr bwMode="auto">
          <a:xfrm>
            <a:off x="827088" y="1412875"/>
            <a:ext cx="7067550" cy="461665"/>
          </a:xfrm>
          <a:prstGeom prst="rect">
            <a:avLst/>
          </a:prstGeom>
          <a:noFill/>
          <a:ln w="9525">
            <a:noFill/>
            <a:miter lim="800000"/>
            <a:headEnd/>
            <a:tailEnd/>
          </a:ln>
        </p:spPr>
        <p:txBody>
          <a:bodyPr>
            <a:spAutoFit/>
          </a:bodyPr>
          <a:lstStyle/>
          <a:p>
            <a:pPr marL="342900" indent="-342900"/>
            <a:r>
              <a:rPr lang="fr-FR" sz="2400" b="1" dirty="0">
                <a:solidFill>
                  <a:srgbClr val="CC0099"/>
                </a:solidFill>
                <a:latin typeface="Book Antiqua" pitchFamily="18" charset="0"/>
              </a:rPr>
              <a:t>8. </a:t>
            </a:r>
            <a:r>
              <a:rPr lang="fr-FR" sz="2400" b="1" dirty="0" smtClean="0">
                <a:solidFill>
                  <a:srgbClr val="CC0099"/>
                </a:solidFill>
                <a:latin typeface="Book Antiqua" pitchFamily="18" charset="0"/>
              </a:rPr>
              <a:t>PENALITES</a:t>
            </a:r>
            <a:endParaRPr lang="fr-FR" sz="2400" b="1" dirty="0">
              <a:solidFill>
                <a:srgbClr val="CC0099"/>
              </a:solidFill>
              <a:latin typeface="Book Antiqua" pitchFamily="18" charset="0"/>
            </a:endParaRPr>
          </a:p>
        </p:txBody>
      </p:sp>
      <p:sp>
        <p:nvSpPr>
          <p:cNvPr id="7172" name="Rectangle 4"/>
          <p:cNvSpPr>
            <a:spLocks noChangeArrowheads="1"/>
          </p:cNvSpPr>
          <p:nvPr/>
        </p:nvSpPr>
        <p:spPr bwMode="auto">
          <a:xfrm>
            <a:off x="867392" y="194023"/>
            <a:ext cx="4572000" cy="731837"/>
          </a:xfrm>
          <a:prstGeom prst="rect">
            <a:avLst/>
          </a:prstGeom>
          <a:noFill/>
          <a:ln w="9525">
            <a:noFill/>
            <a:miter lim="800000"/>
            <a:headEnd/>
            <a:tailEnd/>
          </a:ln>
        </p:spPr>
        <p:txBody>
          <a:bodyPr>
            <a:spAutoFit/>
          </a:bodyPr>
          <a:lstStyle/>
          <a:p>
            <a:pPr marL="342900" indent="-342900"/>
            <a:r>
              <a:rPr lang="fr-FR" sz="2400" b="1" dirty="0">
                <a:solidFill>
                  <a:srgbClr val="CC0099"/>
                </a:solidFill>
                <a:latin typeface="Book Antiqua" pitchFamily="18" charset="0"/>
              </a:rPr>
              <a:t>6. TIR CROISES</a:t>
            </a:r>
          </a:p>
          <a:p>
            <a:pPr marL="342900" indent="-342900"/>
            <a:r>
              <a:rPr lang="fr-FR" dirty="0">
                <a:solidFill>
                  <a:srgbClr val="FFFF00"/>
                </a:solidFill>
                <a:latin typeface="Book Antiqua" pitchFamily="18" charset="0"/>
              </a:rPr>
              <a:t>			</a:t>
            </a:r>
          </a:p>
        </p:txBody>
      </p:sp>
      <p:sp>
        <p:nvSpPr>
          <p:cNvPr id="7173" name="Rectangle 5"/>
          <p:cNvSpPr>
            <a:spLocks noChangeArrowheads="1"/>
          </p:cNvSpPr>
          <p:nvPr/>
        </p:nvSpPr>
        <p:spPr bwMode="auto">
          <a:xfrm>
            <a:off x="827088" y="3140968"/>
            <a:ext cx="7201296" cy="461665"/>
          </a:xfrm>
          <a:prstGeom prst="rect">
            <a:avLst/>
          </a:prstGeom>
          <a:noFill/>
          <a:ln w="9525">
            <a:noFill/>
            <a:miter lim="800000"/>
            <a:headEnd/>
            <a:tailEnd/>
          </a:ln>
        </p:spPr>
        <p:txBody>
          <a:bodyPr wrap="square">
            <a:spAutoFit/>
          </a:bodyPr>
          <a:lstStyle/>
          <a:p>
            <a:pPr marL="342900" indent="-342900"/>
            <a:r>
              <a:rPr lang="fr-FR" sz="2400" b="1" dirty="0" smtClean="0">
                <a:solidFill>
                  <a:srgbClr val="CC0099"/>
                </a:solidFill>
                <a:latin typeface="Book Antiqua" pitchFamily="18" charset="0"/>
              </a:rPr>
              <a:t>11. FINALES</a:t>
            </a:r>
            <a:endParaRPr lang="fr-FR" sz="2400" b="1" dirty="0">
              <a:solidFill>
                <a:srgbClr val="CC0099"/>
              </a:solidFill>
              <a:latin typeface="Book Antiqua" pitchFamily="18" charset="0"/>
            </a:endParaRPr>
          </a:p>
        </p:txBody>
      </p:sp>
      <p:sp>
        <p:nvSpPr>
          <p:cNvPr id="7174" name="Rectangle 4"/>
          <p:cNvSpPr>
            <a:spLocks noChangeArrowheads="1"/>
          </p:cNvSpPr>
          <p:nvPr/>
        </p:nvSpPr>
        <p:spPr bwMode="auto">
          <a:xfrm>
            <a:off x="827088" y="836613"/>
            <a:ext cx="4572000" cy="731837"/>
          </a:xfrm>
          <a:prstGeom prst="rect">
            <a:avLst/>
          </a:prstGeom>
          <a:noFill/>
          <a:ln w="9525">
            <a:noFill/>
            <a:miter lim="800000"/>
            <a:headEnd/>
            <a:tailEnd/>
          </a:ln>
        </p:spPr>
        <p:txBody>
          <a:bodyPr>
            <a:spAutoFit/>
          </a:bodyPr>
          <a:lstStyle/>
          <a:p>
            <a:pPr marL="342900" indent="-342900"/>
            <a:r>
              <a:rPr lang="fr-FR" sz="2400" b="1" dirty="0">
                <a:solidFill>
                  <a:srgbClr val="CC0099"/>
                </a:solidFill>
                <a:latin typeface="Book Antiqua" pitchFamily="18" charset="0"/>
              </a:rPr>
              <a:t>7. </a:t>
            </a:r>
            <a:r>
              <a:rPr lang="fr-FR" sz="2400" b="1" dirty="0" smtClean="0">
                <a:solidFill>
                  <a:srgbClr val="CC0099"/>
                </a:solidFill>
                <a:latin typeface="Book Antiqua" pitchFamily="18" charset="0"/>
              </a:rPr>
              <a:t>INTERRUPTIONS DE TIR</a:t>
            </a:r>
            <a:endParaRPr lang="fr-FR" sz="2400" b="1" dirty="0">
              <a:solidFill>
                <a:srgbClr val="CC0099"/>
              </a:solidFill>
              <a:latin typeface="Book Antiqua" pitchFamily="18" charset="0"/>
            </a:endParaRPr>
          </a:p>
          <a:p>
            <a:pPr marL="342900" indent="-342900"/>
            <a:r>
              <a:rPr lang="fr-FR" dirty="0">
                <a:solidFill>
                  <a:srgbClr val="FFFF00"/>
                </a:solidFill>
                <a:latin typeface="Book Antiqua" pitchFamily="18" charset="0"/>
              </a:rPr>
              <a:t>			</a:t>
            </a:r>
          </a:p>
        </p:txBody>
      </p:sp>
      <p:sp>
        <p:nvSpPr>
          <p:cNvPr id="7175" name="Rectangle 6"/>
          <p:cNvSpPr>
            <a:spLocks noChangeArrowheads="1"/>
          </p:cNvSpPr>
          <p:nvPr/>
        </p:nvSpPr>
        <p:spPr bwMode="auto">
          <a:xfrm>
            <a:off x="816472" y="2595115"/>
            <a:ext cx="4312399" cy="461665"/>
          </a:xfrm>
          <a:prstGeom prst="rect">
            <a:avLst/>
          </a:prstGeom>
          <a:noFill/>
          <a:ln w="9525">
            <a:noFill/>
            <a:miter lim="800000"/>
            <a:headEnd/>
            <a:tailEnd/>
          </a:ln>
        </p:spPr>
        <p:txBody>
          <a:bodyPr wrap="none">
            <a:spAutoFit/>
          </a:bodyPr>
          <a:lstStyle/>
          <a:p>
            <a:pPr marL="342900" indent="-342900"/>
            <a:r>
              <a:rPr lang="fr-FR" sz="2400" b="1" dirty="0" smtClean="0">
                <a:solidFill>
                  <a:srgbClr val="CC0099"/>
                </a:solidFill>
                <a:latin typeface="Book Antiqua" pitchFamily="18" charset="0"/>
              </a:rPr>
              <a:t>10. </a:t>
            </a:r>
            <a:r>
              <a:rPr lang="fr-FR" sz="2400" b="1" dirty="0">
                <a:solidFill>
                  <a:srgbClr val="CC0099"/>
                </a:solidFill>
                <a:latin typeface="Book Antiqua" pitchFamily="18" charset="0"/>
              </a:rPr>
              <a:t>CODE VESTIMENTAIRE</a:t>
            </a:r>
          </a:p>
        </p:txBody>
      </p:sp>
      <p:sp>
        <p:nvSpPr>
          <p:cNvPr id="2" name="Rectangle 1"/>
          <p:cNvSpPr/>
          <p:nvPr/>
        </p:nvSpPr>
        <p:spPr>
          <a:xfrm>
            <a:off x="836188" y="2019820"/>
            <a:ext cx="5788764" cy="461665"/>
          </a:xfrm>
          <a:prstGeom prst="rect">
            <a:avLst/>
          </a:prstGeom>
        </p:spPr>
        <p:txBody>
          <a:bodyPr wrap="none">
            <a:spAutoFit/>
          </a:bodyPr>
          <a:lstStyle/>
          <a:p>
            <a:pPr marL="342900" lvl="0" indent="-342900"/>
            <a:r>
              <a:rPr lang="fr-FR" sz="2400" b="1" dirty="0">
                <a:solidFill>
                  <a:srgbClr val="CC0099"/>
                </a:solidFill>
                <a:latin typeface="Book Antiqua" pitchFamily="18" charset="0"/>
              </a:rPr>
              <a:t>9</a:t>
            </a:r>
            <a:r>
              <a:rPr lang="fr-FR" sz="2400" b="1" dirty="0" smtClean="0">
                <a:solidFill>
                  <a:srgbClr val="CC0099"/>
                </a:solidFill>
                <a:latin typeface="Book Antiqua" pitchFamily="18" charset="0"/>
              </a:rPr>
              <a:t>. PANNES CIBLES ELECTRONIQUES</a:t>
            </a:r>
            <a:endParaRPr lang="fr-FR" sz="2400" b="1" dirty="0">
              <a:solidFill>
                <a:srgbClr val="CC0099"/>
              </a:solidFill>
              <a:latin typeface="Book Antiqua"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42962"/>
          </a:xfrm>
        </p:spPr>
        <p:txBody>
          <a:bodyPr>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fr-FR" sz="3200" dirty="0" smtClean="0"/>
              <a:t>3. Règles Carabine</a:t>
            </a:r>
            <a:endParaRPr lang="fr-FR" sz="3200" dirty="0"/>
          </a:p>
        </p:txBody>
      </p:sp>
      <p:sp>
        <p:nvSpPr>
          <p:cNvPr id="3" name="Espace réservé du numéro de diapositive 2"/>
          <p:cNvSpPr>
            <a:spLocks noGrp="1"/>
          </p:cNvSpPr>
          <p:nvPr>
            <p:ph type="sldNum" sz="quarter" idx="12"/>
          </p:nvPr>
        </p:nvSpPr>
        <p:spPr/>
        <p:txBody>
          <a:bodyPr/>
          <a:lstStyle/>
          <a:p>
            <a:pPr>
              <a:defRPr/>
            </a:pPr>
            <a:fld id="{DDDB4C72-7532-4591-9939-1DF62F5F63AC}" type="slidenum">
              <a:rPr lang="fr-FR"/>
              <a:pPr>
                <a:defRPr/>
              </a:pPr>
              <a:t>40</a:t>
            </a:fld>
            <a:endParaRPr lang="fr-FR" dirty="0"/>
          </a:p>
        </p:txBody>
      </p:sp>
      <p:sp>
        <p:nvSpPr>
          <p:cNvPr id="37892" name="Rectangle 3"/>
          <p:cNvSpPr>
            <a:spLocks noChangeArrowheads="1"/>
          </p:cNvSpPr>
          <p:nvPr/>
        </p:nvSpPr>
        <p:spPr bwMode="auto">
          <a:xfrm>
            <a:off x="3016250" y="1117600"/>
            <a:ext cx="3127375" cy="400050"/>
          </a:xfrm>
          <a:prstGeom prst="rect">
            <a:avLst/>
          </a:prstGeom>
          <a:noFill/>
          <a:ln w="9525">
            <a:noFill/>
            <a:miter lim="800000"/>
            <a:headEnd/>
            <a:tailEnd/>
          </a:ln>
        </p:spPr>
        <p:txBody>
          <a:bodyPr wrap="none">
            <a:spAutoFit/>
          </a:bodyPr>
          <a:lstStyle/>
          <a:p>
            <a:r>
              <a:rPr lang="fr-FR" sz="2000" b="1" dirty="0">
                <a:latin typeface="Book Antiqua" pitchFamily="18" charset="0"/>
              </a:rPr>
              <a:t>3.2 Carabine  50m couché</a:t>
            </a:r>
          </a:p>
        </p:txBody>
      </p:sp>
      <p:pic>
        <p:nvPicPr>
          <p:cNvPr id="37893" name="Image 5" descr="2010 50m couche.jpg"/>
          <p:cNvPicPr>
            <a:picLocks noChangeAspect="1"/>
          </p:cNvPicPr>
          <p:nvPr/>
        </p:nvPicPr>
        <p:blipFill>
          <a:blip r:embed="rId3" cstate="print"/>
          <a:srcRect/>
          <a:stretch>
            <a:fillRect/>
          </a:stretch>
        </p:blipFill>
        <p:spPr bwMode="auto">
          <a:xfrm>
            <a:off x="201613" y="1962150"/>
            <a:ext cx="4749800" cy="4311650"/>
          </a:xfrm>
          <a:prstGeom prst="rect">
            <a:avLst/>
          </a:prstGeom>
          <a:noFill/>
          <a:ln w="9525">
            <a:noFill/>
            <a:miter lim="800000"/>
            <a:headEnd/>
            <a:tailEnd/>
          </a:ln>
        </p:spPr>
      </p:pic>
      <p:pic>
        <p:nvPicPr>
          <p:cNvPr id="37894" name="Image 6" descr="2010 cible C50m.jpg"/>
          <p:cNvPicPr>
            <a:picLocks noChangeAspect="1"/>
          </p:cNvPicPr>
          <p:nvPr/>
        </p:nvPicPr>
        <p:blipFill>
          <a:blip r:embed="rId4" cstate="print"/>
          <a:srcRect/>
          <a:stretch>
            <a:fillRect/>
          </a:stretch>
        </p:blipFill>
        <p:spPr bwMode="auto">
          <a:xfrm>
            <a:off x="5994400" y="4406900"/>
            <a:ext cx="1931988" cy="1917700"/>
          </a:xfrm>
          <a:prstGeom prst="rect">
            <a:avLst/>
          </a:prstGeom>
          <a:noFill/>
          <a:ln w="9525">
            <a:noFill/>
            <a:miter lim="800000"/>
            <a:headEnd/>
            <a:tailEnd/>
          </a:ln>
        </p:spPr>
      </p:pic>
      <p:sp>
        <p:nvSpPr>
          <p:cNvPr id="37895" name="Rectangle 7"/>
          <p:cNvSpPr>
            <a:spLocks noChangeArrowheads="1"/>
          </p:cNvSpPr>
          <p:nvPr/>
        </p:nvSpPr>
        <p:spPr bwMode="auto">
          <a:xfrm>
            <a:off x="5416550" y="4006850"/>
            <a:ext cx="2961067" cy="369332"/>
          </a:xfrm>
          <a:prstGeom prst="rect">
            <a:avLst/>
          </a:prstGeom>
          <a:noFill/>
          <a:ln w="9525">
            <a:noFill/>
            <a:miter lim="800000"/>
            <a:headEnd/>
            <a:tailEnd/>
          </a:ln>
        </p:spPr>
        <p:txBody>
          <a:bodyPr wrap="none">
            <a:spAutoFit/>
          </a:bodyPr>
          <a:lstStyle/>
          <a:p>
            <a:r>
              <a:rPr lang="fr-FR" b="1" dirty="0" smtClean="0">
                <a:solidFill>
                  <a:srgbClr val="C00000"/>
                </a:solidFill>
                <a:latin typeface="Book Antiqua" pitchFamily="18" charset="0"/>
              </a:rPr>
              <a:t>6.3.4.2</a:t>
            </a:r>
            <a:r>
              <a:rPr lang="fr-FR" b="1" dirty="0">
                <a:solidFill>
                  <a:srgbClr val="C00000"/>
                </a:solidFill>
                <a:latin typeface="Book Antiqua" pitchFamily="18" charset="0"/>
              </a:rPr>
              <a:t>. </a:t>
            </a:r>
            <a:r>
              <a:rPr lang="fr-FR" b="1" dirty="0">
                <a:solidFill>
                  <a:srgbClr val="0070C0"/>
                </a:solidFill>
                <a:latin typeface="Book Antiqua" pitchFamily="18" charset="0"/>
              </a:rPr>
              <a:t>Cible carabine 50m</a:t>
            </a:r>
          </a:p>
        </p:txBody>
      </p:sp>
      <p:sp>
        <p:nvSpPr>
          <p:cNvPr id="37896" name="Rectangle 8"/>
          <p:cNvSpPr>
            <a:spLocks noChangeArrowheads="1"/>
          </p:cNvSpPr>
          <p:nvPr/>
        </p:nvSpPr>
        <p:spPr bwMode="auto">
          <a:xfrm>
            <a:off x="5160258" y="1700808"/>
            <a:ext cx="3804229" cy="2031325"/>
          </a:xfrm>
          <a:prstGeom prst="rect">
            <a:avLst/>
          </a:prstGeom>
          <a:noFill/>
          <a:ln w="9525">
            <a:noFill/>
            <a:miter lim="800000"/>
            <a:headEnd/>
            <a:tailEnd/>
          </a:ln>
        </p:spPr>
        <p:txBody>
          <a:bodyPr wrap="square">
            <a:spAutoFit/>
          </a:bodyPr>
          <a:lstStyle/>
          <a:p>
            <a:r>
              <a:rPr lang="fr-FR" b="1" dirty="0">
                <a:solidFill>
                  <a:srgbClr val="0070C0"/>
                </a:solidFill>
                <a:latin typeface="Book Antiqua" pitchFamily="18" charset="0"/>
              </a:rPr>
              <a:t>Programme </a:t>
            </a:r>
            <a:r>
              <a:rPr lang="fr-FR" b="1" dirty="0" smtClean="0">
                <a:solidFill>
                  <a:srgbClr val="0070C0"/>
                </a:solidFill>
                <a:latin typeface="Book Antiqua" pitchFamily="18" charset="0"/>
              </a:rPr>
              <a:t>match :</a:t>
            </a:r>
            <a:endParaRPr lang="fr-FR" b="1" dirty="0">
              <a:solidFill>
                <a:srgbClr val="0070C0"/>
              </a:solidFill>
              <a:latin typeface="Book Antiqua" pitchFamily="18" charset="0"/>
            </a:endParaRPr>
          </a:p>
          <a:p>
            <a:r>
              <a:rPr lang="fr-FR" b="1" dirty="0" smtClean="0">
                <a:solidFill>
                  <a:srgbClr val="0070C0"/>
                </a:solidFill>
                <a:latin typeface="Book Antiqua" pitchFamily="18" charset="0"/>
              </a:rPr>
              <a:t>15mn </a:t>
            </a:r>
            <a:r>
              <a:rPr lang="fr-FR" b="1" dirty="0">
                <a:solidFill>
                  <a:srgbClr val="0070C0"/>
                </a:solidFill>
                <a:latin typeface="Book Antiqua" pitchFamily="18" charset="0"/>
              </a:rPr>
              <a:t>de Préparation </a:t>
            </a:r>
            <a:r>
              <a:rPr lang="fr-FR" b="1" dirty="0" smtClean="0">
                <a:solidFill>
                  <a:srgbClr val="0070C0"/>
                </a:solidFill>
                <a:latin typeface="Book Antiqua" pitchFamily="18" charset="0"/>
              </a:rPr>
              <a:t>et d’essai avant le début</a:t>
            </a:r>
            <a:r>
              <a:rPr lang="fr-FR" b="1" dirty="0">
                <a:solidFill>
                  <a:srgbClr val="0070C0"/>
                </a:solidFill>
                <a:latin typeface="Book Antiqua" pitchFamily="18" charset="0"/>
              </a:rPr>
              <a:t> </a:t>
            </a:r>
            <a:r>
              <a:rPr lang="fr-FR" b="1" dirty="0" smtClean="0">
                <a:solidFill>
                  <a:srgbClr val="0070C0"/>
                </a:solidFill>
                <a:latin typeface="Book Antiqua" pitchFamily="18" charset="0"/>
              </a:rPr>
              <a:t>du </a:t>
            </a:r>
            <a:r>
              <a:rPr lang="fr-FR" b="1" dirty="0">
                <a:solidFill>
                  <a:srgbClr val="0070C0"/>
                </a:solidFill>
                <a:latin typeface="Book Antiqua" pitchFamily="18" charset="0"/>
              </a:rPr>
              <a:t>match </a:t>
            </a:r>
          </a:p>
          <a:p>
            <a:r>
              <a:rPr lang="fr-FR" b="1" dirty="0">
                <a:solidFill>
                  <a:srgbClr val="0070C0"/>
                </a:solidFill>
                <a:latin typeface="Book Antiqua" pitchFamily="18" charset="0"/>
              </a:rPr>
              <a:t>4 cibles </a:t>
            </a:r>
            <a:r>
              <a:rPr lang="fr-FR" b="1" dirty="0" smtClean="0">
                <a:solidFill>
                  <a:srgbClr val="0070C0"/>
                </a:solidFill>
                <a:latin typeface="Book Antiqua" pitchFamily="18" charset="0"/>
              </a:rPr>
              <a:t>d’essai</a:t>
            </a:r>
            <a:endParaRPr lang="fr-FR" b="1" dirty="0">
              <a:solidFill>
                <a:srgbClr val="0070C0"/>
              </a:solidFill>
              <a:latin typeface="Book Antiqua" pitchFamily="18" charset="0"/>
            </a:endParaRPr>
          </a:p>
          <a:p>
            <a:r>
              <a:rPr lang="fr-FR" b="1" dirty="0">
                <a:solidFill>
                  <a:srgbClr val="0070C0"/>
                </a:solidFill>
                <a:latin typeface="Book Antiqua" pitchFamily="18" charset="0"/>
              </a:rPr>
              <a:t>Hommes et Femmes 60 coups</a:t>
            </a:r>
          </a:p>
          <a:p>
            <a:r>
              <a:rPr lang="fr-FR" b="1" dirty="0">
                <a:solidFill>
                  <a:srgbClr val="0070C0"/>
                </a:solidFill>
                <a:latin typeface="Book Antiqua" pitchFamily="18" charset="0"/>
              </a:rPr>
              <a:t>en </a:t>
            </a:r>
            <a:r>
              <a:rPr lang="fr-FR" b="1" dirty="0" smtClean="0">
                <a:solidFill>
                  <a:srgbClr val="0070C0"/>
                </a:solidFill>
                <a:latin typeface="Book Antiqua" pitchFamily="18" charset="0"/>
              </a:rPr>
              <a:t>1h15 </a:t>
            </a:r>
            <a:r>
              <a:rPr lang="fr-FR" b="1" dirty="0">
                <a:solidFill>
                  <a:srgbClr val="0070C0"/>
                </a:solidFill>
                <a:latin typeface="Book Antiqua" pitchFamily="18" charset="0"/>
              </a:rPr>
              <a:t>avec </a:t>
            </a:r>
            <a:r>
              <a:rPr lang="fr-FR" b="1" dirty="0" smtClean="0">
                <a:solidFill>
                  <a:srgbClr val="0070C0"/>
                </a:solidFill>
                <a:latin typeface="Book Antiqua" pitchFamily="18" charset="0"/>
              </a:rPr>
              <a:t>cibles papier</a:t>
            </a:r>
          </a:p>
          <a:p>
            <a:r>
              <a:rPr lang="fr-FR" b="1" dirty="0" smtClean="0">
                <a:solidFill>
                  <a:srgbClr val="0070C0"/>
                </a:solidFill>
                <a:latin typeface="Book Antiqua" pitchFamily="18" charset="0"/>
              </a:rPr>
              <a:t>en 50 mn avec cibles électroniques</a:t>
            </a:r>
            <a:endParaRPr lang="fr-FR" b="1" dirty="0">
              <a:solidFill>
                <a:srgbClr val="0070C0"/>
              </a:solidFill>
              <a:latin typeface="Book Antiqua"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8150" y="139700"/>
            <a:ext cx="8229600" cy="842962"/>
          </a:xfrm>
        </p:spPr>
        <p:txBody>
          <a:bodyPr>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fr-FR" sz="3200" dirty="0" smtClean="0"/>
              <a:t>3. Règles Carabine</a:t>
            </a:r>
            <a:endParaRPr lang="fr-FR" sz="3200" dirty="0"/>
          </a:p>
        </p:txBody>
      </p:sp>
      <p:sp>
        <p:nvSpPr>
          <p:cNvPr id="3" name="Espace réservé du numéro de diapositive 2"/>
          <p:cNvSpPr>
            <a:spLocks noGrp="1"/>
          </p:cNvSpPr>
          <p:nvPr>
            <p:ph type="sldNum" sz="quarter" idx="12"/>
          </p:nvPr>
        </p:nvSpPr>
        <p:spPr/>
        <p:txBody>
          <a:bodyPr/>
          <a:lstStyle/>
          <a:p>
            <a:pPr>
              <a:defRPr/>
            </a:pPr>
            <a:fld id="{87955260-D563-4FC0-83B1-6CDBD5CBE507}" type="slidenum">
              <a:rPr lang="fr-FR"/>
              <a:pPr>
                <a:defRPr/>
              </a:pPr>
              <a:t>41</a:t>
            </a:fld>
            <a:endParaRPr lang="fr-FR" dirty="0"/>
          </a:p>
        </p:txBody>
      </p:sp>
      <p:sp>
        <p:nvSpPr>
          <p:cNvPr id="38916" name="Rectangle 3"/>
          <p:cNvSpPr>
            <a:spLocks noChangeArrowheads="1"/>
          </p:cNvSpPr>
          <p:nvPr/>
        </p:nvSpPr>
        <p:spPr bwMode="auto">
          <a:xfrm>
            <a:off x="3016250" y="984250"/>
            <a:ext cx="2935288" cy="400050"/>
          </a:xfrm>
          <a:prstGeom prst="rect">
            <a:avLst/>
          </a:prstGeom>
          <a:noFill/>
          <a:ln w="9525">
            <a:noFill/>
            <a:miter lim="800000"/>
            <a:headEnd/>
            <a:tailEnd/>
          </a:ln>
        </p:spPr>
        <p:txBody>
          <a:bodyPr wrap="none">
            <a:spAutoFit/>
          </a:bodyPr>
          <a:lstStyle/>
          <a:p>
            <a:r>
              <a:rPr lang="fr-FR" sz="2000" b="1" dirty="0">
                <a:latin typeface="Book Antiqua" pitchFamily="18" charset="0"/>
              </a:rPr>
              <a:t>3.3 Carabine  50m  3X40</a:t>
            </a:r>
          </a:p>
        </p:txBody>
      </p:sp>
      <p:sp>
        <p:nvSpPr>
          <p:cNvPr id="38917" name="Rectangle 7"/>
          <p:cNvSpPr>
            <a:spLocks noChangeArrowheads="1"/>
          </p:cNvSpPr>
          <p:nvPr/>
        </p:nvSpPr>
        <p:spPr bwMode="auto">
          <a:xfrm>
            <a:off x="5951538" y="4367490"/>
            <a:ext cx="3045793" cy="369332"/>
          </a:xfrm>
          <a:prstGeom prst="rect">
            <a:avLst/>
          </a:prstGeom>
          <a:noFill/>
          <a:ln w="9525">
            <a:noFill/>
            <a:miter lim="800000"/>
            <a:headEnd/>
            <a:tailEnd/>
          </a:ln>
        </p:spPr>
        <p:txBody>
          <a:bodyPr wrap="square">
            <a:spAutoFit/>
          </a:bodyPr>
          <a:lstStyle/>
          <a:p>
            <a:r>
              <a:rPr lang="fr-FR" b="1" dirty="0" smtClean="0">
                <a:solidFill>
                  <a:srgbClr val="C00000"/>
                </a:solidFill>
                <a:latin typeface="Book Antiqua" pitchFamily="18" charset="0"/>
              </a:rPr>
              <a:t>6.3.4.2. </a:t>
            </a:r>
            <a:r>
              <a:rPr lang="fr-FR" b="1" dirty="0" smtClean="0">
                <a:solidFill>
                  <a:srgbClr val="0070C0"/>
                </a:solidFill>
                <a:latin typeface="Book Antiqua" pitchFamily="18" charset="0"/>
              </a:rPr>
              <a:t>Cible </a:t>
            </a:r>
            <a:r>
              <a:rPr lang="fr-FR" b="1" dirty="0">
                <a:solidFill>
                  <a:srgbClr val="0070C0"/>
                </a:solidFill>
                <a:latin typeface="Book Antiqua" pitchFamily="18" charset="0"/>
              </a:rPr>
              <a:t>carabine 50m</a:t>
            </a:r>
          </a:p>
        </p:txBody>
      </p:sp>
      <p:sp>
        <p:nvSpPr>
          <p:cNvPr id="38918" name="Rectangle 8"/>
          <p:cNvSpPr>
            <a:spLocks noChangeArrowheads="1"/>
          </p:cNvSpPr>
          <p:nvPr/>
        </p:nvSpPr>
        <p:spPr bwMode="auto">
          <a:xfrm>
            <a:off x="215900" y="5251450"/>
            <a:ext cx="6623050" cy="923330"/>
          </a:xfrm>
          <a:prstGeom prst="rect">
            <a:avLst/>
          </a:prstGeom>
          <a:noFill/>
          <a:ln w="9525">
            <a:noFill/>
            <a:miter lim="800000"/>
            <a:headEnd/>
            <a:tailEnd/>
          </a:ln>
        </p:spPr>
        <p:txBody>
          <a:bodyPr>
            <a:spAutoFit/>
          </a:bodyPr>
          <a:lstStyle/>
          <a:p>
            <a:r>
              <a:rPr lang="fr-FR" b="1" dirty="0" smtClean="0">
                <a:solidFill>
                  <a:srgbClr val="0070C0"/>
                </a:solidFill>
                <a:latin typeface="Book Antiqua" pitchFamily="18" charset="0"/>
              </a:rPr>
              <a:t>Programme match: 15mn </a:t>
            </a:r>
            <a:r>
              <a:rPr lang="fr-FR" b="1" dirty="0">
                <a:solidFill>
                  <a:srgbClr val="0070C0"/>
                </a:solidFill>
                <a:latin typeface="Book Antiqua" pitchFamily="18" charset="0"/>
              </a:rPr>
              <a:t>de Préparation  et d’essai </a:t>
            </a:r>
          </a:p>
          <a:p>
            <a:r>
              <a:rPr lang="fr-FR" b="1" dirty="0">
                <a:solidFill>
                  <a:srgbClr val="0070C0"/>
                </a:solidFill>
                <a:latin typeface="Book Antiqua" pitchFamily="18" charset="0"/>
              </a:rPr>
              <a:t>avant le début du </a:t>
            </a:r>
            <a:r>
              <a:rPr lang="fr-FR" b="1" dirty="0" smtClean="0">
                <a:solidFill>
                  <a:srgbClr val="0070C0"/>
                </a:solidFill>
                <a:latin typeface="Book Antiqua" pitchFamily="18" charset="0"/>
              </a:rPr>
              <a:t>match, 4 </a:t>
            </a:r>
            <a:r>
              <a:rPr lang="fr-FR" b="1" dirty="0">
                <a:solidFill>
                  <a:srgbClr val="0070C0"/>
                </a:solidFill>
                <a:latin typeface="Book Antiqua" pitchFamily="18" charset="0"/>
              </a:rPr>
              <a:t>cibles </a:t>
            </a:r>
            <a:r>
              <a:rPr lang="fr-FR" b="1" dirty="0" smtClean="0">
                <a:solidFill>
                  <a:srgbClr val="0070C0"/>
                </a:solidFill>
                <a:latin typeface="Book Antiqua" pitchFamily="18" charset="0"/>
              </a:rPr>
              <a:t>d’essais par position</a:t>
            </a:r>
            <a:endParaRPr lang="fr-FR" b="1" dirty="0">
              <a:solidFill>
                <a:srgbClr val="0070C0"/>
              </a:solidFill>
              <a:latin typeface="Book Antiqua" pitchFamily="18" charset="0"/>
            </a:endParaRPr>
          </a:p>
          <a:p>
            <a:r>
              <a:rPr lang="fr-FR" b="1" dirty="0" smtClean="0">
                <a:solidFill>
                  <a:srgbClr val="0070C0"/>
                </a:solidFill>
                <a:latin typeface="Book Antiqua" pitchFamily="18" charset="0"/>
              </a:rPr>
              <a:t>Hommes </a:t>
            </a:r>
            <a:r>
              <a:rPr lang="fr-FR" b="1" dirty="0">
                <a:solidFill>
                  <a:srgbClr val="0070C0"/>
                </a:solidFill>
                <a:latin typeface="Book Antiqua" pitchFamily="18" charset="0"/>
              </a:rPr>
              <a:t>120 coups (40 coups par position)</a:t>
            </a:r>
            <a:endParaRPr lang="fr-FR" dirty="0">
              <a:solidFill>
                <a:srgbClr val="0070C0"/>
              </a:solidFill>
              <a:latin typeface="Book Antiqua" pitchFamily="18" charset="0"/>
            </a:endParaRPr>
          </a:p>
        </p:txBody>
      </p:sp>
      <p:sp>
        <p:nvSpPr>
          <p:cNvPr id="38919" name="Rectangle 9"/>
          <p:cNvSpPr>
            <a:spLocks noChangeArrowheads="1"/>
          </p:cNvSpPr>
          <p:nvPr/>
        </p:nvSpPr>
        <p:spPr bwMode="auto">
          <a:xfrm>
            <a:off x="704850" y="1339850"/>
            <a:ext cx="1832553" cy="369332"/>
          </a:xfrm>
          <a:prstGeom prst="rect">
            <a:avLst/>
          </a:prstGeom>
          <a:noFill/>
          <a:ln w="9525">
            <a:noFill/>
            <a:miter lim="800000"/>
            <a:headEnd/>
            <a:tailEnd/>
          </a:ln>
        </p:spPr>
        <p:txBody>
          <a:bodyPr wrap="none">
            <a:spAutoFit/>
          </a:bodyPr>
          <a:lstStyle/>
          <a:p>
            <a:r>
              <a:rPr lang="fr-FR" b="1" dirty="0">
                <a:solidFill>
                  <a:srgbClr val="0070C0"/>
                </a:solidFill>
                <a:latin typeface="Book Antiqua" pitchFamily="18" charset="0"/>
              </a:rPr>
              <a:t>Position </a:t>
            </a:r>
            <a:r>
              <a:rPr lang="fr-FR" b="1" dirty="0" smtClean="0">
                <a:solidFill>
                  <a:srgbClr val="0070C0"/>
                </a:solidFill>
                <a:latin typeface="Book Antiqua" pitchFamily="18" charset="0"/>
              </a:rPr>
              <a:t>Genou</a:t>
            </a:r>
            <a:endParaRPr lang="fr-FR" b="1" dirty="0">
              <a:solidFill>
                <a:srgbClr val="0070C0"/>
              </a:solidFill>
              <a:latin typeface="Book Antiqua" pitchFamily="18" charset="0"/>
            </a:endParaRPr>
          </a:p>
        </p:txBody>
      </p:sp>
      <p:sp>
        <p:nvSpPr>
          <p:cNvPr id="38920" name="Rectangle 10"/>
          <p:cNvSpPr>
            <a:spLocks noChangeArrowheads="1"/>
          </p:cNvSpPr>
          <p:nvPr/>
        </p:nvSpPr>
        <p:spPr bwMode="auto">
          <a:xfrm>
            <a:off x="6838950" y="1988840"/>
            <a:ext cx="1858963" cy="369888"/>
          </a:xfrm>
          <a:prstGeom prst="rect">
            <a:avLst/>
          </a:prstGeom>
          <a:noFill/>
          <a:ln w="9525">
            <a:noFill/>
            <a:miter lim="800000"/>
            <a:headEnd/>
            <a:tailEnd/>
          </a:ln>
        </p:spPr>
        <p:txBody>
          <a:bodyPr wrap="none">
            <a:spAutoFit/>
          </a:bodyPr>
          <a:lstStyle/>
          <a:p>
            <a:r>
              <a:rPr lang="fr-FR" b="1" dirty="0">
                <a:solidFill>
                  <a:srgbClr val="0070C0"/>
                </a:solidFill>
                <a:latin typeface="Book Antiqua" pitchFamily="18" charset="0"/>
              </a:rPr>
              <a:t>Position debout</a:t>
            </a:r>
          </a:p>
        </p:txBody>
      </p:sp>
      <p:sp>
        <p:nvSpPr>
          <p:cNvPr id="38921" name="Rectangle 11"/>
          <p:cNvSpPr>
            <a:spLocks noChangeArrowheads="1"/>
          </p:cNvSpPr>
          <p:nvPr/>
        </p:nvSpPr>
        <p:spPr bwMode="auto">
          <a:xfrm>
            <a:off x="3718560" y="1350888"/>
            <a:ext cx="1909497" cy="369332"/>
          </a:xfrm>
          <a:prstGeom prst="rect">
            <a:avLst/>
          </a:prstGeom>
          <a:noFill/>
          <a:ln w="9525">
            <a:noFill/>
            <a:miter lim="800000"/>
            <a:headEnd/>
            <a:tailEnd/>
          </a:ln>
        </p:spPr>
        <p:txBody>
          <a:bodyPr wrap="none">
            <a:spAutoFit/>
          </a:bodyPr>
          <a:lstStyle/>
          <a:p>
            <a:r>
              <a:rPr lang="fr-FR" b="1" dirty="0">
                <a:solidFill>
                  <a:srgbClr val="0070C0"/>
                </a:solidFill>
                <a:latin typeface="Book Antiqua" pitchFamily="18" charset="0"/>
              </a:rPr>
              <a:t>Position C</a:t>
            </a:r>
            <a:r>
              <a:rPr lang="fr-FR" b="1" dirty="0" smtClean="0">
                <a:solidFill>
                  <a:srgbClr val="0070C0"/>
                </a:solidFill>
                <a:latin typeface="Book Antiqua" pitchFamily="18" charset="0"/>
              </a:rPr>
              <a:t>ouché</a:t>
            </a:r>
            <a:endParaRPr lang="fr-FR" b="1" dirty="0">
              <a:solidFill>
                <a:srgbClr val="0070C0"/>
              </a:solidFill>
              <a:latin typeface="Book Antiqua" pitchFamily="18" charset="0"/>
            </a:endParaRPr>
          </a:p>
        </p:txBody>
      </p:sp>
      <p:pic>
        <p:nvPicPr>
          <p:cNvPr id="38922" name="Image 13" descr="CDF 2550M 2009_FFTir 290709 dd003.jpg"/>
          <p:cNvPicPr>
            <a:picLocks noChangeAspect="1"/>
          </p:cNvPicPr>
          <p:nvPr/>
        </p:nvPicPr>
        <p:blipFill>
          <a:blip r:embed="rId3" cstate="print"/>
          <a:srcRect/>
          <a:stretch>
            <a:fillRect/>
          </a:stretch>
        </p:blipFill>
        <p:spPr bwMode="auto">
          <a:xfrm>
            <a:off x="188912" y="1674118"/>
            <a:ext cx="2876550" cy="2607296"/>
          </a:xfrm>
          <a:prstGeom prst="rect">
            <a:avLst/>
          </a:prstGeom>
          <a:noFill/>
          <a:ln w="9525">
            <a:noFill/>
            <a:miter lim="800000"/>
            <a:headEnd/>
            <a:tailEnd/>
          </a:ln>
        </p:spPr>
      </p:pic>
      <p:sp>
        <p:nvSpPr>
          <p:cNvPr id="38923" name="Rectangle 15"/>
          <p:cNvSpPr>
            <a:spLocks noChangeArrowheads="1"/>
          </p:cNvSpPr>
          <p:nvPr/>
        </p:nvSpPr>
        <p:spPr bwMode="auto">
          <a:xfrm>
            <a:off x="1598984" y="4367490"/>
            <a:ext cx="3480440" cy="646331"/>
          </a:xfrm>
          <a:prstGeom prst="rect">
            <a:avLst/>
          </a:prstGeom>
          <a:noFill/>
          <a:ln w="9525">
            <a:noFill/>
            <a:miter lim="800000"/>
            <a:headEnd/>
            <a:tailEnd/>
          </a:ln>
        </p:spPr>
        <p:txBody>
          <a:bodyPr wrap="none">
            <a:spAutoFit/>
          </a:bodyPr>
          <a:lstStyle/>
          <a:p>
            <a:r>
              <a:rPr lang="fr-FR" b="1" dirty="0">
                <a:solidFill>
                  <a:srgbClr val="0070C0"/>
                </a:solidFill>
                <a:latin typeface="Book Antiqua" pitchFamily="18" charset="0"/>
              </a:rPr>
              <a:t> </a:t>
            </a:r>
            <a:r>
              <a:rPr lang="fr-FR" b="1" dirty="0" smtClean="0">
                <a:solidFill>
                  <a:srgbClr val="0070C0"/>
                </a:solidFill>
                <a:latin typeface="Book Antiqua" pitchFamily="18" charset="0"/>
              </a:rPr>
              <a:t>Rameneurs </a:t>
            </a:r>
            <a:r>
              <a:rPr lang="fr-FR" b="1" dirty="0">
                <a:solidFill>
                  <a:srgbClr val="0070C0"/>
                </a:solidFill>
                <a:latin typeface="Book Antiqua" pitchFamily="18" charset="0"/>
              </a:rPr>
              <a:t>:               </a:t>
            </a:r>
            <a:r>
              <a:rPr lang="fr-FR" b="1" dirty="0" smtClean="0">
                <a:solidFill>
                  <a:srgbClr val="0070C0"/>
                </a:solidFill>
                <a:latin typeface="Book Antiqua" pitchFamily="18" charset="0"/>
              </a:rPr>
              <a:t>       3h 15</a:t>
            </a:r>
            <a:endParaRPr lang="fr-FR" b="1" dirty="0">
              <a:solidFill>
                <a:srgbClr val="0070C0"/>
              </a:solidFill>
              <a:latin typeface="Book Antiqua" pitchFamily="18" charset="0"/>
            </a:endParaRPr>
          </a:p>
          <a:p>
            <a:r>
              <a:rPr lang="fr-FR" b="1" dirty="0">
                <a:solidFill>
                  <a:srgbClr val="0070C0"/>
                </a:solidFill>
                <a:latin typeface="Book Antiqua" pitchFamily="18" charset="0"/>
              </a:rPr>
              <a:t> </a:t>
            </a:r>
            <a:r>
              <a:rPr lang="fr-FR" b="1" dirty="0" smtClean="0">
                <a:solidFill>
                  <a:srgbClr val="0070C0"/>
                </a:solidFill>
                <a:latin typeface="Book Antiqua" pitchFamily="18" charset="0"/>
              </a:rPr>
              <a:t>Cibles électroniques </a:t>
            </a:r>
            <a:r>
              <a:rPr lang="fr-FR" b="1" dirty="0">
                <a:solidFill>
                  <a:srgbClr val="0070C0"/>
                </a:solidFill>
                <a:latin typeface="Book Antiqua" pitchFamily="18" charset="0"/>
              </a:rPr>
              <a:t>: </a:t>
            </a:r>
            <a:r>
              <a:rPr lang="fr-FR" b="1" dirty="0" smtClean="0">
                <a:solidFill>
                  <a:srgbClr val="0070C0"/>
                </a:solidFill>
                <a:latin typeface="Book Antiqua" pitchFamily="18" charset="0"/>
              </a:rPr>
              <a:t>    2h 45</a:t>
            </a:r>
            <a:endParaRPr lang="fr-FR" b="1" dirty="0">
              <a:solidFill>
                <a:srgbClr val="0070C0"/>
              </a:solidFill>
              <a:latin typeface="Book Antiqua" pitchFamily="18" charset="0"/>
            </a:endParaRPr>
          </a:p>
        </p:txBody>
      </p:sp>
      <p:pic>
        <p:nvPicPr>
          <p:cNvPr id="38926" name="Image 19" descr="2010 cible C50m.jpg"/>
          <p:cNvPicPr>
            <a:picLocks noChangeAspect="1"/>
          </p:cNvPicPr>
          <p:nvPr/>
        </p:nvPicPr>
        <p:blipFill>
          <a:blip r:embed="rId4" cstate="print"/>
          <a:srcRect/>
          <a:stretch>
            <a:fillRect/>
          </a:stretch>
        </p:blipFill>
        <p:spPr bwMode="auto">
          <a:xfrm>
            <a:off x="6903243" y="4891088"/>
            <a:ext cx="1514475" cy="1503363"/>
          </a:xfrm>
          <a:prstGeom prst="rect">
            <a:avLst/>
          </a:prstGeom>
          <a:noFill/>
          <a:ln w="9525">
            <a:noFill/>
            <a:miter lim="800000"/>
            <a:headEnd/>
            <a:tailEnd/>
          </a:ln>
        </p:spPr>
      </p:pic>
      <p:pic>
        <p:nvPicPr>
          <p:cNvPr id="38927" name="Image 18" descr="2010 50m couche H.jpg"/>
          <p:cNvPicPr>
            <a:picLocks noChangeAspect="1"/>
          </p:cNvPicPr>
          <p:nvPr/>
        </p:nvPicPr>
        <p:blipFill>
          <a:blip r:embed="rId5" cstate="print"/>
          <a:srcRect/>
          <a:stretch>
            <a:fillRect/>
          </a:stretch>
        </p:blipFill>
        <p:spPr bwMode="auto">
          <a:xfrm>
            <a:off x="3189923" y="1692399"/>
            <a:ext cx="2941638" cy="2578100"/>
          </a:xfrm>
          <a:prstGeom prst="rect">
            <a:avLst/>
          </a:prstGeom>
          <a:noFill/>
          <a:ln w="9525">
            <a:noFill/>
            <a:miter lim="800000"/>
            <a:headEnd/>
            <a:tailEnd/>
          </a:ln>
        </p:spPr>
      </p:pic>
      <p:pic>
        <p:nvPicPr>
          <p:cNvPr id="38928" name="Image 20" descr="2010 50m debout.jpg"/>
          <p:cNvPicPr>
            <a:picLocks noChangeAspect="1"/>
          </p:cNvPicPr>
          <p:nvPr/>
        </p:nvPicPr>
        <p:blipFill>
          <a:blip r:embed="rId6" cstate="print"/>
          <a:srcRect/>
          <a:stretch>
            <a:fillRect/>
          </a:stretch>
        </p:blipFill>
        <p:spPr bwMode="auto">
          <a:xfrm>
            <a:off x="6219825" y="1674118"/>
            <a:ext cx="2881312" cy="2578100"/>
          </a:xfrm>
          <a:prstGeom prst="rect">
            <a:avLst/>
          </a:prstGeom>
          <a:noFill/>
          <a:ln w="9525">
            <a:noFill/>
            <a:miter lim="800000"/>
            <a:headEnd/>
            <a:tailEnd/>
          </a:ln>
        </p:spPr>
      </p:pic>
      <p:sp>
        <p:nvSpPr>
          <p:cNvPr id="17" name="Rectangle 11"/>
          <p:cNvSpPr>
            <a:spLocks noChangeArrowheads="1"/>
          </p:cNvSpPr>
          <p:nvPr/>
        </p:nvSpPr>
        <p:spPr bwMode="auto">
          <a:xfrm>
            <a:off x="6599329" y="1357570"/>
            <a:ext cx="1909497" cy="369332"/>
          </a:xfrm>
          <a:prstGeom prst="rect">
            <a:avLst/>
          </a:prstGeom>
          <a:noFill/>
          <a:ln w="9525">
            <a:noFill/>
            <a:miter lim="800000"/>
            <a:headEnd/>
            <a:tailEnd/>
          </a:ln>
        </p:spPr>
        <p:txBody>
          <a:bodyPr wrap="none">
            <a:spAutoFit/>
          </a:bodyPr>
          <a:lstStyle/>
          <a:p>
            <a:r>
              <a:rPr lang="fr-FR" b="1" dirty="0">
                <a:solidFill>
                  <a:srgbClr val="0070C0"/>
                </a:solidFill>
                <a:latin typeface="Book Antiqua" pitchFamily="18" charset="0"/>
              </a:rPr>
              <a:t>Position D</a:t>
            </a:r>
            <a:r>
              <a:rPr lang="fr-FR" b="1" dirty="0" smtClean="0">
                <a:solidFill>
                  <a:srgbClr val="0070C0"/>
                </a:solidFill>
                <a:latin typeface="Book Antiqua" pitchFamily="18" charset="0"/>
              </a:rPr>
              <a:t>ebout</a:t>
            </a:r>
            <a:endParaRPr lang="fr-FR" b="1" dirty="0">
              <a:solidFill>
                <a:srgbClr val="0070C0"/>
              </a:solidFill>
              <a:latin typeface="Book Antiqua"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8150" y="139700"/>
            <a:ext cx="8229600" cy="842962"/>
          </a:xfrm>
        </p:spPr>
        <p:txBody>
          <a:bodyPr>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fr-FR" sz="3200" dirty="0" smtClean="0"/>
              <a:t>3. Règles Carabine</a:t>
            </a:r>
            <a:endParaRPr lang="fr-FR" sz="3200" dirty="0"/>
          </a:p>
        </p:txBody>
      </p:sp>
      <p:sp>
        <p:nvSpPr>
          <p:cNvPr id="3" name="Espace réservé du numéro de diapositive 2"/>
          <p:cNvSpPr>
            <a:spLocks noGrp="1"/>
          </p:cNvSpPr>
          <p:nvPr>
            <p:ph type="sldNum" sz="quarter" idx="12"/>
          </p:nvPr>
        </p:nvSpPr>
        <p:spPr/>
        <p:txBody>
          <a:bodyPr/>
          <a:lstStyle/>
          <a:p>
            <a:pPr>
              <a:defRPr/>
            </a:pPr>
            <a:fld id="{3A34E977-D3BF-423D-AF9E-FAE44D8318A2}" type="slidenum">
              <a:rPr lang="fr-FR"/>
              <a:pPr>
                <a:defRPr/>
              </a:pPr>
              <a:t>42</a:t>
            </a:fld>
            <a:endParaRPr lang="fr-FR" dirty="0"/>
          </a:p>
        </p:txBody>
      </p:sp>
      <p:sp>
        <p:nvSpPr>
          <p:cNvPr id="39940" name="Rectangle 3"/>
          <p:cNvSpPr>
            <a:spLocks noChangeArrowheads="1"/>
          </p:cNvSpPr>
          <p:nvPr/>
        </p:nvSpPr>
        <p:spPr bwMode="auto">
          <a:xfrm>
            <a:off x="3060700" y="984250"/>
            <a:ext cx="2935288" cy="400050"/>
          </a:xfrm>
          <a:prstGeom prst="rect">
            <a:avLst/>
          </a:prstGeom>
          <a:noFill/>
          <a:ln w="9525">
            <a:noFill/>
            <a:miter lim="800000"/>
            <a:headEnd/>
            <a:tailEnd/>
          </a:ln>
        </p:spPr>
        <p:txBody>
          <a:bodyPr wrap="none">
            <a:spAutoFit/>
          </a:bodyPr>
          <a:lstStyle/>
          <a:p>
            <a:r>
              <a:rPr lang="fr-FR" sz="2000" b="1" dirty="0">
                <a:latin typeface="Book Antiqua" pitchFamily="18" charset="0"/>
              </a:rPr>
              <a:t>3.4 Carabine  50m  3X20</a:t>
            </a:r>
          </a:p>
        </p:txBody>
      </p:sp>
      <p:sp>
        <p:nvSpPr>
          <p:cNvPr id="39942" name="Rectangle 8"/>
          <p:cNvSpPr>
            <a:spLocks noChangeArrowheads="1"/>
          </p:cNvSpPr>
          <p:nvPr/>
        </p:nvSpPr>
        <p:spPr bwMode="auto">
          <a:xfrm>
            <a:off x="215900" y="5251450"/>
            <a:ext cx="6156300" cy="923330"/>
          </a:xfrm>
          <a:prstGeom prst="rect">
            <a:avLst/>
          </a:prstGeom>
          <a:noFill/>
          <a:ln w="9525">
            <a:noFill/>
            <a:miter lim="800000"/>
            <a:headEnd/>
            <a:tailEnd/>
          </a:ln>
        </p:spPr>
        <p:txBody>
          <a:bodyPr wrap="square">
            <a:spAutoFit/>
          </a:bodyPr>
          <a:lstStyle/>
          <a:p>
            <a:r>
              <a:rPr lang="fr-FR" b="1" dirty="0">
                <a:solidFill>
                  <a:srgbClr val="0070C0"/>
                </a:solidFill>
                <a:latin typeface="Book Antiqua" pitchFamily="18" charset="0"/>
              </a:rPr>
              <a:t>Programme match: 15mn de Préparation  et d’essai </a:t>
            </a:r>
          </a:p>
          <a:p>
            <a:r>
              <a:rPr lang="fr-FR" b="1" dirty="0">
                <a:solidFill>
                  <a:srgbClr val="0070C0"/>
                </a:solidFill>
                <a:latin typeface="Book Antiqua" pitchFamily="18" charset="0"/>
              </a:rPr>
              <a:t>avant le début du </a:t>
            </a:r>
            <a:r>
              <a:rPr lang="fr-FR" b="1" dirty="0" smtClean="0">
                <a:solidFill>
                  <a:srgbClr val="0070C0"/>
                </a:solidFill>
                <a:latin typeface="Book Antiqua" pitchFamily="18" charset="0"/>
              </a:rPr>
              <a:t>match, </a:t>
            </a:r>
            <a:r>
              <a:rPr lang="fr-FR" b="1" dirty="0">
                <a:solidFill>
                  <a:srgbClr val="0070C0"/>
                </a:solidFill>
                <a:latin typeface="Book Antiqua" pitchFamily="18" charset="0"/>
              </a:rPr>
              <a:t>4 cibles </a:t>
            </a:r>
            <a:r>
              <a:rPr lang="fr-FR" b="1" dirty="0" smtClean="0">
                <a:solidFill>
                  <a:srgbClr val="0070C0"/>
                </a:solidFill>
                <a:latin typeface="Book Antiqua" pitchFamily="18" charset="0"/>
              </a:rPr>
              <a:t>d’essais par position</a:t>
            </a:r>
            <a:endParaRPr lang="fr-FR" b="1" dirty="0">
              <a:solidFill>
                <a:srgbClr val="0070C0"/>
              </a:solidFill>
              <a:latin typeface="Book Antiqua" pitchFamily="18" charset="0"/>
            </a:endParaRPr>
          </a:p>
          <a:p>
            <a:r>
              <a:rPr lang="fr-FR" b="1" dirty="0" smtClean="0">
                <a:solidFill>
                  <a:srgbClr val="0070C0"/>
                </a:solidFill>
                <a:latin typeface="Book Antiqua" pitchFamily="18" charset="0"/>
              </a:rPr>
              <a:t>Femmes 60 </a:t>
            </a:r>
            <a:r>
              <a:rPr lang="fr-FR" b="1" dirty="0">
                <a:solidFill>
                  <a:srgbClr val="0070C0"/>
                </a:solidFill>
                <a:latin typeface="Book Antiqua" pitchFamily="18" charset="0"/>
              </a:rPr>
              <a:t>coups </a:t>
            </a:r>
            <a:r>
              <a:rPr lang="fr-FR" b="1" dirty="0" smtClean="0">
                <a:solidFill>
                  <a:srgbClr val="0070C0"/>
                </a:solidFill>
                <a:latin typeface="Book Antiqua" pitchFamily="18" charset="0"/>
              </a:rPr>
              <a:t>(20 </a:t>
            </a:r>
            <a:r>
              <a:rPr lang="fr-FR" b="1" dirty="0">
                <a:solidFill>
                  <a:srgbClr val="0070C0"/>
                </a:solidFill>
                <a:latin typeface="Book Antiqua" pitchFamily="18" charset="0"/>
              </a:rPr>
              <a:t>coups par position)</a:t>
            </a:r>
          </a:p>
        </p:txBody>
      </p:sp>
      <p:sp>
        <p:nvSpPr>
          <p:cNvPr id="39943" name="Rectangle 9"/>
          <p:cNvSpPr>
            <a:spLocks noChangeArrowheads="1"/>
          </p:cNvSpPr>
          <p:nvPr/>
        </p:nvSpPr>
        <p:spPr bwMode="auto">
          <a:xfrm>
            <a:off x="3606006" y="1325563"/>
            <a:ext cx="1909497" cy="369332"/>
          </a:xfrm>
          <a:prstGeom prst="rect">
            <a:avLst/>
          </a:prstGeom>
          <a:noFill/>
          <a:ln w="9525">
            <a:noFill/>
            <a:miter lim="800000"/>
            <a:headEnd/>
            <a:tailEnd/>
          </a:ln>
        </p:spPr>
        <p:txBody>
          <a:bodyPr wrap="none">
            <a:spAutoFit/>
          </a:bodyPr>
          <a:lstStyle/>
          <a:p>
            <a:r>
              <a:rPr lang="fr-FR" b="1" dirty="0">
                <a:solidFill>
                  <a:srgbClr val="0070C0"/>
                </a:solidFill>
                <a:latin typeface="Book Antiqua" pitchFamily="18" charset="0"/>
              </a:rPr>
              <a:t>Position </a:t>
            </a:r>
            <a:r>
              <a:rPr lang="fr-FR" b="1" dirty="0" smtClean="0">
                <a:solidFill>
                  <a:srgbClr val="0070C0"/>
                </a:solidFill>
                <a:latin typeface="Book Antiqua" pitchFamily="18" charset="0"/>
              </a:rPr>
              <a:t>Couché</a:t>
            </a:r>
            <a:endParaRPr lang="fr-FR" b="1" dirty="0">
              <a:solidFill>
                <a:srgbClr val="0070C0"/>
              </a:solidFill>
              <a:latin typeface="Book Antiqua" pitchFamily="18" charset="0"/>
            </a:endParaRPr>
          </a:p>
        </p:txBody>
      </p:sp>
      <p:sp>
        <p:nvSpPr>
          <p:cNvPr id="39944" name="Rectangle 10"/>
          <p:cNvSpPr>
            <a:spLocks noChangeArrowheads="1"/>
          </p:cNvSpPr>
          <p:nvPr/>
        </p:nvSpPr>
        <p:spPr bwMode="auto">
          <a:xfrm>
            <a:off x="6602238" y="1355724"/>
            <a:ext cx="1909497" cy="369332"/>
          </a:xfrm>
          <a:prstGeom prst="rect">
            <a:avLst/>
          </a:prstGeom>
          <a:noFill/>
          <a:ln w="9525">
            <a:noFill/>
            <a:miter lim="800000"/>
            <a:headEnd/>
            <a:tailEnd/>
          </a:ln>
        </p:spPr>
        <p:txBody>
          <a:bodyPr wrap="none">
            <a:spAutoFit/>
          </a:bodyPr>
          <a:lstStyle/>
          <a:p>
            <a:r>
              <a:rPr lang="fr-FR" b="1" dirty="0">
                <a:solidFill>
                  <a:srgbClr val="0070C0"/>
                </a:solidFill>
                <a:latin typeface="Book Antiqua" pitchFamily="18" charset="0"/>
              </a:rPr>
              <a:t>Position </a:t>
            </a:r>
            <a:r>
              <a:rPr lang="fr-FR" b="1" dirty="0" smtClean="0">
                <a:solidFill>
                  <a:srgbClr val="0070C0"/>
                </a:solidFill>
                <a:latin typeface="Book Antiqua" pitchFamily="18" charset="0"/>
              </a:rPr>
              <a:t>Debout</a:t>
            </a:r>
            <a:endParaRPr lang="fr-FR" b="1" dirty="0">
              <a:solidFill>
                <a:srgbClr val="0070C0"/>
              </a:solidFill>
              <a:latin typeface="Book Antiqua" pitchFamily="18" charset="0"/>
            </a:endParaRPr>
          </a:p>
        </p:txBody>
      </p:sp>
      <p:sp>
        <p:nvSpPr>
          <p:cNvPr id="39945" name="Rectangle 11"/>
          <p:cNvSpPr>
            <a:spLocks noChangeArrowheads="1"/>
          </p:cNvSpPr>
          <p:nvPr/>
        </p:nvSpPr>
        <p:spPr bwMode="auto">
          <a:xfrm>
            <a:off x="914995" y="1325563"/>
            <a:ext cx="1832553" cy="369332"/>
          </a:xfrm>
          <a:prstGeom prst="rect">
            <a:avLst/>
          </a:prstGeom>
          <a:noFill/>
          <a:ln w="9525">
            <a:noFill/>
            <a:miter lim="800000"/>
            <a:headEnd/>
            <a:tailEnd/>
          </a:ln>
        </p:spPr>
        <p:txBody>
          <a:bodyPr wrap="none">
            <a:spAutoFit/>
          </a:bodyPr>
          <a:lstStyle/>
          <a:p>
            <a:r>
              <a:rPr lang="fr-FR" b="1" dirty="0">
                <a:solidFill>
                  <a:srgbClr val="0070C0"/>
                </a:solidFill>
                <a:latin typeface="Book Antiqua" pitchFamily="18" charset="0"/>
              </a:rPr>
              <a:t>Position G</a:t>
            </a:r>
            <a:r>
              <a:rPr lang="fr-FR" b="1" dirty="0" smtClean="0">
                <a:solidFill>
                  <a:srgbClr val="0070C0"/>
                </a:solidFill>
                <a:latin typeface="Book Antiqua" pitchFamily="18" charset="0"/>
              </a:rPr>
              <a:t>enou</a:t>
            </a:r>
            <a:endParaRPr lang="fr-FR" b="1" dirty="0">
              <a:solidFill>
                <a:srgbClr val="0070C0"/>
              </a:solidFill>
              <a:latin typeface="Book Antiqua" pitchFamily="18" charset="0"/>
            </a:endParaRPr>
          </a:p>
        </p:txBody>
      </p:sp>
      <p:sp>
        <p:nvSpPr>
          <p:cNvPr id="39946" name="Rectangle 15"/>
          <p:cNvSpPr>
            <a:spLocks noChangeArrowheads="1"/>
          </p:cNvSpPr>
          <p:nvPr/>
        </p:nvSpPr>
        <p:spPr bwMode="auto">
          <a:xfrm>
            <a:off x="2176462" y="4273549"/>
            <a:ext cx="3121367" cy="646331"/>
          </a:xfrm>
          <a:prstGeom prst="rect">
            <a:avLst/>
          </a:prstGeom>
          <a:noFill/>
          <a:ln w="9525">
            <a:noFill/>
            <a:miter lim="800000"/>
            <a:headEnd/>
            <a:tailEnd/>
          </a:ln>
        </p:spPr>
        <p:txBody>
          <a:bodyPr wrap="none">
            <a:spAutoFit/>
          </a:bodyPr>
          <a:lstStyle/>
          <a:p>
            <a:r>
              <a:rPr lang="fr-FR" b="1" dirty="0">
                <a:solidFill>
                  <a:srgbClr val="FFFF00"/>
                </a:solidFill>
                <a:latin typeface="Book Antiqua" pitchFamily="18" charset="0"/>
              </a:rPr>
              <a:t> </a:t>
            </a:r>
            <a:r>
              <a:rPr lang="fr-FR" b="1" dirty="0" smtClean="0">
                <a:solidFill>
                  <a:srgbClr val="0070C0"/>
                </a:solidFill>
                <a:latin typeface="Book Antiqua" pitchFamily="18" charset="0"/>
              </a:rPr>
              <a:t>Rameneurs </a:t>
            </a:r>
            <a:r>
              <a:rPr lang="fr-FR" b="1" dirty="0">
                <a:solidFill>
                  <a:srgbClr val="0070C0"/>
                </a:solidFill>
                <a:latin typeface="Book Antiqua" pitchFamily="18" charset="0"/>
              </a:rPr>
              <a:t>:               </a:t>
            </a:r>
            <a:r>
              <a:rPr lang="fr-FR" b="1" dirty="0" smtClean="0">
                <a:solidFill>
                  <a:srgbClr val="0070C0"/>
                </a:solidFill>
                <a:latin typeface="Book Antiqua" pitchFamily="18" charset="0"/>
              </a:rPr>
              <a:t>   2h</a:t>
            </a:r>
            <a:endParaRPr lang="fr-FR" b="1" dirty="0">
              <a:solidFill>
                <a:srgbClr val="0070C0"/>
              </a:solidFill>
              <a:latin typeface="Book Antiqua" pitchFamily="18" charset="0"/>
            </a:endParaRPr>
          </a:p>
          <a:p>
            <a:r>
              <a:rPr lang="fr-FR" b="1" dirty="0">
                <a:solidFill>
                  <a:srgbClr val="0070C0"/>
                </a:solidFill>
                <a:latin typeface="Book Antiqua" pitchFamily="18" charset="0"/>
              </a:rPr>
              <a:t> </a:t>
            </a:r>
            <a:r>
              <a:rPr lang="fr-FR" b="1" dirty="0" smtClean="0">
                <a:solidFill>
                  <a:srgbClr val="0070C0"/>
                </a:solidFill>
                <a:latin typeface="Book Antiqua" pitchFamily="18" charset="0"/>
              </a:rPr>
              <a:t>Cibles électroniques </a:t>
            </a:r>
            <a:r>
              <a:rPr lang="fr-FR" b="1" dirty="0">
                <a:solidFill>
                  <a:srgbClr val="0070C0"/>
                </a:solidFill>
                <a:latin typeface="Book Antiqua" pitchFamily="18" charset="0"/>
              </a:rPr>
              <a:t>: </a:t>
            </a:r>
            <a:r>
              <a:rPr lang="fr-FR" b="1" dirty="0" smtClean="0">
                <a:solidFill>
                  <a:srgbClr val="0070C0"/>
                </a:solidFill>
                <a:latin typeface="Book Antiqua" pitchFamily="18" charset="0"/>
              </a:rPr>
              <a:t>1h 45</a:t>
            </a:r>
            <a:endParaRPr lang="fr-FR" b="1" dirty="0">
              <a:solidFill>
                <a:srgbClr val="0070C0"/>
              </a:solidFill>
              <a:latin typeface="Book Antiqua" pitchFamily="18" charset="0"/>
            </a:endParaRPr>
          </a:p>
        </p:txBody>
      </p:sp>
      <p:pic>
        <p:nvPicPr>
          <p:cNvPr id="39947" name="Image 19" descr="2010 cible C50m.jpg"/>
          <p:cNvPicPr>
            <a:picLocks noChangeAspect="1"/>
          </p:cNvPicPr>
          <p:nvPr/>
        </p:nvPicPr>
        <p:blipFill>
          <a:blip r:embed="rId3" cstate="print"/>
          <a:srcRect/>
          <a:stretch>
            <a:fillRect/>
          </a:stretch>
        </p:blipFill>
        <p:spPr bwMode="auto">
          <a:xfrm>
            <a:off x="6809184" y="4828057"/>
            <a:ext cx="1514475" cy="1503363"/>
          </a:xfrm>
          <a:prstGeom prst="rect">
            <a:avLst/>
          </a:prstGeom>
          <a:noFill/>
          <a:ln w="9525">
            <a:noFill/>
            <a:miter lim="800000"/>
            <a:headEnd/>
            <a:tailEnd/>
          </a:ln>
        </p:spPr>
      </p:pic>
      <p:pic>
        <p:nvPicPr>
          <p:cNvPr id="39948" name="Image 21" descr="46051.jpg"/>
          <p:cNvPicPr>
            <a:picLocks noChangeAspect="1"/>
          </p:cNvPicPr>
          <p:nvPr/>
        </p:nvPicPr>
        <p:blipFill>
          <a:blip r:embed="rId4" cstate="print"/>
          <a:srcRect/>
          <a:stretch>
            <a:fillRect/>
          </a:stretch>
        </p:blipFill>
        <p:spPr bwMode="auto">
          <a:xfrm>
            <a:off x="6072188" y="1732484"/>
            <a:ext cx="2882900" cy="2489200"/>
          </a:xfrm>
          <a:prstGeom prst="rect">
            <a:avLst/>
          </a:prstGeom>
          <a:noFill/>
          <a:ln w="9525">
            <a:noFill/>
            <a:miter lim="800000"/>
            <a:headEnd/>
            <a:tailEnd/>
          </a:ln>
        </p:spPr>
      </p:pic>
      <p:pic>
        <p:nvPicPr>
          <p:cNvPr id="39949" name="Image 22" descr="2010 50m couche F.jpg"/>
          <p:cNvPicPr>
            <a:picLocks noChangeAspect="1"/>
          </p:cNvPicPr>
          <p:nvPr/>
        </p:nvPicPr>
        <p:blipFill>
          <a:blip r:embed="rId5" cstate="print"/>
          <a:srcRect/>
          <a:stretch>
            <a:fillRect/>
          </a:stretch>
        </p:blipFill>
        <p:spPr bwMode="auto">
          <a:xfrm>
            <a:off x="3018904" y="1732484"/>
            <a:ext cx="2992438" cy="2463974"/>
          </a:xfrm>
          <a:prstGeom prst="rect">
            <a:avLst/>
          </a:prstGeom>
          <a:noFill/>
          <a:ln w="9525">
            <a:noFill/>
            <a:miter lim="800000"/>
            <a:headEnd/>
            <a:tailEnd/>
          </a:ln>
        </p:spPr>
      </p:pic>
      <p:pic>
        <p:nvPicPr>
          <p:cNvPr id="39950" name="Image 23" descr="2010 50m genoux F.jpg"/>
          <p:cNvPicPr>
            <a:picLocks noChangeAspect="1"/>
          </p:cNvPicPr>
          <p:nvPr/>
        </p:nvPicPr>
        <p:blipFill>
          <a:blip r:embed="rId6" cstate="print"/>
          <a:srcRect/>
          <a:stretch>
            <a:fillRect/>
          </a:stretch>
        </p:blipFill>
        <p:spPr bwMode="auto">
          <a:xfrm>
            <a:off x="309562" y="1732484"/>
            <a:ext cx="2635250" cy="2489200"/>
          </a:xfrm>
          <a:prstGeom prst="rect">
            <a:avLst/>
          </a:prstGeom>
          <a:noFill/>
          <a:ln w="9525">
            <a:noFill/>
            <a:miter lim="800000"/>
            <a:headEnd/>
            <a:tailEnd/>
          </a:ln>
        </p:spPr>
      </p:pic>
      <p:sp>
        <p:nvSpPr>
          <p:cNvPr id="15" name="Rectangle 7"/>
          <p:cNvSpPr>
            <a:spLocks noChangeArrowheads="1"/>
          </p:cNvSpPr>
          <p:nvPr/>
        </p:nvSpPr>
        <p:spPr bwMode="auto">
          <a:xfrm>
            <a:off x="5951538" y="4367490"/>
            <a:ext cx="3045793" cy="369332"/>
          </a:xfrm>
          <a:prstGeom prst="rect">
            <a:avLst/>
          </a:prstGeom>
          <a:noFill/>
          <a:ln w="9525">
            <a:noFill/>
            <a:miter lim="800000"/>
            <a:headEnd/>
            <a:tailEnd/>
          </a:ln>
        </p:spPr>
        <p:txBody>
          <a:bodyPr wrap="square">
            <a:spAutoFit/>
          </a:bodyPr>
          <a:lstStyle/>
          <a:p>
            <a:r>
              <a:rPr lang="fr-FR" b="1" dirty="0" smtClean="0">
                <a:solidFill>
                  <a:srgbClr val="C00000"/>
                </a:solidFill>
                <a:latin typeface="Book Antiqua" pitchFamily="18" charset="0"/>
              </a:rPr>
              <a:t>6.3.4.2. </a:t>
            </a:r>
            <a:r>
              <a:rPr lang="fr-FR" b="1" dirty="0" smtClean="0">
                <a:solidFill>
                  <a:srgbClr val="0070C0"/>
                </a:solidFill>
                <a:latin typeface="Book Antiqua" pitchFamily="18" charset="0"/>
              </a:rPr>
              <a:t>Cible </a:t>
            </a:r>
            <a:r>
              <a:rPr lang="fr-FR" b="1" dirty="0">
                <a:solidFill>
                  <a:srgbClr val="0070C0"/>
                </a:solidFill>
                <a:latin typeface="Book Antiqua" pitchFamily="18" charset="0"/>
              </a:rPr>
              <a:t>carabine 50m</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8150" y="0"/>
            <a:ext cx="8229600" cy="754062"/>
          </a:xfrm>
        </p:spPr>
        <p:txBody>
          <a:bodyPr>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fr-FR" sz="3200" dirty="0" smtClean="0"/>
              <a:t>3. Règles Carabine 300m</a:t>
            </a:r>
            <a:endParaRPr lang="fr-FR" sz="3200" dirty="0"/>
          </a:p>
        </p:txBody>
      </p:sp>
      <p:sp>
        <p:nvSpPr>
          <p:cNvPr id="3" name="Espace réservé du numéro de diapositive 2"/>
          <p:cNvSpPr>
            <a:spLocks noGrp="1"/>
          </p:cNvSpPr>
          <p:nvPr>
            <p:ph type="sldNum" sz="quarter" idx="12"/>
          </p:nvPr>
        </p:nvSpPr>
        <p:spPr/>
        <p:txBody>
          <a:bodyPr/>
          <a:lstStyle/>
          <a:p>
            <a:pPr>
              <a:defRPr/>
            </a:pPr>
            <a:fld id="{A585681C-CE57-47B4-8344-4EEA5F78B147}" type="slidenum">
              <a:rPr lang="fr-FR"/>
              <a:pPr>
                <a:defRPr/>
              </a:pPr>
              <a:t>43</a:t>
            </a:fld>
            <a:endParaRPr lang="fr-FR" dirty="0"/>
          </a:p>
        </p:txBody>
      </p:sp>
      <p:sp>
        <p:nvSpPr>
          <p:cNvPr id="40964" name="Rectangle 3"/>
          <p:cNvSpPr>
            <a:spLocks noChangeArrowheads="1"/>
          </p:cNvSpPr>
          <p:nvPr/>
        </p:nvSpPr>
        <p:spPr bwMode="auto">
          <a:xfrm>
            <a:off x="2971800" y="1473200"/>
            <a:ext cx="3319463" cy="400050"/>
          </a:xfrm>
          <a:prstGeom prst="rect">
            <a:avLst/>
          </a:prstGeom>
          <a:noFill/>
          <a:ln w="9525">
            <a:noFill/>
            <a:miter lim="800000"/>
            <a:headEnd/>
            <a:tailEnd/>
          </a:ln>
        </p:spPr>
        <p:txBody>
          <a:bodyPr wrap="none">
            <a:spAutoFit/>
          </a:bodyPr>
          <a:lstStyle/>
          <a:p>
            <a:r>
              <a:rPr lang="fr-FR" sz="2000" b="1" i="1" u="sng" dirty="0">
                <a:latin typeface="Book Antiqua" pitchFamily="18" charset="0"/>
              </a:rPr>
              <a:t>3.5 Carabine  300m  couché</a:t>
            </a:r>
          </a:p>
        </p:txBody>
      </p:sp>
      <p:sp>
        <p:nvSpPr>
          <p:cNvPr id="40965" name="Rectangle 7"/>
          <p:cNvSpPr>
            <a:spLocks noChangeArrowheads="1"/>
          </p:cNvSpPr>
          <p:nvPr/>
        </p:nvSpPr>
        <p:spPr bwMode="auto">
          <a:xfrm>
            <a:off x="6670998" y="3915919"/>
            <a:ext cx="2473002" cy="646113"/>
          </a:xfrm>
          <a:prstGeom prst="rect">
            <a:avLst/>
          </a:prstGeom>
          <a:noFill/>
          <a:ln w="9525">
            <a:noFill/>
            <a:miter lim="800000"/>
            <a:headEnd/>
            <a:tailEnd/>
          </a:ln>
        </p:spPr>
        <p:txBody>
          <a:bodyPr wrap="square">
            <a:spAutoFit/>
          </a:bodyPr>
          <a:lstStyle/>
          <a:p>
            <a:pPr algn="ctr"/>
            <a:r>
              <a:rPr lang="fr-FR" b="1" dirty="0" smtClean="0">
                <a:solidFill>
                  <a:srgbClr val="C00000"/>
                </a:solidFill>
                <a:latin typeface="Book Antiqua" pitchFamily="18" charset="0"/>
              </a:rPr>
              <a:t>6.3.4.1</a:t>
            </a:r>
            <a:r>
              <a:rPr lang="fr-FR" b="1" dirty="0">
                <a:solidFill>
                  <a:schemeClr val="bg1"/>
                </a:solidFill>
                <a:latin typeface="Book Antiqua" pitchFamily="18" charset="0"/>
              </a:rPr>
              <a:t>. </a:t>
            </a:r>
          </a:p>
          <a:p>
            <a:pPr algn="ctr"/>
            <a:r>
              <a:rPr lang="fr-FR" b="1" dirty="0">
                <a:solidFill>
                  <a:srgbClr val="0070C0"/>
                </a:solidFill>
                <a:latin typeface="Book Antiqua" pitchFamily="18" charset="0"/>
              </a:rPr>
              <a:t>Cible carabine 300m</a:t>
            </a:r>
          </a:p>
        </p:txBody>
      </p:sp>
      <p:sp>
        <p:nvSpPr>
          <p:cNvPr id="40966" name="Rectangle 21"/>
          <p:cNvSpPr>
            <a:spLocks noChangeArrowheads="1"/>
          </p:cNvSpPr>
          <p:nvPr/>
        </p:nvSpPr>
        <p:spPr bwMode="auto">
          <a:xfrm>
            <a:off x="1835696" y="1784350"/>
            <a:ext cx="5616625" cy="923330"/>
          </a:xfrm>
          <a:prstGeom prst="rect">
            <a:avLst/>
          </a:prstGeom>
          <a:noFill/>
          <a:ln w="9525">
            <a:noFill/>
            <a:miter lim="800000"/>
            <a:headEnd/>
            <a:tailEnd/>
          </a:ln>
        </p:spPr>
        <p:txBody>
          <a:bodyPr wrap="square">
            <a:spAutoFit/>
          </a:bodyPr>
          <a:lstStyle/>
          <a:p>
            <a:pPr algn="ctr"/>
            <a:r>
              <a:rPr lang="fr-FR" b="1" dirty="0">
                <a:solidFill>
                  <a:srgbClr val="0070C0"/>
                </a:solidFill>
                <a:latin typeface="Book Antiqua" pitchFamily="18" charset="0"/>
              </a:rPr>
              <a:t> Hommes et Femmes 60 coups </a:t>
            </a:r>
            <a:endParaRPr lang="fr-FR" b="1" dirty="0" smtClean="0">
              <a:solidFill>
                <a:srgbClr val="0070C0"/>
              </a:solidFill>
              <a:latin typeface="Book Antiqua" pitchFamily="18" charset="0"/>
            </a:endParaRPr>
          </a:p>
          <a:p>
            <a:r>
              <a:rPr lang="fr-FR" b="1" dirty="0" smtClean="0">
                <a:solidFill>
                  <a:srgbClr val="0070C0"/>
                </a:solidFill>
                <a:latin typeface="Book Antiqua" pitchFamily="18" charset="0"/>
              </a:rPr>
              <a:t>     avec cibles papier     avec cibles électroniques</a:t>
            </a:r>
            <a:endParaRPr lang="fr-FR" b="1" dirty="0">
              <a:solidFill>
                <a:srgbClr val="0070C0"/>
              </a:solidFill>
              <a:latin typeface="Book Antiqua" pitchFamily="18" charset="0"/>
            </a:endParaRPr>
          </a:p>
          <a:p>
            <a:r>
              <a:rPr lang="fr-FR" b="1" dirty="0" smtClean="0">
                <a:solidFill>
                  <a:srgbClr val="0070C0"/>
                </a:solidFill>
                <a:latin typeface="Book Antiqua" pitchFamily="18" charset="0"/>
              </a:rPr>
              <a:t>                 1h15	    	            1h</a:t>
            </a:r>
            <a:endParaRPr lang="fr-FR" b="1" dirty="0">
              <a:solidFill>
                <a:srgbClr val="0070C0"/>
              </a:solidFill>
              <a:latin typeface="Book Antiqua" pitchFamily="18" charset="0"/>
            </a:endParaRPr>
          </a:p>
        </p:txBody>
      </p:sp>
      <p:sp>
        <p:nvSpPr>
          <p:cNvPr id="40967" name="Rectangle 22"/>
          <p:cNvSpPr>
            <a:spLocks noChangeArrowheads="1"/>
          </p:cNvSpPr>
          <p:nvPr/>
        </p:nvSpPr>
        <p:spPr bwMode="auto">
          <a:xfrm>
            <a:off x="2982118" y="2639238"/>
            <a:ext cx="3063875" cy="400050"/>
          </a:xfrm>
          <a:prstGeom prst="rect">
            <a:avLst/>
          </a:prstGeom>
          <a:noFill/>
          <a:ln w="9525">
            <a:noFill/>
            <a:miter lim="800000"/>
            <a:headEnd/>
            <a:tailEnd/>
          </a:ln>
        </p:spPr>
        <p:txBody>
          <a:bodyPr wrap="none">
            <a:spAutoFit/>
          </a:bodyPr>
          <a:lstStyle/>
          <a:p>
            <a:r>
              <a:rPr lang="fr-FR" sz="2000" b="1" i="1" u="sng" dirty="0">
                <a:latin typeface="Book Antiqua" pitchFamily="18" charset="0"/>
              </a:rPr>
              <a:t>3.6 Carabine  300m  3X40</a:t>
            </a:r>
          </a:p>
        </p:txBody>
      </p:sp>
      <p:sp>
        <p:nvSpPr>
          <p:cNvPr id="40968" name="Rectangle 23"/>
          <p:cNvSpPr>
            <a:spLocks noChangeArrowheads="1"/>
          </p:cNvSpPr>
          <p:nvPr/>
        </p:nvSpPr>
        <p:spPr bwMode="auto">
          <a:xfrm>
            <a:off x="215900" y="850900"/>
            <a:ext cx="8928100" cy="646331"/>
          </a:xfrm>
          <a:prstGeom prst="rect">
            <a:avLst/>
          </a:prstGeom>
          <a:noFill/>
          <a:ln w="9525">
            <a:noFill/>
            <a:miter lim="800000"/>
            <a:headEnd/>
            <a:tailEnd/>
          </a:ln>
        </p:spPr>
        <p:txBody>
          <a:bodyPr>
            <a:spAutoFit/>
          </a:bodyPr>
          <a:lstStyle/>
          <a:p>
            <a:pPr algn="ctr"/>
            <a:r>
              <a:rPr lang="fr-FR" b="1" dirty="0">
                <a:solidFill>
                  <a:srgbClr val="FFFF00"/>
                </a:solidFill>
                <a:latin typeface="Book Antiqua" pitchFamily="18" charset="0"/>
              </a:rPr>
              <a:t>    </a:t>
            </a:r>
            <a:r>
              <a:rPr lang="fr-FR" b="1" dirty="0" smtClean="0">
                <a:solidFill>
                  <a:srgbClr val="0070C0"/>
                </a:solidFill>
                <a:latin typeface="Book Antiqua" pitchFamily="18" charset="0"/>
              </a:rPr>
              <a:t>15mn </a:t>
            </a:r>
            <a:r>
              <a:rPr lang="fr-FR" b="1" dirty="0">
                <a:solidFill>
                  <a:srgbClr val="0070C0"/>
                </a:solidFill>
                <a:latin typeface="Book Antiqua" pitchFamily="18" charset="0"/>
              </a:rPr>
              <a:t>de Préparation </a:t>
            </a:r>
            <a:r>
              <a:rPr lang="fr-FR" b="1" dirty="0" smtClean="0">
                <a:solidFill>
                  <a:srgbClr val="0070C0"/>
                </a:solidFill>
                <a:latin typeface="Book Antiqua" pitchFamily="18" charset="0"/>
              </a:rPr>
              <a:t>et d’essai avant </a:t>
            </a:r>
            <a:r>
              <a:rPr lang="fr-FR" b="1" dirty="0">
                <a:solidFill>
                  <a:srgbClr val="0070C0"/>
                </a:solidFill>
                <a:latin typeface="Book Antiqua" pitchFamily="18" charset="0"/>
              </a:rPr>
              <a:t>début du match, </a:t>
            </a:r>
            <a:endParaRPr lang="fr-FR" b="1" dirty="0" smtClean="0">
              <a:solidFill>
                <a:srgbClr val="0070C0"/>
              </a:solidFill>
              <a:latin typeface="Book Antiqua" pitchFamily="18" charset="0"/>
            </a:endParaRPr>
          </a:p>
          <a:p>
            <a:pPr algn="ctr"/>
            <a:r>
              <a:rPr lang="fr-FR" b="1" dirty="0" smtClean="0">
                <a:solidFill>
                  <a:srgbClr val="0070C0"/>
                </a:solidFill>
                <a:latin typeface="Book Antiqua" pitchFamily="18" charset="0"/>
              </a:rPr>
              <a:t>1 cible </a:t>
            </a:r>
            <a:r>
              <a:rPr lang="fr-FR" b="1" dirty="0">
                <a:solidFill>
                  <a:srgbClr val="0070C0"/>
                </a:solidFill>
                <a:latin typeface="Book Antiqua" pitchFamily="18" charset="0"/>
              </a:rPr>
              <a:t>d’essai par position, </a:t>
            </a:r>
          </a:p>
        </p:txBody>
      </p:sp>
      <p:sp>
        <p:nvSpPr>
          <p:cNvPr id="40969" name="Rectangle 24"/>
          <p:cNvSpPr>
            <a:spLocks noChangeArrowheads="1"/>
          </p:cNvSpPr>
          <p:nvPr/>
        </p:nvSpPr>
        <p:spPr bwMode="auto">
          <a:xfrm>
            <a:off x="1696714" y="3039288"/>
            <a:ext cx="5395565" cy="923330"/>
          </a:xfrm>
          <a:prstGeom prst="rect">
            <a:avLst/>
          </a:prstGeom>
          <a:noFill/>
          <a:ln w="9525">
            <a:noFill/>
            <a:miter lim="800000"/>
            <a:headEnd/>
            <a:tailEnd/>
          </a:ln>
        </p:spPr>
        <p:txBody>
          <a:bodyPr wrap="square">
            <a:spAutoFit/>
          </a:bodyPr>
          <a:lstStyle/>
          <a:p>
            <a:r>
              <a:rPr lang="fr-FR" b="1" dirty="0">
                <a:solidFill>
                  <a:srgbClr val="FFFF00"/>
                </a:solidFill>
                <a:latin typeface="Book Antiqua" pitchFamily="18" charset="0"/>
              </a:rPr>
              <a:t> 		</a:t>
            </a:r>
            <a:r>
              <a:rPr lang="fr-FR" b="1" dirty="0">
                <a:solidFill>
                  <a:srgbClr val="0070C0"/>
                </a:solidFill>
                <a:latin typeface="Book Antiqua" pitchFamily="18" charset="0"/>
              </a:rPr>
              <a:t>Hommes 120 </a:t>
            </a:r>
            <a:r>
              <a:rPr lang="fr-FR" b="1" dirty="0" smtClean="0">
                <a:solidFill>
                  <a:srgbClr val="0070C0"/>
                </a:solidFill>
                <a:latin typeface="Book Antiqua" pitchFamily="18" charset="0"/>
              </a:rPr>
              <a:t>coups</a:t>
            </a:r>
          </a:p>
          <a:p>
            <a:r>
              <a:rPr lang="fr-FR" b="1" dirty="0" smtClean="0">
                <a:solidFill>
                  <a:srgbClr val="0070C0"/>
                </a:solidFill>
                <a:latin typeface="Book Antiqua" pitchFamily="18" charset="0"/>
              </a:rPr>
              <a:t>       avec </a:t>
            </a:r>
            <a:r>
              <a:rPr lang="fr-FR" b="1" dirty="0">
                <a:solidFill>
                  <a:srgbClr val="0070C0"/>
                </a:solidFill>
                <a:latin typeface="Book Antiqua" pitchFamily="18" charset="0"/>
              </a:rPr>
              <a:t>cibles </a:t>
            </a:r>
            <a:r>
              <a:rPr lang="fr-FR" b="1" dirty="0" smtClean="0">
                <a:solidFill>
                  <a:srgbClr val="0070C0"/>
                </a:solidFill>
                <a:latin typeface="Book Antiqua" pitchFamily="18" charset="0"/>
              </a:rPr>
              <a:t>papier     avec cibles électroniques</a:t>
            </a:r>
            <a:endParaRPr lang="fr-FR" b="1" dirty="0">
              <a:solidFill>
                <a:srgbClr val="0070C0"/>
              </a:solidFill>
              <a:latin typeface="Book Antiqua" pitchFamily="18" charset="0"/>
            </a:endParaRPr>
          </a:p>
          <a:p>
            <a:r>
              <a:rPr lang="fr-FR" b="1" dirty="0" smtClean="0">
                <a:solidFill>
                  <a:srgbClr val="0070C0"/>
                </a:solidFill>
                <a:latin typeface="Book Antiqua" pitchFamily="18" charset="0"/>
              </a:rPr>
              <a:t>	   3h30  </a:t>
            </a:r>
            <a:r>
              <a:rPr lang="fr-FR" b="1" dirty="0">
                <a:solidFill>
                  <a:srgbClr val="0070C0"/>
                </a:solidFill>
                <a:latin typeface="Book Antiqua" pitchFamily="18" charset="0"/>
              </a:rPr>
              <a:t>		      </a:t>
            </a:r>
            <a:r>
              <a:rPr lang="fr-FR" b="1" dirty="0" smtClean="0">
                <a:solidFill>
                  <a:srgbClr val="0070C0"/>
                </a:solidFill>
                <a:latin typeface="Book Antiqua" pitchFamily="18" charset="0"/>
              </a:rPr>
              <a:t>         3h</a:t>
            </a:r>
            <a:endParaRPr lang="fr-FR" b="1" dirty="0">
              <a:solidFill>
                <a:srgbClr val="0070C0"/>
              </a:solidFill>
              <a:latin typeface="Book Antiqua" pitchFamily="18" charset="0"/>
            </a:endParaRPr>
          </a:p>
        </p:txBody>
      </p:sp>
      <p:sp>
        <p:nvSpPr>
          <p:cNvPr id="40970" name="Rectangle 26"/>
          <p:cNvSpPr>
            <a:spLocks noChangeArrowheads="1"/>
          </p:cNvSpPr>
          <p:nvPr/>
        </p:nvSpPr>
        <p:spPr bwMode="auto">
          <a:xfrm>
            <a:off x="2971800" y="3962618"/>
            <a:ext cx="3063875" cy="400050"/>
          </a:xfrm>
          <a:prstGeom prst="rect">
            <a:avLst/>
          </a:prstGeom>
          <a:noFill/>
          <a:ln w="9525">
            <a:noFill/>
            <a:miter lim="800000"/>
            <a:headEnd/>
            <a:tailEnd/>
          </a:ln>
        </p:spPr>
        <p:txBody>
          <a:bodyPr wrap="none">
            <a:spAutoFit/>
          </a:bodyPr>
          <a:lstStyle/>
          <a:p>
            <a:r>
              <a:rPr lang="fr-FR" sz="2000" b="1" i="1" u="sng" dirty="0">
                <a:latin typeface="Book Antiqua" pitchFamily="18" charset="0"/>
              </a:rPr>
              <a:t>3.7 Carabine  300m  3X20</a:t>
            </a:r>
          </a:p>
        </p:txBody>
      </p:sp>
      <p:sp>
        <p:nvSpPr>
          <p:cNvPr id="40971" name="Rectangle 27"/>
          <p:cNvSpPr>
            <a:spLocks noChangeArrowheads="1"/>
          </p:cNvSpPr>
          <p:nvPr/>
        </p:nvSpPr>
        <p:spPr bwMode="auto">
          <a:xfrm>
            <a:off x="3611055" y="4355584"/>
            <a:ext cx="1877437" cy="369332"/>
          </a:xfrm>
          <a:prstGeom prst="rect">
            <a:avLst/>
          </a:prstGeom>
          <a:noFill/>
          <a:ln w="9525">
            <a:noFill/>
            <a:miter lim="800000"/>
            <a:headEnd/>
            <a:tailEnd/>
          </a:ln>
        </p:spPr>
        <p:txBody>
          <a:bodyPr wrap="none">
            <a:spAutoFit/>
          </a:bodyPr>
          <a:lstStyle/>
          <a:p>
            <a:r>
              <a:rPr lang="fr-FR" b="1" dirty="0">
                <a:solidFill>
                  <a:srgbClr val="0070C0"/>
                </a:solidFill>
                <a:latin typeface="Book Antiqua" pitchFamily="18" charset="0"/>
              </a:rPr>
              <a:t>Dames 60 </a:t>
            </a:r>
            <a:r>
              <a:rPr lang="fr-FR" b="1" dirty="0" smtClean="0">
                <a:solidFill>
                  <a:srgbClr val="0070C0"/>
                </a:solidFill>
                <a:latin typeface="Book Antiqua" pitchFamily="18" charset="0"/>
              </a:rPr>
              <a:t>coups</a:t>
            </a:r>
            <a:endParaRPr lang="fr-FR" b="1" dirty="0">
              <a:solidFill>
                <a:srgbClr val="0070C0"/>
              </a:solidFill>
              <a:latin typeface="Book Antiqua" pitchFamily="18" charset="0"/>
            </a:endParaRPr>
          </a:p>
        </p:txBody>
      </p:sp>
      <p:sp>
        <p:nvSpPr>
          <p:cNvPr id="40972" name="Rectangle 28"/>
          <p:cNvSpPr>
            <a:spLocks noChangeArrowheads="1"/>
          </p:cNvSpPr>
          <p:nvPr/>
        </p:nvSpPr>
        <p:spPr bwMode="auto">
          <a:xfrm>
            <a:off x="1835697" y="4622799"/>
            <a:ext cx="5150568" cy="646331"/>
          </a:xfrm>
          <a:prstGeom prst="rect">
            <a:avLst/>
          </a:prstGeom>
          <a:noFill/>
          <a:ln w="9525">
            <a:noFill/>
            <a:miter lim="800000"/>
            <a:headEnd/>
            <a:tailEnd/>
          </a:ln>
        </p:spPr>
        <p:txBody>
          <a:bodyPr wrap="square">
            <a:spAutoFit/>
          </a:bodyPr>
          <a:lstStyle/>
          <a:p>
            <a:r>
              <a:rPr lang="fr-FR" b="1" dirty="0" smtClean="0">
                <a:solidFill>
                  <a:srgbClr val="0070C0"/>
                </a:solidFill>
                <a:latin typeface="Book Antiqua" pitchFamily="18" charset="0"/>
              </a:rPr>
              <a:t>   avec </a:t>
            </a:r>
            <a:r>
              <a:rPr lang="fr-FR" b="1" dirty="0">
                <a:solidFill>
                  <a:srgbClr val="0070C0"/>
                </a:solidFill>
                <a:latin typeface="Book Antiqua" pitchFamily="18" charset="0"/>
              </a:rPr>
              <a:t>cibles </a:t>
            </a:r>
            <a:r>
              <a:rPr lang="fr-FR" b="1" dirty="0" smtClean="0">
                <a:solidFill>
                  <a:srgbClr val="0070C0"/>
                </a:solidFill>
                <a:latin typeface="Book Antiqua" pitchFamily="18" charset="0"/>
              </a:rPr>
              <a:t>papier      avec cibles électroniques</a:t>
            </a:r>
            <a:endParaRPr lang="fr-FR" b="1" dirty="0">
              <a:solidFill>
                <a:srgbClr val="0070C0"/>
              </a:solidFill>
              <a:latin typeface="Book Antiqua" pitchFamily="18" charset="0"/>
            </a:endParaRPr>
          </a:p>
          <a:p>
            <a:r>
              <a:rPr lang="fr-FR" b="1" dirty="0">
                <a:solidFill>
                  <a:srgbClr val="0070C0"/>
                </a:solidFill>
                <a:latin typeface="Book Antiqua" pitchFamily="18" charset="0"/>
              </a:rPr>
              <a:t>          </a:t>
            </a:r>
            <a:r>
              <a:rPr lang="fr-FR" b="1" dirty="0" smtClean="0">
                <a:solidFill>
                  <a:srgbClr val="0070C0"/>
                </a:solidFill>
                <a:latin typeface="Book Antiqua" pitchFamily="18" charset="0"/>
              </a:rPr>
              <a:t>     2h15</a:t>
            </a:r>
            <a:r>
              <a:rPr lang="fr-FR" b="1" dirty="0">
                <a:solidFill>
                  <a:srgbClr val="0070C0"/>
                </a:solidFill>
                <a:latin typeface="Book Antiqua" pitchFamily="18" charset="0"/>
              </a:rPr>
              <a:t>		     </a:t>
            </a:r>
            <a:r>
              <a:rPr lang="fr-FR" b="1" dirty="0" smtClean="0">
                <a:solidFill>
                  <a:srgbClr val="0070C0"/>
                </a:solidFill>
                <a:latin typeface="Book Antiqua" pitchFamily="18" charset="0"/>
              </a:rPr>
              <a:t>      2h</a:t>
            </a:r>
            <a:endParaRPr lang="fr-FR" dirty="0">
              <a:solidFill>
                <a:srgbClr val="0070C0"/>
              </a:solidFill>
              <a:latin typeface="Book Antiqua" pitchFamily="18" charset="0"/>
            </a:endParaRPr>
          </a:p>
        </p:txBody>
      </p:sp>
      <p:sp>
        <p:nvSpPr>
          <p:cNvPr id="40973" name="Rectangle 29"/>
          <p:cNvSpPr>
            <a:spLocks noChangeArrowheads="1"/>
          </p:cNvSpPr>
          <p:nvPr/>
        </p:nvSpPr>
        <p:spPr bwMode="auto">
          <a:xfrm>
            <a:off x="2971800" y="5207794"/>
            <a:ext cx="3576638" cy="400050"/>
          </a:xfrm>
          <a:prstGeom prst="rect">
            <a:avLst/>
          </a:prstGeom>
          <a:noFill/>
          <a:ln w="9525">
            <a:noFill/>
            <a:miter lim="800000"/>
            <a:headEnd/>
            <a:tailEnd/>
          </a:ln>
        </p:spPr>
        <p:txBody>
          <a:bodyPr wrap="none">
            <a:spAutoFit/>
          </a:bodyPr>
          <a:lstStyle/>
          <a:p>
            <a:r>
              <a:rPr lang="fr-FR" sz="2000" b="1" i="1" u="sng" dirty="0">
                <a:latin typeface="Book Antiqua" pitchFamily="18" charset="0"/>
              </a:rPr>
              <a:t>3.8 Carabine  300m  Standard</a:t>
            </a:r>
          </a:p>
        </p:txBody>
      </p:sp>
      <p:sp>
        <p:nvSpPr>
          <p:cNvPr id="40974" name="Rectangle 30"/>
          <p:cNvSpPr>
            <a:spLocks noChangeArrowheads="1"/>
          </p:cNvSpPr>
          <p:nvPr/>
        </p:nvSpPr>
        <p:spPr bwMode="auto">
          <a:xfrm>
            <a:off x="3611055" y="5607844"/>
            <a:ext cx="2095500" cy="369888"/>
          </a:xfrm>
          <a:prstGeom prst="rect">
            <a:avLst/>
          </a:prstGeom>
          <a:noFill/>
          <a:ln w="9525">
            <a:noFill/>
            <a:miter lim="800000"/>
            <a:headEnd/>
            <a:tailEnd/>
          </a:ln>
        </p:spPr>
        <p:txBody>
          <a:bodyPr>
            <a:spAutoFit/>
          </a:bodyPr>
          <a:lstStyle/>
          <a:p>
            <a:r>
              <a:rPr lang="fr-FR" b="1" dirty="0">
                <a:solidFill>
                  <a:srgbClr val="0070C0"/>
                </a:solidFill>
                <a:latin typeface="Book Antiqua" pitchFamily="18" charset="0"/>
              </a:rPr>
              <a:t>Hommes 60 coups </a:t>
            </a:r>
            <a:endParaRPr lang="fr-FR" dirty="0">
              <a:solidFill>
                <a:srgbClr val="0070C0"/>
              </a:solidFill>
              <a:latin typeface="Book Antiqua" pitchFamily="18" charset="0"/>
            </a:endParaRPr>
          </a:p>
        </p:txBody>
      </p:sp>
      <p:sp>
        <p:nvSpPr>
          <p:cNvPr id="40975" name="Rectangle 31"/>
          <p:cNvSpPr>
            <a:spLocks noChangeArrowheads="1"/>
          </p:cNvSpPr>
          <p:nvPr/>
        </p:nvSpPr>
        <p:spPr bwMode="auto">
          <a:xfrm>
            <a:off x="1835697" y="5957887"/>
            <a:ext cx="5112567" cy="646331"/>
          </a:xfrm>
          <a:prstGeom prst="rect">
            <a:avLst/>
          </a:prstGeom>
          <a:noFill/>
          <a:ln w="9525">
            <a:noFill/>
            <a:miter lim="800000"/>
            <a:headEnd/>
            <a:tailEnd/>
          </a:ln>
        </p:spPr>
        <p:txBody>
          <a:bodyPr wrap="square">
            <a:spAutoFit/>
          </a:bodyPr>
          <a:lstStyle/>
          <a:p>
            <a:r>
              <a:rPr lang="fr-FR" b="1" dirty="0" smtClean="0">
                <a:solidFill>
                  <a:srgbClr val="0070C0"/>
                </a:solidFill>
                <a:latin typeface="Book Antiqua" pitchFamily="18" charset="0"/>
              </a:rPr>
              <a:t>   avec </a:t>
            </a:r>
            <a:r>
              <a:rPr lang="fr-FR" b="1" dirty="0">
                <a:solidFill>
                  <a:srgbClr val="0070C0"/>
                </a:solidFill>
                <a:latin typeface="Book Antiqua" pitchFamily="18" charset="0"/>
              </a:rPr>
              <a:t>cibles </a:t>
            </a:r>
            <a:r>
              <a:rPr lang="fr-FR" b="1" dirty="0" smtClean="0">
                <a:solidFill>
                  <a:srgbClr val="0070C0"/>
                </a:solidFill>
                <a:latin typeface="Book Antiqua" pitchFamily="18" charset="0"/>
              </a:rPr>
              <a:t>papier     avec cibles électroniques</a:t>
            </a:r>
            <a:endParaRPr lang="fr-FR" b="1" dirty="0">
              <a:solidFill>
                <a:srgbClr val="0070C0"/>
              </a:solidFill>
              <a:latin typeface="Book Antiqua" pitchFamily="18" charset="0"/>
            </a:endParaRPr>
          </a:p>
          <a:p>
            <a:r>
              <a:rPr lang="fr-FR" b="1" dirty="0">
                <a:solidFill>
                  <a:srgbClr val="0070C0"/>
                </a:solidFill>
                <a:latin typeface="Book Antiqua" pitchFamily="18" charset="0"/>
              </a:rPr>
              <a:t>          </a:t>
            </a:r>
            <a:r>
              <a:rPr lang="fr-FR" b="1" dirty="0" smtClean="0">
                <a:solidFill>
                  <a:srgbClr val="0070C0"/>
                </a:solidFill>
                <a:latin typeface="Book Antiqua" pitchFamily="18" charset="0"/>
              </a:rPr>
              <a:t>     2h15</a:t>
            </a:r>
            <a:r>
              <a:rPr lang="fr-FR" b="1" dirty="0">
                <a:solidFill>
                  <a:srgbClr val="0070C0"/>
                </a:solidFill>
                <a:latin typeface="Book Antiqua" pitchFamily="18" charset="0"/>
              </a:rPr>
              <a:t>		      </a:t>
            </a:r>
            <a:r>
              <a:rPr lang="fr-FR" b="1" dirty="0" smtClean="0">
                <a:solidFill>
                  <a:srgbClr val="0070C0"/>
                </a:solidFill>
                <a:latin typeface="Book Antiqua" pitchFamily="18" charset="0"/>
              </a:rPr>
              <a:t>     2h</a:t>
            </a:r>
            <a:endParaRPr lang="fr-FR" dirty="0">
              <a:solidFill>
                <a:srgbClr val="0070C0"/>
              </a:solidFill>
              <a:latin typeface="Book Antiqua" pitchFamily="18" charset="0"/>
            </a:endParaRPr>
          </a:p>
        </p:txBody>
      </p:sp>
      <p:pic>
        <p:nvPicPr>
          <p:cNvPr id="40976" name="Image 32" descr="2010 cible 300m.jpg"/>
          <p:cNvPicPr>
            <a:picLocks noChangeAspect="1"/>
          </p:cNvPicPr>
          <p:nvPr/>
        </p:nvPicPr>
        <p:blipFill>
          <a:blip r:embed="rId3" cstate="print"/>
          <a:srcRect/>
          <a:stretch>
            <a:fillRect/>
          </a:stretch>
        </p:blipFill>
        <p:spPr bwMode="auto">
          <a:xfrm>
            <a:off x="6986265" y="4485174"/>
            <a:ext cx="1911350" cy="1922463"/>
          </a:xfrm>
          <a:prstGeom prst="rect">
            <a:avLst/>
          </a:prstGeom>
          <a:noFill/>
          <a:ln w="9525">
            <a:noFill/>
            <a:miter lim="800000"/>
            <a:headEnd/>
            <a:tailEnd/>
          </a:ln>
        </p:spPr>
      </p:pic>
      <p:pic>
        <p:nvPicPr>
          <p:cNvPr id="40977" name="Image 16" descr="2010 50m couche H.jpg"/>
          <p:cNvPicPr>
            <a:picLocks noChangeAspect="1"/>
          </p:cNvPicPr>
          <p:nvPr/>
        </p:nvPicPr>
        <p:blipFill>
          <a:blip r:embed="rId4" cstate="print"/>
          <a:srcRect/>
          <a:stretch>
            <a:fillRect/>
          </a:stretch>
        </p:blipFill>
        <p:spPr bwMode="auto">
          <a:xfrm>
            <a:off x="127000" y="3244849"/>
            <a:ext cx="1571625" cy="1377950"/>
          </a:xfrm>
          <a:prstGeom prst="rect">
            <a:avLst/>
          </a:prstGeom>
          <a:noFill/>
          <a:ln w="9525">
            <a:noFill/>
            <a:miter lim="800000"/>
            <a:headEnd/>
            <a:tailEnd/>
          </a:ln>
        </p:spPr>
      </p:pic>
      <p:pic>
        <p:nvPicPr>
          <p:cNvPr id="40978" name="Image 17" descr="2010 50m debout.jpg"/>
          <p:cNvPicPr>
            <a:picLocks noChangeAspect="1"/>
          </p:cNvPicPr>
          <p:nvPr/>
        </p:nvPicPr>
        <p:blipFill>
          <a:blip r:embed="rId5" cstate="print"/>
          <a:srcRect/>
          <a:stretch>
            <a:fillRect/>
          </a:stretch>
        </p:blipFill>
        <p:spPr bwMode="auto">
          <a:xfrm>
            <a:off x="92075" y="4858544"/>
            <a:ext cx="1590675" cy="1422400"/>
          </a:xfrm>
          <a:prstGeom prst="rect">
            <a:avLst/>
          </a:prstGeom>
          <a:noFill/>
          <a:ln w="9525">
            <a:noFill/>
            <a:miter lim="800000"/>
            <a:headEnd/>
            <a:tailEnd/>
          </a:ln>
        </p:spPr>
      </p:pic>
      <p:pic>
        <p:nvPicPr>
          <p:cNvPr id="40979" name="Image 18" descr="CDF 2550M 2009_FFTir 290709 dd003.jpg"/>
          <p:cNvPicPr>
            <a:picLocks noChangeAspect="1"/>
          </p:cNvPicPr>
          <p:nvPr/>
        </p:nvPicPr>
        <p:blipFill>
          <a:blip r:embed="rId6" cstate="print"/>
          <a:srcRect/>
          <a:stretch>
            <a:fillRect/>
          </a:stretch>
        </p:blipFill>
        <p:spPr bwMode="auto">
          <a:xfrm>
            <a:off x="127000" y="1519456"/>
            <a:ext cx="1600200" cy="1423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fr-FR" sz="3200" dirty="0" smtClean="0"/>
              <a:t>4. Règles Pistolet</a:t>
            </a:r>
            <a:endParaRPr lang="fr-FR" sz="3200" dirty="0"/>
          </a:p>
        </p:txBody>
      </p:sp>
      <p:sp>
        <p:nvSpPr>
          <p:cNvPr id="3" name="Espace réservé du numéro de diapositive 2"/>
          <p:cNvSpPr>
            <a:spLocks noGrp="1"/>
          </p:cNvSpPr>
          <p:nvPr>
            <p:ph type="sldNum" sz="quarter" idx="12"/>
          </p:nvPr>
        </p:nvSpPr>
        <p:spPr/>
        <p:txBody>
          <a:bodyPr/>
          <a:lstStyle/>
          <a:p>
            <a:pPr>
              <a:defRPr/>
            </a:pPr>
            <a:fld id="{DF3CA54E-CE54-4DB0-ADC3-4A74AEFD0168}" type="slidenum">
              <a:rPr lang="fr-FR"/>
              <a:pPr>
                <a:defRPr/>
              </a:pPr>
              <a:t>44</a:t>
            </a:fld>
            <a:endParaRPr lang="fr-FR" dirty="0"/>
          </a:p>
        </p:txBody>
      </p:sp>
      <p:sp>
        <p:nvSpPr>
          <p:cNvPr id="41988" name="ZoneTexte 3"/>
          <p:cNvSpPr txBox="1">
            <a:spLocks noChangeArrowheads="1"/>
          </p:cNvSpPr>
          <p:nvPr/>
        </p:nvSpPr>
        <p:spPr bwMode="auto">
          <a:xfrm>
            <a:off x="3371850" y="1206500"/>
            <a:ext cx="2376488" cy="400050"/>
          </a:xfrm>
          <a:prstGeom prst="rect">
            <a:avLst/>
          </a:prstGeom>
          <a:noFill/>
          <a:ln w="9525">
            <a:noFill/>
            <a:miter lim="800000"/>
            <a:headEnd/>
            <a:tailEnd/>
          </a:ln>
        </p:spPr>
        <p:txBody>
          <a:bodyPr wrap="none">
            <a:spAutoFit/>
          </a:bodyPr>
          <a:lstStyle/>
          <a:p>
            <a:r>
              <a:rPr lang="fr-FR" sz="2000" b="1" dirty="0">
                <a:latin typeface="Book Antiqua" pitchFamily="18" charset="0"/>
              </a:rPr>
              <a:t>4.1 Pistolet air 10m</a:t>
            </a:r>
          </a:p>
        </p:txBody>
      </p:sp>
      <p:sp>
        <p:nvSpPr>
          <p:cNvPr id="41989" name="ZoneTexte 31"/>
          <p:cNvSpPr txBox="1">
            <a:spLocks noChangeArrowheads="1"/>
          </p:cNvSpPr>
          <p:nvPr/>
        </p:nvSpPr>
        <p:spPr bwMode="auto">
          <a:xfrm>
            <a:off x="5238750" y="1686892"/>
            <a:ext cx="3506088" cy="2308324"/>
          </a:xfrm>
          <a:prstGeom prst="rect">
            <a:avLst/>
          </a:prstGeom>
          <a:noFill/>
          <a:ln w="9525">
            <a:noFill/>
            <a:miter lim="800000"/>
            <a:headEnd/>
            <a:tailEnd/>
          </a:ln>
        </p:spPr>
        <p:txBody>
          <a:bodyPr wrap="none">
            <a:spAutoFit/>
          </a:bodyPr>
          <a:lstStyle/>
          <a:p>
            <a:r>
              <a:rPr lang="fr-FR" b="1" dirty="0">
                <a:solidFill>
                  <a:srgbClr val="0070C0"/>
                </a:solidFill>
                <a:latin typeface="Book Antiqua" pitchFamily="18" charset="0"/>
              </a:rPr>
              <a:t>Programme match:</a:t>
            </a:r>
          </a:p>
          <a:p>
            <a:r>
              <a:rPr lang="fr-FR" b="1" dirty="0">
                <a:solidFill>
                  <a:srgbClr val="0070C0"/>
                </a:solidFill>
                <a:latin typeface="Book Antiqua" pitchFamily="18" charset="0"/>
              </a:rPr>
              <a:t>15mn de Préparation  et d’essai </a:t>
            </a:r>
          </a:p>
          <a:p>
            <a:r>
              <a:rPr lang="fr-FR" b="1" dirty="0">
                <a:solidFill>
                  <a:srgbClr val="0070C0"/>
                </a:solidFill>
                <a:latin typeface="Book Antiqua" pitchFamily="18" charset="0"/>
              </a:rPr>
              <a:t>avant le début du match </a:t>
            </a:r>
          </a:p>
          <a:p>
            <a:r>
              <a:rPr lang="fr-FR" b="1" dirty="0">
                <a:solidFill>
                  <a:srgbClr val="0070C0"/>
                </a:solidFill>
                <a:latin typeface="Book Antiqua" pitchFamily="18" charset="0"/>
              </a:rPr>
              <a:t>4 cibles d’essais</a:t>
            </a:r>
          </a:p>
          <a:p>
            <a:r>
              <a:rPr lang="fr-FR" b="1" dirty="0">
                <a:solidFill>
                  <a:srgbClr val="0070C0"/>
                </a:solidFill>
                <a:latin typeface="Book Antiqua" pitchFamily="18" charset="0"/>
              </a:rPr>
              <a:t>Hommes  60 coups en 1h15</a:t>
            </a:r>
          </a:p>
          <a:p>
            <a:r>
              <a:rPr lang="fr-FR" b="1" dirty="0">
                <a:solidFill>
                  <a:srgbClr val="0070C0"/>
                </a:solidFill>
                <a:latin typeface="Book Antiqua" pitchFamily="18" charset="0"/>
              </a:rPr>
              <a:t>          </a:t>
            </a:r>
            <a:r>
              <a:rPr lang="fr-FR" b="1" dirty="0" smtClean="0">
                <a:solidFill>
                  <a:srgbClr val="0070C0"/>
                </a:solidFill>
                <a:latin typeface="Book Antiqua" pitchFamily="18" charset="0"/>
              </a:rPr>
              <a:t>        </a:t>
            </a:r>
            <a:r>
              <a:rPr lang="fr-FR" b="1" dirty="0">
                <a:solidFill>
                  <a:srgbClr val="0070C0"/>
                </a:solidFill>
                <a:latin typeface="Book Antiqua" pitchFamily="18" charset="0"/>
              </a:rPr>
              <a:t>(cibles </a:t>
            </a:r>
            <a:r>
              <a:rPr lang="fr-FR" b="1" dirty="0" smtClean="0">
                <a:solidFill>
                  <a:srgbClr val="0070C0"/>
                </a:solidFill>
                <a:latin typeface="Book Antiqua" pitchFamily="18" charset="0"/>
              </a:rPr>
              <a:t>papier  </a:t>
            </a:r>
            <a:r>
              <a:rPr lang="fr-FR" b="1" dirty="0">
                <a:solidFill>
                  <a:srgbClr val="0070C0"/>
                </a:solidFill>
                <a:latin typeface="Book Antiqua" pitchFamily="18" charset="0"/>
              </a:rPr>
              <a:t>1h30)</a:t>
            </a:r>
          </a:p>
          <a:p>
            <a:r>
              <a:rPr lang="fr-FR" b="1" dirty="0">
                <a:solidFill>
                  <a:srgbClr val="0070C0"/>
                </a:solidFill>
                <a:latin typeface="Book Antiqua" pitchFamily="18" charset="0"/>
              </a:rPr>
              <a:t>Femmes   40 coups en 50 mn</a:t>
            </a:r>
          </a:p>
          <a:p>
            <a:r>
              <a:rPr lang="fr-FR" b="1" dirty="0">
                <a:solidFill>
                  <a:srgbClr val="0070C0"/>
                </a:solidFill>
                <a:latin typeface="Book Antiqua" pitchFamily="18" charset="0"/>
              </a:rPr>
              <a:t>           </a:t>
            </a:r>
            <a:r>
              <a:rPr lang="fr-FR" b="1" dirty="0" smtClean="0">
                <a:solidFill>
                  <a:srgbClr val="0070C0"/>
                </a:solidFill>
                <a:latin typeface="Book Antiqua" pitchFamily="18" charset="0"/>
              </a:rPr>
              <a:t>       </a:t>
            </a:r>
            <a:r>
              <a:rPr lang="fr-FR" b="1" dirty="0">
                <a:solidFill>
                  <a:srgbClr val="0070C0"/>
                </a:solidFill>
                <a:latin typeface="Book Antiqua" pitchFamily="18" charset="0"/>
              </a:rPr>
              <a:t>(cibles </a:t>
            </a:r>
            <a:r>
              <a:rPr lang="fr-FR" b="1" dirty="0" smtClean="0">
                <a:solidFill>
                  <a:srgbClr val="0070C0"/>
                </a:solidFill>
                <a:latin typeface="Book Antiqua" pitchFamily="18" charset="0"/>
              </a:rPr>
              <a:t>papier </a:t>
            </a:r>
            <a:r>
              <a:rPr lang="fr-FR" b="1" dirty="0">
                <a:solidFill>
                  <a:srgbClr val="0070C0"/>
                </a:solidFill>
                <a:latin typeface="Book Antiqua" pitchFamily="18" charset="0"/>
              </a:rPr>
              <a:t>1 h)</a:t>
            </a:r>
          </a:p>
        </p:txBody>
      </p:sp>
      <p:sp>
        <p:nvSpPr>
          <p:cNvPr id="41990" name="Rectangle 33"/>
          <p:cNvSpPr>
            <a:spLocks noChangeArrowheads="1"/>
          </p:cNvSpPr>
          <p:nvPr/>
        </p:nvSpPr>
        <p:spPr bwMode="auto">
          <a:xfrm>
            <a:off x="5439816" y="3995216"/>
            <a:ext cx="2858475" cy="369332"/>
          </a:xfrm>
          <a:prstGeom prst="rect">
            <a:avLst/>
          </a:prstGeom>
          <a:noFill/>
          <a:ln w="9525">
            <a:noFill/>
            <a:miter lim="800000"/>
            <a:headEnd/>
            <a:tailEnd/>
          </a:ln>
        </p:spPr>
        <p:txBody>
          <a:bodyPr wrap="none">
            <a:spAutoFit/>
          </a:bodyPr>
          <a:lstStyle/>
          <a:p>
            <a:r>
              <a:rPr lang="fr-FR" b="1" dirty="0" smtClean="0">
                <a:solidFill>
                  <a:srgbClr val="C00000"/>
                </a:solidFill>
                <a:latin typeface="Book Antiqua" pitchFamily="18" charset="0"/>
              </a:rPr>
              <a:t>6.3.4.6</a:t>
            </a:r>
            <a:r>
              <a:rPr lang="fr-FR" b="1" dirty="0">
                <a:solidFill>
                  <a:srgbClr val="C00000"/>
                </a:solidFill>
                <a:latin typeface="Book Antiqua" pitchFamily="18" charset="0"/>
              </a:rPr>
              <a:t>. </a:t>
            </a:r>
            <a:r>
              <a:rPr lang="fr-FR" b="1" dirty="0">
                <a:solidFill>
                  <a:srgbClr val="0070C0"/>
                </a:solidFill>
                <a:latin typeface="Book Antiqua" pitchFamily="18" charset="0"/>
              </a:rPr>
              <a:t>Cible pistolet 10m</a:t>
            </a:r>
          </a:p>
        </p:txBody>
      </p:sp>
      <p:pic>
        <p:nvPicPr>
          <p:cNvPr id="41991" name="Image 8" descr="2010 pistolet 10m.jpg"/>
          <p:cNvPicPr>
            <a:picLocks noChangeAspect="1"/>
          </p:cNvPicPr>
          <p:nvPr/>
        </p:nvPicPr>
        <p:blipFill>
          <a:blip r:embed="rId3" cstate="print"/>
          <a:srcRect/>
          <a:stretch>
            <a:fillRect/>
          </a:stretch>
        </p:blipFill>
        <p:spPr bwMode="auto">
          <a:xfrm>
            <a:off x="304800" y="1962150"/>
            <a:ext cx="4787900" cy="4187825"/>
          </a:xfrm>
          <a:prstGeom prst="rect">
            <a:avLst/>
          </a:prstGeom>
          <a:noFill/>
          <a:ln w="9525">
            <a:noFill/>
            <a:miter lim="800000"/>
            <a:headEnd/>
            <a:tailEnd/>
          </a:ln>
        </p:spPr>
      </p:pic>
      <p:pic>
        <p:nvPicPr>
          <p:cNvPr id="41992" name="Image 9" descr="2010 cible P 10m.jpg"/>
          <p:cNvPicPr>
            <a:picLocks noChangeAspect="1"/>
          </p:cNvPicPr>
          <p:nvPr/>
        </p:nvPicPr>
        <p:blipFill>
          <a:blip r:embed="rId4" cstate="print"/>
          <a:srcRect/>
          <a:stretch>
            <a:fillRect/>
          </a:stretch>
        </p:blipFill>
        <p:spPr bwMode="auto">
          <a:xfrm>
            <a:off x="6156176" y="4365104"/>
            <a:ext cx="1922463" cy="1925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fr-FR" sz="3200" dirty="0" smtClean="0"/>
              <a:t>4. Règles Pistolet</a:t>
            </a:r>
            <a:endParaRPr lang="fr-FR" sz="3200" dirty="0"/>
          </a:p>
        </p:txBody>
      </p:sp>
      <p:sp>
        <p:nvSpPr>
          <p:cNvPr id="3" name="Espace réservé du numéro de diapositive 2"/>
          <p:cNvSpPr>
            <a:spLocks noGrp="1"/>
          </p:cNvSpPr>
          <p:nvPr>
            <p:ph type="sldNum" sz="quarter" idx="12"/>
          </p:nvPr>
        </p:nvSpPr>
        <p:spPr/>
        <p:txBody>
          <a:bodyPr/>
          <a:lstStyle/>
          <a:p>
            <a:pPr>
              <a:defRPr/>
            </a:pPr>
            <a:fld id="{0696CB01-C6D9-4A66-94AF-A58561272BDA}" type="slidenum">
              <a:rPr lang="fr-FR"/>
              <a:pPr>
                <a:defRPr/>
              </a:pPr>
              <a:t>45</a:t>
            </a:fld>
            <a:endParaRPr lang="fr-FR" dirty="0"/>
          </a:p>
        </p:txBody>
      </p:sp>
      <p:sp>
        <p:nvSpPr>
          <p:cNvPr id="43012" name="ZoneTexte 3"/>
          <p:cNvSpPr txBox="1">
            <a:spLocks noChangeArrowheads="1"/>
          </p:cNvSpPr>
          <p:nvPr/>
        </p:nvSpPr>
        <p:spPr bwMode="auto">
          <a:xfrm>
            <a:off x="3371850" y="1206500"/>
            <a:ext cx="2127250" cy="400050"/>
          </a:xfrm>
          <a:prstGeom prst="rect">
            <a:avLst/>
          </a:prstGeom>
          <a:noFill/>
          <a:ln w="9525">
            <a:noFill/>
            <a:miter lim="800000"/>
            <a:headEnd/>
            <a:tailEnd/>
          </a:ln>
        </p:spPr>
        <p:txBody>
          <a:bodyPr wrap="none">
            <a:spAutoFit/>
          </a:bodyPr>
          <a:lstStyle/>
          <a:p>
            <a:r>
              <a:rPr lang="fr-FR" sz="2000" b="1" dirty="0">
                <a:latin typeface="Book Antiqua" pitchFamily="18" charset="0"/>
              </a:rPr>
              <a:t>4.2 Pistolet  50 m</a:t>
            </a:r>
          </a:p>
        </p:txBody>
      </p:sp>
      <p:sp>
        <p:nvSpPr>
          <p:cNvPr id="43013" name="ZoneTexte 31"/>
          <p:cNvSpPr txBox="1">
            <a:spLocks noChangeArrowheads="1"/>
          </p:cNvSpPr>
          <p:nvPr/>
        </p:nvSpPr>
        <p:spPr bwMode="auto">
          <a:xfrm>
            <a:off x="5238750" y="1828800"/>
            <a:ext cx="3506088" cy="1754326"/>
          </a:xfrm>
          <a:prstGeom prst="rect">
            <a:avLst/>
          </a:prstGeom>
          <a:noFill/>
          <a:ln w="9525">
            <a:noFill/>
            <a:miter lim="800000"/>
            <a:headEnd/>
            <a:tailEnd/>
          </a:ln>
        </p:spPr>
        <p:txBody>
          <a:bodyPr wrap="none">
            <a:spAutoFit/>
          </a:bodyPr>
          <a:lstStyle/>
          <a:p>
            <a:r>
              <a:rPr lang="fr-FR" b="1" dirty="0">
                <a:solidFill>
                  <a:srgbClr val="0070C0"/>
                </a:solidFill>
                <a:latin typeface="Book Antiqua" pitchFamily="18" charset="0"/>
              </a:rPr>
              <a:t>Programme match:</a:t>
            </a:r>
          </a:p>
          <a:p>
            <a:r>
              <a:rPr lang="fr-FR" b="1" dirty="0">
                <a:solidFill>
                  <a:srgbClr val="0070C0"/>
                </a:solidFill>
                <a:latin typeface="Book Antiqua" pitchFamily="18" charset="0"/>
              </a:rPr>
              <a:t>15mn de Préparation  et d’essai </a:t>
            </a:r>
          </a:p>
          <a:p>
            <a:r>
              <a:rPr lang="fr-FR" b="1" dirty="0">
                <a:solidFill>
                  <a:srgbClr val="0070C0"/>
                </a:solidFill>
                <a:latin typeface="Book Antiqua" pitchFamily="18" charset="0"/>
              </a:rPr>
              <a:t>avant le début du match </a:t>
            </a:r>
          </a:p>
          <a:p>
            <a:r>
              <a:rPr lang="fr-FR" b="1" dirty="0">
                <a:solidFill>
                  <a:srgbClr val="0070C0"/>
                </a:solidFill>
                <a:latin typeface="Book Antiqua" pitchFamily="18" charset="0"/>
              </a:rPr>
              <a:t>2</a:t>
            </a:r>
            <a:r>
              <a:rPr lang="fr-FR" b="1" dirty="0" smtClean="0">
                <a:solidFill>
                  <a:srgbClr val="0070C0"/>
                </a:solidFill>
                <a:latin typeface="Book Antiqua" pitchFamily="18" charset="0"/>
              </a:rPr>
              <a:t> </a:t>
            </a:r>
            <a:r>
              <a:rPr lang="fr-FR" b="1" dirty="0">
                <a:solidFill>
                  <a:srgbClr val="0070C0"/>
                </a:solidFill>
                <a:latin typeface="Book Antiqua" pitchFamily="18" charset="0"/>
              </a:rPr>
              <a:t>cibles d’essais</a:t>
            </a:r>
          </a:p>
          <a:p>
            <a:r>
              <a:rPr lang="fr-FR" b="1" dirty="0">
                <a:solidFill>
                  <a:srgbClr val="0070C0"/>
                </a:solidFill>
                <a:latin typeface="Book Antiqua" pitchFamily="18" charset="0"/>
              </a:rPr>
              <a:t>Hommes  60 coups en </a:t>
            </a:r>
            <a:r>
              <a:rPr lang="fr-FR" b="1" dirty="0" smtClean="0">
                <a:solidFill>
                  <a:srgbClr val="0070C0"/>
                </a:solidFill>
                <a:latin typeface="Book Antiqua" pitchFamily="18" charset="0"/>
              </a:rPr>
              <a:t>1h 30</a:t>
            </a:r>
            <a:endParaRPr lang="fr-FR" b="1" dirty="0">
              <a:solidFill>
                <a:srgbClr val="0070C0"/>
              </a:solidFill>
              <a:latin typeface="Book Antiqua" pitchFamily="18" charset="0"/>
            </a:endParaRPr>
          </a:p>
          <a:p>
            <a:r>
              <a:rPr lang="fr-FR" b="1" dirty="0">
                <a:solidFill>
                  <a:srgbClr val="0070C0"/>
                </a:solidFill>
                <a:latin typeface="Book Antiqua" pitchFamily="18" charset="0"/>
              </a:rPr>
              <a:t>           </a:t>
            </a:r>
            <a:r>
              <a:rPr lang="fr-FR" b="1" dirty="0" smtClean="0">
                <a:solidFill>
                  <a:srgbClr val="0070C0"/>
                </a:solidFill>
                <a:latin typeface="Book Antiqua" pitchFamily="18" charset="0"/>
              </a:rPr>
              <a:t>       </a:t>
            </a:r>
            <a:r>
              <a:rPr lang="fr-FR" b="1" dirty="0">
                <a:solidFill>
                  <a:srgbClr val="0070C0"/>
                </a:solidFill>
                <a:latin typeface="Book Antiqua" pitchFamily="18" charset="0"/>
              </a:rPr>
              <a:t>(cibles </a:t>
            </a:r>
            <a:r>
              <a:rPr lang="fr-FR" b="1" dirty="0" smtClean="0">
                <a:solidFill>
                  <a:srgbClr val="0070C0"/>
                </a:solidFill>
                <a:latin typeface="Book Antiqua" pitchFamily="18" charset="0"/>
              </a:rPr>
              <a:t>papier  1h45)</a:t>
            </a:r>
            <a:endParaRPr lang="fr-FR" b="1" dirty="0">
              <a:solidFill>
                <a:srgbClr val="0070C0"/>
              </a:solidFill>
              <a:latin typeface="Book Antiqua" pitchFamily="18" charset="0"/>
            </a:endParaRPr>
          </a:p>
        </p:txBody>
      </p:sp>
      <p:sp>
        <p:nvSpPr>
          <p:cNvPr id="43014" name="Rectangle 33"/>
          <p:cNvSpPr>
            <a:spLocks noChangeArrowheads="1"/>
          </p:cNvSpPr>
          <p:nvPr/>
        </p:nvSpPr>
        <p:spPr bwMode="auto">
          <a:xfrm>
            <a:off x="5416550" y="3829050"/>
            <a:ext cx="2858475" cy="369332"/>
          </a:xfrm>
          <a:prstGeom prst="rect">
            <a:avLst/>
          </a:prstGeom>
          <a:noFill/>
          <a:ln w="9525">
            <a:noFill/>
            <a:miter lim="800000"/>
            <a:headEnd/>
            <a:tailEnd/>
          </a:ln>
        </p:spPr>
        <p:txBody>
          <a:bodyPr wrap="none">
            <a:spAutoFit/>
          </a:bodyPr>
          <a:lstStyle/>
          <a:p>
            <a:r>
              <a:rPr lang="fr-FR" b="1" dirty="0" smtClean="0">
                <a:solidFill>
                  <a:srgbClr val="C00000"/>
                </a:solidFill>
                <a:latin typeface="Book Antiqua" pitchFamily="18" charset="0"/>
              </a:rPr>
              <a:t>6.3.4.5</a:t>
            </a:r>
            <a:r>
              <a:rPr lang="fr-FR" b="1" dirty="0">
                <a:solidFill>
                  <a:srgbClr val="C00000"/>
                </a:solidFill>
                <a:latin typeface="Book Antiqua" pitchFamily="18" charset="0"/>
              </a:rPr>
              <a:t>. </a:t>
            </a:r>
            <a:r>
              <a:rPr lang="fr-FR" b="1" dirty="0">
                <a:solidFill>
                  <a:srgbClr val="0070C0"/>
                </a:solidFill>
                <a:latin typeface="Book Antiqua" pitchFamily="18" charset="0"/>
              </a:rPr>
              <a:t>Cible pistolet 50m</a:t>
            </a:r>
          </a:p>
        </p:txBody>
      </p:sp>
      <p:pic>
        <p:nvPicPr>
          <p:cNvPr id="43015" name="Image 10" descr="2010 P50m.jpg"/>
          <p:cNvPicPr>
            <a:picLocks noChangeAspect="1"/>
          </p:cNvPicPr>
          <p:nvPr/>
        </p:nvPicPr>
        <p:blipFill>
          <a:blip r:embed="rId3" cstate="print"/>
          <a:srcRect/>
          <a:stretch>
            <a:fillRect/>
          </a:stretch>
        </p:blipFill>
        <p:spPr bwMode="auto">
          <a:xfrm>
            <a:off x="171450" y="1909763"/>
            <a:ext cx="4933950" cy="4427537"/>
          </a:xfrm>
          <a:prstGeom prst="rect">
            <a:avLst/>
          </a:prstGeom>
          <a:noFill/>
          <a:ln w="9525">
            <a:noFill/>
            <a:miter lim="800000"/>
            <a:headEnd/>
            <a:tailEnd/>
          </a:ln>
        </p:spPr>
      </p:pic>
      <p:pic>
        <p:nvPicPr>
          <p:cNvPr id="43016" name="Image 11" descr="2010 cible 25 50m.jpg"/>
          <p:cNvPicPr>
            <a:picLocks noChangeAspect="1"/>
          </p:cNvPicPr>
          <p:nvPr/>
        </p:nvPicPr>
        <p:blipFill>
          <a:blip r:embed="rId4" cstate="print"/>
          <a:srcRect/>
          <a:stretch>
            <a:fillRect/>
          </a:stretch>
        </p:blipFill>
        <p:spPr bwMode="auto">
          <a:xfrm>
            <a:off x="5816600" y="4229100"/>
            <a:ext cx="2327275" cy="2278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fr-FR" sz="3200" dirty="0" smtClean="0"/>
              <a:t>4. Règles Pistolet</a:t>
            </a:r>
            <a:endParaRPr lang="fr-FR" sz="3200" dirty="0"/>
          </a:p>
        </p:txBody>
      </p:sp>
      <p:sp>
        <p:nvSpPr>
          <p:cNvPr id="3" name="Espace réservé du numéro de diapositive 2"/>
          <p:cNvSpPr>
            <a:spLocks noGrp="1"/>
          </p:cNvSpPr>
          <p:nvPr>
            <p:ph type="sldNum" sz="quarter" idx="12"/>
          </p:nvPr>
        </p:nvSpPr>
        <p:spPr/>
        <p:txBody>
          <a:bodyPr/>
          <a:lstStyle/>
          <a:p>
            <a:pPr>
              <a:defRPr/>
            </a:pPr>
            <a:fld id="{020D529B-706E-48AE-9523-2A67C08D76C2}" type="slidenum">
              <a:rPr lang="fr-FR"/>
              <a:pPr>
                <a:defRPr/>
              </a:pPr>
              <a:t>46</a:t>
            </a:fld>
            <a:endParaRPr lang="fr-FR" dirty="0"/>
          </a:p>
        </p:txBody>
      </p:sp>
      <p:sp>
        <p:nvSpPr>
          <p:cNvPr id="44036" name="ZoneTexte 3"/>
          <p:cNvSpPr txBox="1">
            <a:spLocks noChangeArrowheads="1"/>
          </p:cNvSpPr>
          <p:nvPr/>
        </p:nvSpPr>
        <p:spPr bwMode="auto">
          <a:xfrm>
            <a:off x="3059832" y="1058445"/>
            <a:ext cx="3000482" cy="400110"/>
          </a:xfrm>
          <a:prstGeom prst="rect">
            <a:avLst/>
          </a:prstGeom>
          <a:noFill/>
          <a:ln w="9525">
            <a:noFill/>
            <a:miter lim="800000"/>
            <a:headEnd/>
            <a:tailEnd/>
          </a:ln>
        </p:spPr>
        <p:txBody>
          <a:bodyPr wrap="square">
            <a:spAutoFit/>
          </a:bodyPr>
          <a:lstStyle/>
          <a:p>
            <a:r>
              <a:rPr lang="fr-FR" sz="2000" b="1" dirty="0">
                <a:latin typeface="Book Antiqua" pitchFamily="18" charset="0"/>
              </a:rPr>
              <a:t>4.3 </a:t>
            </a:r>
            <a:r>
              <a:rPr lang="fr-FR" sz="2000" b="1" dirty="0" smtClean="0">
                <a:latin typeface="Book Antiqua" pitchFamily="18" charset="0"/>
              </a:rPr>
              <a:t>Pistolet Vitesse 25m</a:t>
            </a:r>
            <a:endParaRPr lang="fr-FR" sz="2000" b="1" dirty="0">
              <a:latin typeface="Book Antiqua" pitchFamily="18" charset="0"/>
            </a:endParaRPr>
          </a:p>
        </p:txBody>
      </p:sp>
      <p:sp>
        <p:nvSpPr>
          <p:cNvPr id="44037" name="ZoneTexte 31"/>
          <p:cNvSpPr txBox="1">
            <a:spLocks noChangeArrowheads="1"/>
          </p:cNvSpPr>
          <p:nvPr/>
        </p:nvSpPr>
        <p:spPr bwMode="auto">
          <a:xfrm>
            <a:off x="5076760" y="1579563"/>
            <a:ext cx="3994150" cy="2308324"/>
          </a:xfrm>
          <a:prstGeom prst="rect">
            <a:avLst/>
          </a:prstGeom>
          <a:noFill/>
          <a:ln w="9525">
            <a:noFill/>
            <a:miter lim="800000"/>
            <a:headEnd/>
            <a:tailEnd/>
          </a:ln>
        </p:spPr>
        <p:txBody>
          <a:bodyPr>
            <a:spAutoFit/>
          </a:bodyPr>
          <a:lstStyle/>
          <a:p>
            <a:r>
              <a:rPr lang="fr-FR" b="1" dirty="0">
                <a:solidFill>
                  <a:srgbClr val="0070C0"/>
                </a:solidFill>
                <a:latin typeface="Book Antiqua" pitchFamily="18" charset="0"/>
              </a:rPr>
              <a:t>Programme match:</a:t>
            </a:r>
          </a:p>
          <a:p>
            <a:r>
              <a:rPr lang="fr-FR" b="1" dirty="0">
                <a:solidFill>
                  <a:srgbClr val="0070C0"/>
                </a:solidFill>
                <a:latin typeface="Book Antiqua" pitchFamily="18" charset="0"/>
              </a:rPr>
              <a:t>3 mn de Préparation avant début</a:t>
            </a:r>
          </a:p>
          <a:p>
            <a:r>
              <a:rPr lang="fr-FR" b="1" dirty="0">
                <a:solidFill>
                  <a:srgbClr val="0070C0"/>
                </a:solidFill>
                <a:latin typeface="Book Antiqua" pitchFamily="18" charset="0"/>
              </a:rPr>
              <a:t>du match </a:t>
            </a:r>
          </a:p>
          <a:p>
            <a:r>
              <a:rPr lang="fr-FR" b="1" dirty="0">
                <a:solidFill>
                  <a:srgbClr val="0070C0"/>
                </a:solidFill>
                <a:latin typeface="Book Antiqua" pitchFamily="18" charset="0"/>
              </a:rPr>
              <a:t>1 série d’essai  de 5  coups par </a:t>
            </a:r>
            <a:r>
              <a:rPr lang="fr-FR" b="1" dirty="0" smtClean="0">
                <a:solidFill>
                  <a:srgbClr val="0070C0"/>
                </a:solidFill>
                <a:latin typeface="Book Antiqua" pitchFamily="18" charset="0"/>
              </a:rPr>
              <a:t>passe en 8 sec</a:t>
            </a:r>
            <a:endParaRPr lang="fr-FR" b="1" dirty="0">
              <a:solidFill>
                <a:srgbClr val="0070C0"/>
              </a:solidFill>
              <a:latin typeface="Book Antiqua" pitchFamily="18" charset="0"/>
            </a:endParaRPr>
          </a:p>
          <a:p>
            <a:r>
              <a:rPr lang="fr-FR" b="1" dirty="0">
                <a:solidFill>
                  <a:srgbClr val="0070C0"/>
                </a:solidFill>
                <a:latin typeface="Book Antiqua" pitchFamily="18" charset="0"/>
              </a:rPr>
              <a:t>1 </a:t>
            </a:r>
            <a:r>
              <a:rPr lang="fr-FR" b="1" dirty="0" smtClean="0">
                <a:solidFill>
                  <a:srgbClr val="0070C0"/>
                </a:solidFill>
                <a:latin typeface="Book Antiqua" pitchFamily="18" charset="0"/>
              </a:rPr>
              <a:t>coup </a:t>
            </a:r>
            <a:r>
              <a:rPr lang="fr-FR" b="1" dirty="0">
                <a:solidFill>
                  <a:srgbClr val="0070C0"/>
                </a:solidFill>
                <a:latin typeface="Book Antiqua" pitchFamily="18" charset="0"/>
              </a:rPr>
              <a:t>par cible</a:t>
            </a:r>
          </a:p>
          <a:p>
            <a:r>
              <a:rPr lang="fr-FR" b="1" dirty="0">
                <a:solidFill>
                  <a:srgbClr val="0070C0"/>
                </a:solidFill>
                <a:latin typeface="Book Antiqua" pitchFamily="18" charset="0"/>
              </a:rPr>
              <a:t>Hommes  2 passes de 2 X 5 balles en</a:t>
            </a:r>
          </a:p>
          <a:p>
            <a:r>
              <a:rPr lang="fr-FR" b="1" dirty="0">
                <a:solidFill>
                  <a:srgbClr val="0070C0"/>
                </a:solidFill>
                <a:latin typeface="Book Antiqua" pitchFamily="18" charset="0"/>
              </a:rPr>
              <a:t>8 sec 6 sec et 4 sec</a:t>
            </a:r>
          </a:p>
        </p:txBody>
      </p:sp>
      <p:sp>
        <p:nvSpPr>
          <p:cNvPr id="44038" name="Rectangle 33"/>
          <p:cNvSpPr>
            <a:spLocks noChangeArrowheads="1"/>
          </p:cNvSpPr>
          <p:nvPr/>
        </p:nvSpPr>
        <p:spPr bwMode="auto">
          <a:xfrm>
            <a:off x="5238750" y="3829050"/>
            <a:ext cx="3743332" cy="369332"/>
          </a:xfrm>
          <a:prstGeom prst="rect">
            <a:avLst/>
          </a:prstGeom>
          <a:noFill/>
          <a:ln w="9525">
            <a:noFill/>
            <a:miter lim="800000"/>
            <a:headEnd/>
            <a:tailEnd/>
          </a:ln>
        </p:spPr>
        <p:txBody>
          <a:bodyPr wrap="none">
            <a:spAutoFit/>
          </a:bodyPr>
          <a:lstStyle/>
          <a:p>
            <a:r>
              <a:rPr lang="fr-FR" b="1" dirty="0" smtClean="0">
                <a:solidFill>
                  <a:srgbClr val="C00000"/>
                </a:solidFill>
                <a:latin typeface="Book Antiqua" pitchFamily="18" charset="0"/>
              </a:rPr>
              <a:t>6.3.4.4</a:t>
            </a:r>
            <a:r>
              <a:rPr lang="fr-FR" b="1" dirty="0">
                <a:solidFill>
                  <a:srgbClr val="C00000"/>
                </a:solidFill>
                <a:latin typeface="Book Antiqua" pitchFamily="18" charset="0"/>
              </a:rPr>
              <a:t>. </a:t>
            </a:r>
            <a:r>
              <a:rPr lang="fr-FR" b="1" dirty="0">
                <a:solidFill>
                  <a:srgbClr val="0070C0"/>
                </a:solidFill>
                <a:latin typeface="Book Antiqua" pitchFamily="18" charset="0"/>
              </a:rPr>
              <a:t>Cible pistolet </a:t>
            </a:r>
            <a:r>
              <a:rPr lang="fr-FR" b="1" dirty="0" smtClean="0">
                <a:solidFill>
                  <a:srgbClr val="0070C0"/>
                </a:solidFill>
                <a:latin typeface="Book Antiqua" pitchFamily="18" charset="0"/>
              </a:rPr>
              <a:t>Vitesse 25 m</a:t>
            </a:r>
            <a:endParaRPr lang="fr-FR" b="1" dirty="0">
              <a:solidFill>
                <a:srgbClr val="0070C0"/>
              </a:solidFill>
              <a:latin typeface="Book Antiqua" pitchFamily="18" charset="0"/>
            </a:endParaRPr>
          </a:p>
        </p:txBody>
      </p:sp>
      <p:pic>
        <p:nvPicPr>
          <p:cNvPr id="44039" name="Image 8" descr="2010 25m Vitesse.jpg"/>
          <p:cNvPicPr>
            <a:picLocks noChangeAspect="1"/>
          </p:cNvPicPr>
          <p:nvPr/>
        </p:nvPicPr>
        <p:blipFill>
          <a:blip r:embed="rId3" cstate="print"/>
          <a:srcRect/>
          <a:stretch>
            <a:fillRect/>
          </a:stretch>
        </p:blipFill>
        <p:spPr bwMode="auto">
          <a:xfrm>
            <a:off x="250825" y="1557338"/>
            <a:ext cx="4845050" cy="4316412"/>
          </a:xfrm>
          <a:prstGeom prst="rect">
            <a:avLst/>
          </a:prstGeom>
          <a:noFill/>
          <a:ln w="9525">
            <a:noFill/>
            <a:miter lim="800000"/>
            <a:headEnd/>
            <a:tailEnd/>
          </a:ln>
        </p:spPr>
      </p:pic>
      <p:pic>
        <p:nvPicPr>
          <p:cNvPr id="44040" name="Image 9" descr="2010 cible 25 m Vit.jpg"/>
          <p:cNvPicPr>
            <a:picLocks noChangeAspect="1"/>
          </p:cNvPicPr>
          <p:nvPr/>
        </p:nvPicPr>
        <p:blipFill>
          <a:blip r:embed="rId4" cstate="print"/>
          <a:srcRect/>
          <a:stretch>
            <a:fillRect/>
          </a:stretch>
        </p:blipFill>
        <p:spPr bwMode="auto">
          <a:xfrm>
            <a:off x="5788025" y="4184650"/>
            <a:ext cx="2344738" cy="235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61955B05-2564-4C4C-9568-0EA43C556264}" type="slidenum">
              <a:rPr lang="fr-FR" smtClean="0"/>
              <a:pPr>
                <a:defRPr/>
              </a:pPr>
              <a:t>47</a:t>
            </a:fld>
            <a:endParaRPr lang="fr-FR" dirty="0"/>
          </a:p>
        </p:txBody>
      </p:sp>
      <p:pic>
        <p:nvPicPr>
          <p:cNvPr id="45059" name="Image 3" descr="2012 extraction de la balle.jpg"/>
          <p:cNvPicPr>
            <a:picLocks noChangeAspect="1"/>
          </p:cNvPicPr>
          <p:nvPr/>
        </p:nvPicPr>
        <p:blipFill>
          <a:blip r:embed="rId2" cstate="print"/>
          <a:srcRect/>
          <a:stretch>
            <a:fillRect/>
          </a:stretch>
        </p:blipFill>
        <p:spPr bwMode="auto">
          <a:xfrm>
            <a:off x="0" y="1628775"/>
            <a:ext cx="4622800" cy="3387725"/>
          </a:xfrm>
          <a:prstGeom prst="rect">
            <a:avLst/>
          </a:prstGeom>
          <a:noFill/>
          <a:ln w="9525">
            <a:noFill/>
            <a:miter lim="800000"/>
            <a:headEnd/>
            <a:tailEnd/>
          </a:ln>
        </p:spPr>
      </p:pic>
      <p:pic>
        <p:nvPicPr>
          <p:cNvPr id="45060" name="Image 4" descr="2012 pesée de la balle.jpg"/>
          <p:cNvPicPr>
            <a:picLocks noChangeAspect="1"/>
          </p:cNvPicPr>
          <p:nvPr/>
        </p:nvPicPr>
        <p:blipFill>
          <a:blip r:embed="rId3" cstate="print"/>
          <a:srcRect/>
          <a:stretch>
            <a:fillRect/>
          </a:stretch>
        </p:blipFill>
        <p:spPr bwMode="auto">
          <a:xfrm>
            <a:off x="4572000" y="1628775"/>
            <a:ext cx="4572000" cy="3387725"/>
          </a:xfrm>
          <a:prstGeom prst="rect">
            <a:avLst/>
          </a:prstGeom>
          <a:noFill/>
          <a:ln w="9525">
            <a:noFill/>
            <a:miter lim="800000"/>
            <a:headEnd/>
            <a:tailEnd/>
          </a:ln>
        </p:spPr>
      </p:pic>
      <p:sp>
        <p:nvSpPr>
          <p:cNvPr id="45061" name="Rectangle 6"/>
          <p:cNvSpPr>
            <a:spLocks noChangeArrowheads="1"/>
          </p:cNvSpPr>
          <p:nvPr/>
        </p:nvSpPr>
        <p:spPr bwMode="auto">
          <a:xfrm>
            <a:off x="2484438" y="549275"/>
            <a:ext cx="4535487" cy="368300"/>
          </a:xfrm>
          <a:prstGeom prst="rect">
            <a:avLst/>
          </a:prstGeom>
          <a:noFill/>
          <a:ln w="9525">
            <a:noFill/>
            <a:miter lim="800000"/>
            <a:headEnd/>
            <a:tailEnd/>
          </a:ln>
        </p:spPr>
        <p:txBody>
          <a:bodyPr>
            <a:spAutoFit/>
          </a:bodyPr>
          <a:lstStyle/>
          <a:p>
            <a:r>
              <a:rPr lang="fr-FR" b="1" dirty="0">
                <a:solidFill>
                  <a:srgbClr val="C00000"/>
                </a:solidFill>
                <a:latin typeface="Book Antiqua" pitchFamily="18" charset="0"/>
              </a:rPr>
              <a:t>Règle 8.4.4  </a:t>
            </a:r>
            <a:r>
              <a:rPr lang="fr-FR" b="1" dirty="0">
                <a:latin typeface="Book Antiqua" pitchFamily="18" charset="0"/>
              </a:rPr>
              <a:t>Contrôle du poids de la balle</a:t>
            </a:r>
          </a:p>
        </p:txBody>
      </p:sp>
      <p:sp>
        <p:nvSpPr>
          <p:cNvPr id="45062" name="Rectangle 7"/>
          <p:cNvSpPr>
            <a:spLocks noChangeArrowheads="1"/>
          </p:cNvSpPr>
          <p:nvPr/>
        </p:nvSpPr>
        <p:spPr bwMode="auto">
          <a:xfrm>
            <a:off x="2555875" y="5516563"/>
            <a:ext cx="4300538" cy="647700"/>
          </a:xfrm>
          <a:prstGeom prst="rect">
            <a:avLst/>
          </a:prstGeom>
          <a:noFill/>
          <a:ln w="9525">
            <a:noFill/>
            <a:miter lim="800000"/>
            <a:headEnd/>
            <a:tailEnd/>
          </a:ln>
        </p:spPr>
        <p:txBody>
          <a:bodyPr>
            <a:spAutoFit/>
          </a:bodyPr>
          <a:lstStyle/>
          <a:p>
            <a:r>
              <a:rPr lang="fr-FR" b="1" dirty="0">
                <a:solidFill>
                  <a:srgbClr val="0070C0"/>
                </a:solidFill>
                <a:latin typeface="Book Antiqua" pitchFamily="18" charset="0"/>
              </a:rPr>
              <a:t> Le poids de la balle doit être supérieur</a:t>
            </a:r>
          </a:p>
          <a:p>
            <a:r>
              <a:rPr lang="fr-FR" b="1" dirty="0">
                <a:solidFill>
                  <a:srgbClr val="0070C0"/>
                </a:solidFill>
                <a:latin typeface="Book Antiqua" pitchFamily="18" charset="0"/>
              </a:rPr>
              <a:t>                 à </a:t>
            </a:r>
            <a:r>
              <a:rPr lang="fr-FR" b="1" dirty="0" smtClean="0">
                <a:solidFill>
                  <a:srgbClr val="0070C0"/>
                </a:solidFill>
                <a:latin typeface="Book Antiqua" pitchFamily="18" charset="0"/>
              </a:rPr>
              <a:t>2,52 g </a:t>
            </a:r>
            <a:r>
              <a:rPr lang="fr-FR" b="1" dirty="0">
                <a:solidFill>
                  <a:srgbClr val="0070C0"/>
                </a:solidFill>
                <a:latin typeface="Book Antiqua" pitchFamily="18" charset="0"/>
              </a:rPr>
              <a:t>(39 grains)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453C3FED-54C6-4D3F-8442-5DF89B43D47D}" type="slidenum">
              <a:rPr lang="fr-FR" smtClean="0"/>
              <a:pPr>
                <a:defRPr/>
              </a:pPr>
              <a:t>48</a:t>
            </a:fld>
            <a:endParaRPr lang="fr-FR" dirty="0"/>
          </a:p>
        </p:txBody>
      </p:sp>
      <p:pic>
        <p:nvPicPr>
          <p:cNvPr id="46083" name="Image 3" descr="2012 test de vitesse de la balle.jpg"/>
          <p:cNvPicPr>
            <a:picLocks noChangeAspect="1"/>
          </p:cNvPicPr>
          <p:nvPr/>
        </p:nvPicPr>
        <p:blipFill>
          <a:blip r:embed="rId2" cstate="print"/>
          <a:srcRect/>
          <a:stretch>
            <a:fillRect/>
          </a:stretch>
        </p:blipFill>
        <p:spPr bwMode="auto">
          <a:xfrm>
            <a:off x="0" y="565688"/>
            <a:ext cx="4737100" cy="3333750"/>
          </a:xfrm>
          <a:prstGeom prst="rect">
            <a:avLst/>
          </a:prstGeom>
          <a:noFill/>
          <a:ln w="9525">
            <a:noFill/>
            <a:miter lim="800000"/>
            <a:headEnd/>
            <a:tailEnd/>
          </a:ln>
        </p:spPr>
      </p:pic>
      <p:pic>
        <p:nvPicPr>
          <p:cNvPr id="46084" name="Image 4" descr="2012  vitesse de la balle.jpg"/>
          <p:cNvPicPr>
            <a:picLocks noChangeAspect="1"/>
          </p:cNvPicPr>
          <p:nvPr/>
        </p:nvPicPr>
        <p:blipFill>
          <a:blip r:embed="rId3" cstate="print"/>
          <a:srcRect/>
          <a:stretch>
            <a:fillRect/>
          </a:stretch>
        </p:blipFill>
        <p:spPr bwMode="auto">
          <a:xfrm>
            <a:off x="4694852" y="578388"/>
            <a:ext cx="4427537" cy="3321050"/>
          </a:xfrm>
          <a:prstGeom prst="rect">
            <a:avLst/>
          </a:prstGeom>
          <a:noFill/>
          <a:ln w="9525">
            <a:noFill/>
            <a:miter lim="800000"/>
            <a:headEnd/>
            <a:tailEnd/>
          </a:ln>
        </p:spPr>
      </p:pic>
      <p:sp>
        <p:nvSpPr>
          <p:cNvPr id="46085" name="Rectangle 5"/>
          <p:cNvSpPr>
            <a:spLocks noChangeArrowheads="1"/>
          </p:cNvSpPr>
          <p:nvPr/>
        </p:nvSpPr>
        <p:spPr bwMode="auto">
          <a:xfrm>
            <a:off x="2268538" y="118588"/>
            <a:ext cx="4832350" cy="369888"/>
          </a:xfrm>
          <a:prstGeom prst="rect">
            <a:avLst/>
          </a:prstGeom>
          <a:noFill/>
          <a:ln w="9525">
            <a:noFill/>
            <a:miter lim="800000"/>
            <a:headEnd/>
            <a:tailEnd/>
          </a:ln>
        </p:spPr>
        <p:txBody>
          <a:bodyPr wrap="none">
            <a:spAutoFit/>
          </a:bodyPr>
          <a:lstStyle/>
          <a:p>
            <a:r>
              <a:rPr lang="fr-FR" b="1" dirty="0">
                <a:solidFill>
                  <a:srgbClr val="C00000"/>
                </a:solidFill>
                <a:latin typeface="Book Antiqua" pitchFamily="18" charset="0"/>
              </a:rPr>
              <a:t>Règle 8.4.4  </a:t>
            </a:r>
            <a:r>
              <a:rPr lang="fr-FR" b="1" dirty="0">
                <a:latin typeface="Book Antiqua" pitchFamily="18" charset="0"/>
              </a:rPr>
              <a:t>Contrôle de la vitesse de la balle</a:t>
            </a:r>
          </a:p>
        </p:txBody>
      </p:sp>
      <p:sp>
        <p:nvSpPr>
          <p:cNvPr id="46086" name="Rectangle 6"/>
          <p:cNvSpPr>
            <a:spLocks noChangeArrowheads="1"/>
          </p:cNvSpPr>
          <p:nvPr/>
        </p:nvSpPr>
        <p:spPr bwMode="auto">
          <a:xfrm>
            <a:off x="150810" y="3986333"/>
            <a:ext cx="8814196" cy="2585323"/>
          </a:xfrm>
          <a:prstGeom prst="rect">
            <a:avLst/>
          </a:prstGeom>
          <a:noFill/>
          <a:ln w="9525">
            <a:solidFill>
              <a:schemeClr val="accent1"/>
            </a:solidFill>
            <a:miter lim="800000"/>
            <a:headEnd/>
            <a:tailEnd/>
          </a:ln>
        </p:spPr>
        <p:txBody>
          <a:bodyPr wrap="square">
            <a:spAutoFit/>
          </a:bodyPr>
          <a:lstStyle/>
          <a:p>
            <a:pPr algn="just"/>
            <a:r>
              <a:rPr lang="fr-FR" b="1" dirty="0">
                <a:solidFill>
                  <a:srgbClr val="0070C0"/>
                </a:solidFill>
                <a:latin typeface="Book Antiqua" panose="02040602050305030304" pitchFamily="18" charset="0"/>
              </a:rPr>
              <a:t> Un membre du Jury doit prendre dix (10) des cartouches que l'athlète utilise, les placer dans </a:t>
            </a:r>
            <a:r>
              <a:rPr lang="fr-FR" b="1" dirty="0" smtClean="0">
                <a:solidFill>
                  <a:srgbClr val="0070C0"/>
                </a:solidFill>
                <a:latin typeface="Book Antiqua" panose="02040602050305030304" pitchFamily="18" charset="0"/>
              </a:rPr>
              <a:t>une enveloppe </a:t>
            </a:r>
            <a:r>
              <a:rPr lang="fr-FR" b="1" dirty="0">
                <a:solidFill>
                  <a:srgbClr val="0070C0"/>
                </a:solidFill>
                <a:latin typeface="Book Antiqua" panose="02040602050305030304" pitchFamily="18" charset="0"/>
              </a:rPr>
              <a:t>étiquetée, la sceller et la remettre au responsable des </a:t>
            </a:r>
            <a:r>
              <a:rPr lang="fr-FR" b="1" dirty="0" smtClean="0">
                <a:solidFill>
                  <a:srgbClr val="0070C0"/>
                </a:solidFill>
                <a:latin typeface="Book Antiqua" panose="02040602050305030304" pitchFamily="18" charset="0"/>
              </a:rPr>
              <a:t>tests. A </a:t>
            </a:r>
            <a:r>
              <a:rPr lang="fr-FR" b="1" dirty="0">
                <a:solidFill>
                  <a:srgbClr val="0070C0"/>
                </a:solidFill>
                <a:latin typeface="Book Antiqua" panose="02040602050305030304" pitchFamily="18" charset="0"/>
              </a:rPr>
              <a:t>la fin de la passe, l’athlète sélectionné doit aller au poste de test.</a:t>
            </a:r>
          </a:p>
          <a:p>
            <a:pPr algn="just"/>
            <a:r>
              <a:rPr lang="fr-FR" b="1" dirty="0">
                <a:solidFill>
                  <a:srgbClr val="0070C0"/>
                </a:solidFill>
                <a:latin typeface="Book Antiqua" panose="02040602050305030304" pitchFamily="18" charset="0"/>
              </a:rPr>
              <a:t>L’arbitre approvisionnera un chargeur avec trois (3) cartouches et les tirera avec le pistolet de </a:t>
            </a:r>
            <a:r>
              <a:rPr lang="fr-FR" b="1" dirty="0" smtClean="0">
                <a:solidFill>
                  <a:srgbClr val="0070C0"/>
                </a:solidFill>
                <a:latin typeface="Book Antiqua" panose="02040602050305030304" pitchFamily="18" charset="0"/>
              </a:rPr>
              <a:t>cet athlète </a:t>
            </a:r>
            <a:r>
              <a:rPr lang="fr-FR" b="1" dirty="0">
                <a:solidFill>
                  <a:srgbClr val="0070C0"/>
                </a:solidFill>
                <a:latin typeface="Book Antiqua" panose="02040602050305030304" pitchFamily="18" charset="0"/>
              </a:rPr>
              <a:t>et enregistrera la vitesse initiale de chaque cartouche.</a:t>
            </a:r>
          </a:p>
          <a:p>
            <a:pPr algn="just"/>
            <a:r>
              <a:rPr lang="fr-FR" b="1" dirty="0">
                <a:solidFill>
                  <a:srgbClr val="0070C0"/>
                </a:solidFill>
                <a:latin typeface="Book Antiqua" panose="02040602050305030304" pitchFamily="18" charset="0"/>
              </a:rPr>
              <a:t>Si la vitesse moyenne est inférieure à 250,0 </a:t>
            </a:r>
            <a:r>
              <a:rPr lang="fr-FR" b="1" dirty="0" smtClean="0">
                <a:solidFill>
                  <a:srgbClr val="0070C0"/>
                </a:solidFill>
                <a:latin typeface="Book Antiqua" panose="02040602050305030304" pitchFamily="18" charset="0"/>
              </a:rPr>
              <a:t>m/s</a:t>
            </a:r>
            <a:r>
              <a:rPr lang="fr-FR" b="1" dirty="0">
                <a:solidFill>
                  <a:srgbClr val="0070C0"/>
                </a:solidFill>
                <a:latin typeface="Book Antiqua" pitchFamily="18" charset="0"/>
              </a:rPr>
              <a:t> mesurée à 3m de la bouche du canon</a:t>
            </a:r>
            <a:r>
              <a:rPr lang="fr-FR" b="1" dirty="0" smtClean="0">
                <a:solidFill>
                  <a:srgbClr val="0070C0"/>
                </a:solidFill>
                <a:latin typeface="Book Antiqua" panose="02040602050305030304" pitchFamily="18" charset="0"/>
              </a:rPr>
              <a:t>, </a:t>
            </a:r>
            <a:r>
              <a:rPr lang="fr-FR" b="1" dirty="0">
                <a:solidFill>
                  <a:srgbClr val="0070C0"/>
                </a:solidFill>
                <a:latin typeface="Book Antiqua" panose="02040602050305030304" pitchFamily="18" charset="0"/>
              </a:rPr>
              <a:t>le test doit être répété.</a:t>
            </a:r>
          </a:p>
          <a:p>
            <a:pPr algn="just"/>
            <a:r>
              <a:rPr lang="fr-FR" b="1" dirty="0">
                <a:solidFill>
                  <a:srgbClr val="0070C0"/>
                </a:solidFill>
                <a:latin typeface="Book Antiqua" panose="02040602050305030304" pitchFamily="18" charset="0"/>
              </a:rPr>
              <a:t>Si la vitesse moyenne des six (6) balles est inférieure à 250,0 m/s</a:t>
            </a:r>
            <a:r>
              <a:rPr lang="fr-FR" b="1" dirty="0" smtClean="0">
                <a:solidFill>
                  <a:srgbClr val="0070C0"/>
                </a:solidFill>
                <a:latin typeface="Book Antiqua" panose="02040602050305030304" pitchFamily="18" charset="0"/>
              </a:rPr>
              <a:t>,</a:t>
            </a:r>
            <a:r>
              <a:rPr lang="fr-FR" b="1" dirty="0">
                <a:solidFill>
                  <a:srgbClr val="0070C0"/>
                </a:solidFill>
                <a:latin typeface="Book Antiqua" pitchFamily="18" charset="0"/>
              </a:rPr>
              <a:t> </a:t>
            </a:r>
            <a:r>
              <a:rPr lang="fr-FR" b="1" dirty="0" smtClean="0">
                <a:solidFill>
                  <a:srgbClr val="0070C0"/>
                </a:solidFill>
                <a:latin typeface="Book Antiqua" panose="02040602050305030304" pitchFamily="18" charset="0"/>
              </a:rPr>
              <a:t>l'athlète </a:t>
            </a:r>
            <a:r>
              <a:rPr lang="fr-FR" b="1" dirty="0">
                <a:solidFill>
                  <a:srgbClr val="0070C0"/>
                </a:solidFill>
                <a:latin typeface="Book Antiqua" panose="02040602050305030304" pitchFamily="18" charset="0"/>
              </a:rPr>
              <a:t>doit être disqualifié</a:t>
            </a:r>
            <a:r>
              <a:rPr lang="fr-FR" b="1" dirty="0" smtClean="0">
                <a:solidFill>
                  <a:srgbClr val="0070C0"/>
                </a:solidFill>
                <a:latin typeface="Book Antiqua" panose="02040602050305030304" pitchFamily="18" charset="0"/>
              </a:rPr>
              <a:t>.</a:t>
            </a:r>
          </a:p>
        </p:txBody>
      </p:sp>
      <p:cxnSp>
        <p:nvCxnSpPr>
          <p:cNvPr id="9" name="Connecteur droit avec flèche 8"/>
          <p:cNvCxnSpPr/>
          <p:nvPr/>
        </p:nvCxnSpPr>
        <p:spPr>
          <a:xfrm flipV="1">
            <a:off x="2771800" y="1844824"/>
            <a:ext cx="3313088" cy="288032"/>
          </a:xfrm>
          <a:prstGeom prst="straightConnector1">
            <a:avLst/>
          </a:prstGeom>
          <a:ln>
            <a:solidFill>
              <a:srgbClr val="03ED40"/>
            </a:solidFill>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438150" y="0"/>
            <a:ext cx="8229600" cy="850900"/>
          </a:xfrm>
        </p:spPr>
        <p:txBody>
          <a:bodyPr>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fr-FR" sz="3200" dirty="0" smtClean="0"/>
              <a:t>4.3.1 Incidents Pistolet Vitesse 25m</a:t>
            </a:r>
            <a:endParaRPr lang="fr-FR" sz="3200" dirty="0"/>
          </a:p>
        </p:txBody>
      </p:sp>
      <p:sp>
        <p:nvSpPr>
          <p:cNvPr id="3" name="Espace réservé du numéro de diapositive 2"/>
          <p:cNvSpPr>
            <a:spLocks noGrp="1"/>
          </p:cNvSpPr>
          <p:nvPr>
            <p:ph type="sldNum" sz="quarter" idx="12"/>
          </p:nvPr>
        </p:nvSpPr>
        <p:spPr/>
        <p:txBody>
          <a:bodyPr/>
          <a:lstStyle/>
          <a:p>
            <a:pPr>
              <a:defRPr/>
            </a:pPr>
            <a:fld id="{C6B75078-4CE6-46C6-88EF-7E89CF12A3AC}" type="slidenum">
              <a:rPr lang="fr-FR"/>
              <a:pPr>
                <a:defRPr/>
              </a:pPr>
              <a:t>49</a:t>
            </a:fld>
            <a:endParaRPr lang="fr-FR" dirty="0"/>
          </a:p>
        </p:txBody>
      </p:sp>
      <p:sp>
        <p:nvSpPr>
          <p:cNvPr id="47107" name="Rectangle 3"/>
          <p:cNvSpPr>
            <a:spLocks noChangeArrowheads="1"/>
          </p:cNvSpPr>
          <p:nvPr/>
        </p:nvSpPr>
        <p:spPr bwMode="auto">
          <a:xfrm>
            <a:off x="251520" y="939800"/>
            <a:ext cx="8640960" cy="5324535"/>
          </a:xfrm>
          <a:prstGeom prst="rect">
            <a:avLst/>
          </a:prstGeom>
          <a:noFill/>
          <a:ln w="9525">
            <a:noFill/>
            <a:miter lim="800000"/>
            <a:headEnd/>
            <a:tailEnd/>
          </a:ln>
        </p:spPr>
        <p:txBody>
          <a:bodyPr wrap="square">
            <a:spAutoFit/>
          </a:bodyPr>
          <a:lstStyle/>
          <a:p>
            <a:pPr algn="ctr"/>
            <a:r>
              <a:rPr lang="fr-FR" sz="2000" b="1" dirty="0" smtClean="0">
                <a:solidFill>
                  <a:srgbClr val="C00000"/>
                </a:solidFill>
                <a:latin typeface="Book Antiqua" pitchFamily="18" charset="0"/>
              </a:rPr>
              <a:t>8.9.4.5 </a:t>
            </a:r>
            <a:r>
              <a:rPr lang="fr-FR" sz="2000" b="1" dirty="0">
                <a:latin typeface="Book Antiqua" pitchFamily="18" charset="0"/>
              </a:rPr>
              <a:t>Procédure après incident </a:t>
            </a:r>
            <a:r>
              <a:rPr lang="fr-FR" sz="2000" b="1" dirty="0" smtClean="0">
                <a:latin typeface="Book Antiqua" pitchFamily="18" charset="0"/>
              </a:rPr>
              <a:t> </a:t>
            </a:r>
            <a:r>
              <a:rPr lang="fr-FR" sz="2000" b="1" dirty="0" smtClean="0">
                <a:solidFill>
                  <a:srgbClr val="00B050"/>
                </a:solidFill>
                <a:latin typeface="Book Antiqua" pitchFamily="18" charset="0"/>
              </a:rPr>
              <a:t>ADMIS </a:t>
            </a:r>
            <a:r>
              <a:rPr lang="fr-FR" sz="2000" b="1" dirty="0">
                <a:solidFill>
                  <a:srgbClr val="00B050"/>
                </a:solidFill>
                <a:latin typeface="Book Antiqua" pitchFamily="18" charset="0"/>
              </a:rPr>
              <a:t>(A)</a:t>
            </a:r>
          </a:p>
          <a:p>
            <a:pPr algn="ctr"/>
            <a:r>
              <a:rPr lang="fr-FR" sz="2000" b="1" dirty="0" smtClean="0">
                <a:solidFill>
                  <a:schemeClr val="bg1"/>
                </a:solidFill>
                <a:latin typeface="Book Antiqua" pitchFamily="18" charset="0"/>
              </a:rPr>
              <a:t>8. </a:t>
            </a:r>
            <a:r>
              <a:rPr lang="fr-FR" sz="2000" b="1" dirty="0">
                <a:latin typeface="Book Antiqua" pitchFamily="18" charset="0"/>
              </a:rPr>
              <a:t>Pistolet </a:t>
            </a:r>
            <a:r>
              <a:rPr lang="fr-FR" sz="2000" b="1" dirty="0" smtClean="0">
                <a:latin typeface="Book Antiqua" pitchFamily="18" charset="0"/>
              </a:rPr>
              <a:t>Vitesse 25m</a:t>
            </a:r>
          </a:p>
          <a:p>
            <a:pPr algn="ctr"/>
            <a:endParaRPr lang="fr-FR" sz="2000" b="1" dirty="0" smtClean="0">
              <a:latin typeface="Book Antiqua" pitchFamily="18" charset="0"/>
            </a:endParaRPr>
          </a:p>
          <a:p>
            <a:pPr algn="just"/>
            <a:r>
              <a:rPr lang="fr-FR" sz="2000" b="1" dirty="0">
                <a:solidFill>
                  <a:srgbClr val="4F4D52"/>
                </a:solidFill>
                <a:latin typeface="Book Antiqua" panose="02040602050305030304" pitchFamily="18" charset="0"/>
              </a:rPr>
              <a:t>a) </a:t>
            </a:r>
            <a:r>
              <a:rPr lang="fr-FR" sz="2000" b="1" dirty="0">
                <a:solidFill>
                  <a:srgbClr val="0070C0"/>
                </a:solidFill>
                <a:latin typeface="Book Antiqua" panose="02040602050305030304" pitchFamily="18" charset="0"/>
              </a:rPr>
              <a:t>Les coups tirés seront enregistrés sur la 1</a:t>
            </a:r>
            <a:r>
              <a:rPr lang="fr-FR" sz="800" b="1" dirty="0">
                <a:solidFill>
                  <a:srgbClr val="0070C0"/>
                </a:solidFill>
                <a:latin typeface="Book Antiqua" panose="02040602050305030304" pitchFamily="18" charset="0"/>
              </a:rPr>
              <a:t>ère </a:t>
            </a:r>
            <a:r>
              <a:rPr lang="fr-FR" sz="2000" b="1" dirty="0">
                <a:solidFill>
                  <a:srgbClr val="0070C0"/>
                </a:solidFill>
                <a:latin typeface="Book Antiqua" panose="02040602050305030304" pitchFamily="18" charset="0"/>
              </a:rPr>
              <a:t>ligne de la fiche d’incident (RFPM ou STDP) ;</a:t>
            </a:r>
          </a:p>
          <a:p>
            <a:pPr algn="just"/>
            <a:r>
              <a:rPr lang="fr-FR" sz="2000" b="1" dirty="0">
                <a:solidFill>
                  <a:srgbClr val="4F4D52"/>
                </a:solidFill>
                <a:latin typeface="Book Antiqua" panose="02040602050305030304" pitchFamily="18" charset="0"/>
              </a:rPr>
              <a:t>b) </a:t>
            </a:r>
            <a:r>
              <a:rPr lang="fr-FR" sz="2000" b="1" dirty="0">
                <a:solidFill>
                  <a:srgbClr val="0070C0"/>
                </a:solidFill>
                <a:latin typeface="Book Antiqua" panose="02040602050305030304" pitchFamily="18" charset="0"/>
              </a:rPr>
              <a:t>Dans toute série répétée, l’athlète doit tirer les 5 coups sur la cible(s). Dans la série </a:t>
            </a:r>
            <a:r>
              <a:rPr lang="fr-FR" sz="2000" b="1" dirty="0" smtClean="0">
                <a:solidFill>
                  <a:srgbClr val="0070C0"/>
                </a:solidFill>
                <a:latin typeface="Book Antiqua" panose="02040602050305030304" pitchFamily="18" charset="0"/>
              </a:rPr>
              <a:t>répétée, tout </a:t>
            </a:r>
            <a:r>
              <a:rPr lang="fr-FR" sz="2000" b="1" dirty="0">
                <a:solidFill>
                  <a:srgbClr val="0070C0"/>
                </a:solidFill>
                <a:latin typeface="Book Antiqua" panose="02040602050305030304" pitchFamily="18" charset="0"/>
              </a:rPr>
              <a:t>coup n’atteignant pas la cible ou tout coup tardif, tiré ou non tiré, sera compté zéro (0</a:t>
            </a:r>
            <a:r>
              <a:rPr lang="fr-FR" sz="2000" b="1" dirty="0" smtClean="0">
                <a:solidFill>
                  <a:srgbClr val="0070C0"/>
                </a:solidFill>
                <a:latin typeface="Book Antiqua" panose="02040602050305030304" pitchFamily="18" charset="0"/>
              </a:rPr>
              <a:t>) </a:t>
            </a:r>
            <a:r>
              <a:rPr lang="fr-FR" sz="2000" b="1" dirty="0">
                <a:solidFill>
                  <a:srgbClr val="0070C0"/>
                </a:solidFill>
                <a:latin typeface="Book Antiqua" panose="02040602050305030304" pitchFamily="18" charset="0"/>
              </a:rPr>
              <a:t>et</a:t>
            </a:r>
          </a:p>
          <a:p>
            <a:pPr algn="just"/>
            <a:r>
              <a:rPr lang="fr-FR" sz="2000" b="1" dirty="0">
                <a:solidFill>
                  <a:srgbClr val="4F4D52"/>
                </a:solidFill>
                <a:latin typeface="Book Antiqua" panose="02040602050305030304" pitchFamily="18" charset="0"/>
              </a:rPr>
              <a:t>c) </a:t>
            </a:r>
            <a:r>
              <a:rPr lang="fr-FR" sz="2000" b="1" dirty="0">
                <a:solidFill>
                  <a:srgbClr val="0070C0"/>
                </a:solidFill>
                <a:latin typeface="Book Antiqua" panose="02040602050305030304" pitchFamily="18" charset="0"/>
              </a:rPr>
              <a:t>Si un second incident se produit dans la série répétée, les coups tirés seront enregistrés sur </a:t>
            </a:r>
            <a:r>
              <a:rPr lang="fr-FR" sz="2000" b="1" dirty="0" smtClean="0">
                <a:solidFill>
                  <a:srgbClr val="0070C0"/>
                </a:solidFill>
                <a:latin typeface="Book Antiqua" panose="02040602050305030304" pitchFamily="18" charset="0"/>
              </a:rPr>
              <a:t>la 2</a:t>
            </a:r>
            <a:r>
              <a:rPr lang="fr-FR" sz="800" b="1" dirty="0" smtClean="0">
                <a:solidFill>
                  <a:srgbClr val="0070C0"/>
                </a:solidFill>
                <a:latin typeface="Book Antiqua" panose="02040602050305030304" pitchFamily="18" charset="0"/>
              </a:rPr>
              <a:t>ème </a:t>
            </a:r>
            <a:r>
              <a:rPr lang="fr-FR" sz="2000" b="1" dirty="0">
                <a:solidFill>
                  <a:srgbClr val="0070C0"/>
                </a:solidFill>
                <a:latin typeface="Book Antiqua" panose="02040602050305030304" pitchFamily="18" charset="0"/>
              </a:rPr>
              <a:t>ligne de la fiche d’incident. Il faudra ensuite déterminer quelle série (celle enregistrée </a:t>
            </a:r>
            <a:r>
              <a:rPr lang="fr-FR" sz="2000" b="1" dirty="0" smtClean="0">
                <a:solidFill>
                  <a:srgbClr val="0070C0"/>
                </a:solidFill>
                <a:latin typeface="Book Antiqua" panose="02040602050305030304" pitchFamily="18" charset="0"/>
              </a:rPr>
              <a:t>sur la </a:t>
            </a:r>
            <a:r>
              <a:rPr lang="fr-FR" sz="2000" b="1" dirty="0">
                <a:solidFill>
                  <a:srgbClr val="0070C0"/>
                </a:solidFill>
                <a:latin typeface="Book Antiqua" panose="02040602050305030304" pitchFamily="18" charset="0"/>
              </a:rPr>
              <a:t>1</a:t>
            </a:r>
            <a:r>
              <a:rPr lang="fr-FR" sz="800" b="1" dirty="0">
                <a:solidFill>
                  <a:srgbClr val="0070C0"/>
                </a:solidFill>
                <a:latin typeface="Book Antiqua" panose="02040602050305030304" pitchFamily="18" charset="0"/>
              </a:rPr>
              <a:t>ère </a:t>
            </a:r>
            <a:r>
              <a:rPr lang="fr-FR" sz="2000" b="1" dirty="0">
                <a:solidFill>
                  <a:srgbClr val="0070C0"/>
                </a:solidFill>
                <a:latin typeface="Book Antiqua" panose="02040602050305030304" pitchFamily="18" charset="0"/>
              </a:rPr>
              <a:t>ligne ou celle enregistrée sur la 2</a:t>
            </a:r>
            <a:r>
              <a:rPr lang="fr-FR" sz="800" b="1" dirty="0">
                <a:solidFill>
                  <a:srgbClr val="0070C0"/>
                </a:solidFill>
                <a:latin typeface="Book Antiqua" panose="02040602050305030304" pitchFamily="18" charset="0"/>
              </a:rPr>
              <a:t>ème </a:t>
            </a:r>
            <a:r>
              <a:rPr lang="fr-FR" sz="2000" b="1" dirty="0">
                <a:solidFill>
                  <a:srgbClr val="0070C0"/>
                </a:solidFill>
                <a:latin typeface="Book Antiqua" panose="02040602050305030304" pitchFamily="18" charset="0"/>
              </a:rPr>
              <a:t>ligne) comprend le plus grand nombre de coups et</a:t>
            </a:r>
          </a:p>
          <a:p>
            <a:pPr algn="just"/>
            <a:r>
              <a:rPr lang="fr-FR" sz="2000" b="1" dirty="0">
                <a:solidFill>
                  <a:srgbClr val="0070C0"/>
                </a:solidFill>
                <a:latin typeface="Book Antiqua" panose="02040602050305030304" pitchFamily="18" charset="0"/>
              </a:rPr>
              <a:t>la compléter par des zéros pour les coups non tirés.</a:t>
            </a:r>
          </a:p>
          <a:p>
            <a:pPr algn="just"/>
            <a:r>
              <a:rPr lang="fr-FR" sz="2000" b="1" dirty="0">
                <a:solidFill>
                  <a:srgbClr val="4F4D52"/>
                </a:solidFill>
                <a:latin typeface="Book Antiqua" panose="02040602050305030304" pitchFamily="18" charset="0"/>
              </a:rPr>
              <a:t>d) </a:t>
            </a:r>
            <a:r>
              <a:rPr lang="fr-FR" sz="2000" b="1" dirty="0">
                <a:solidFill>
                  <a:srgbClr val="0070C0"/>
                </a:solidFill>
                <a:latin typeface="Book Antiqua" panose="02040602050305030304" pitchFamily="18" charset="0"/>
              </a:rPr>
              <a:t>Les valeurs des 5 coups comptés pour la série seront portées sur la 3</a:t>
            </a:r>
            <a:r>
              <a:rPr lang="fr-FR" sz="800" b="1" dirty="0">
                <a:solidFill>
                  <a:srgbClr val="0070C0"/>
                </a:solidFill>
                <a:latin typeface="Book Antiqua" panose="02040602050305030304" pitchFamily="18" charset="0"/>
              </a:rPr>
              <a:t>ème </a:t>
            </a:r>
            <a:r>
              <a:rPr lang="fr-FR" sz="2000" b="1" dirty="0">
                <a:solidFill>
                  <a:srgbClr val="0070C0"/>
                </a:solidFill>
                <a:latin typeface="Book Antiqua" panose="02040602050305030304" pitchFamily="18" charset="0"/>
              </a:rPr>
              <a:t>ligne de la </a:t>
            </a:r>
            <a:r>
              <a:rPr lang="fr-FR" sz="2000" b="1" dirty="0" smtClean="0">
                <a:solidFill>
                  <a:srgbClr val="0070C0"/>
                </a:solidFill>
                <a:latin typeface="Book Antiqua" panose="02040602050305030304" pitchFamily="18" charset="0"/>
              </a:rPr>
              <a:t>fiche d’incident</a:t>
            </a:r>
            <a:r>
              <a:rPr lang="fr-FR" sz="2000" b="1" dirty="0">
                <a:solidFill>
                  <a:srgbClr val="0070C0"/>
                </a:solidFill>
                <a:latin typeface="Book Antiqua" panose="02040602050305030304" pitchFamily="18" charset="0"/>
              </a:rPr>
              <a:t>.</a:t>
            </a:r>
          </a:p>
          <a:p>
            <a:pPr algn="just"/>
            <a:r>
              <a:rPr lang="fr-FR" sz="2000" b="1" dirty="0">
                <a:solidFill>
                  <a:srgbClr val="0070C0"/>
                </a:solidFill>
                <a:latin typeface="Book Antiqua" panose="02040602050305030304" pitchFamily="18" charset="0"/>
              </a:rPr>
              <a:t>· Résultat Pistolet </a:t>
            </a:r>
            <a:r>
              <a:rPr lang="fr-FR" sz="2000" b="1" dirty="0" smtClean="0">
                <a:solidFill>
                  <a:srgbClr val="0070C0"/>
                </a:solidFill>
                <a:latin typeface="Book Antiqua" panose="02040602050305030304" pitchFamily="18" charset="0"/>
              </a:rPr>
              <a:t>Vitesse </a:t>
            </a:r>
            <a:r>
              <a:rPr lang="fr-FR" sz="2000" b="1" dirty="0">
                <a:solidFill>
                  <a:srgbClr val="0070C0"/>
                </a:solidFill>
                <a:latin typeface="Book Antiqua" panose="02040602050305030304" pitchFamily="18" charset="0"/>
              </a:rPr>
              <a:t>25m : total des impacts de la valeur la plus basse sur </a:t>
            </a:r>
            <a:r>
              <a:rPr lang="fr-FR" sz="2000" b="1" dirty="0" smtClean="0">
                <a:solidFill>
                  <a:srgbClr val="0070C0"/>
                </a:solidFill>
                <a:latin typeface="Book Antiqua" panose="02040602050305030304" pitchFamily="18" charset="0"/>
              </a:rPr>
              <a:t>chaque cible </a:t>
            </a:r>
            <a:r>
              <a:rPr lang="fr-FR" sz="2000" b="1" dirty="0">
                <a:solidFill>
                  <a:srgbClr val="0070C0"/>
                </a:solidFill>
                <a:latin typeface="Book Antiqua" panose="02040602050305030304" pitchFamily="18" charset="0"/>
              </a:rPr>
              <a:t>après les 2 séries </a:t>
            </a:r>
            <a:r>
              <a:rPr lang="fr-FR" sz="2000" b="1" dirty="0" smtClean="0">
                <a:solidFill>
                  <a:srgbClr val="0070C0"/>
                </a:solidFill>
                <a:latin typeface="Book Antiqua" panose="02040602050305030304" pitchFamily="18" charset="0"/>
              </a:rPr>
              <a:t>;</a:t>
            </a:r>
            <a:endParaRPr lang="fr-FR" sz="2000" b="1" dirty="0">
              <a:solidFill>
                <a:srgbClr val="0070C0"/>
              </a:solidFill>
              <a:latin typeface="Book Antiqua"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4338" y="3473"/>
            <a:ext cx="8229600" cy="868346"/>
          </a:xfrm>
        </p:spPr>
        <p:txBody>
          <a:bodyPr>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fr-FR" sz="3200" dirty="0" smtClean="0"/>
              <a:t>1. La sécurité</a:t>
            </a:r>
            <a:endParaRPr lang="fr-FR" sz="3200" dirty="0"/>
          </a:p>
        </p:txBody>
      </p:sp>
      <p:sp>
        <p:nvSpPr>
          <p:cNvPr id="5" name="Espace réservé du numéro de diapositive 4"/>
          <p:cNvSpPr>
            <a:spLocks noGrp="1"/>
          </p:cNvSpPr>
          <p:nvPr>
            <p:ph type="sldNum" sz="quarter" idx="12"/>
          </p:nvPr>
        </p:nvSpPr>
        <p:spPr/>
        <p:txBody>
          <a:bodyPr/>
          <a:lstStyle/>
          <a:p>
            <a:pPr>
              <a:defRPr/>
            </a:pPr>
            <a:fld id="{29FE7CCD-D3C8-4809-9A36-D1F6C0483EDA}" type="slidenum">
              <a:rPr lang="fr-FR"/>
              <a:pPr>
                <a:defRPr/>
              </a:pPr>
              <a:t>5</a:t>
            </a:fld>
            <a:endParaRPr lang="fr-FR" dirty="0"/>
          </a:p>
        </p:txBody>
      </p:sp>
      <p:sp>
        <p:nvSpPr>
          <p:cNvPr id="8195" name="Rectangle 3"/>
          <p:cNvSpPr>
            <a:spLocks noChangeArrowheads="1"/>
          </p:cNvSpPr>
          <p:nvPr/>
        </p:nvSpPr>
        <p:spPr bwMode="auto">
          <a:xfrm>
            <a:off x="571500" y="1164754"/>
            <a:ext cx="8072438" cy="923330"/>
          </a:xfrm>
          <a:prstGeom prst="rect">
            <a:avLst/>
          </a:prstGeom>
          <a:noFill/>
          <a:ln w="9525">
            <a:noFill/>
            <a:miter lim="800000"/>
            <a:headEnd/>
            <a:tailEnd/>
          </a:ln>
        </p:spPr>
        <p:txBody>
          <a:bodyPr>
            <a:spAutoFit/>
          </a:bodyPr>
          <a:lstStyle/>
          <a:p>
            <a:pPr algn="just"/>
            <a:r>
              <a:rPr lang="fr-FR" b="1" dirty="0" smtClean="0">
                <a:solidFill>
                  <a:srgbClr val="C00000"/>
                </a:solidFill>
                <a:latin typeface="+mn-lt"/>
              </a:rPr>
              <a:t>6.2.1.1</a:t>
            </a:r>
            <a:r>
              <a:rPr lang="fr-FR" b="1" dirty="0" smtClean="0">
                <a:solidFill>
                  <a:schemeClr val="bg1"/>
                </a:solidFill>
                <a:latin typeface="+mn-lt"/>
              </a:rPr>
              <a:t> </a:t>
            </a:r>
            <a:r>
              <a:rPr lang="fr-FR" b="1" dirty="0">
                <a:solidFill>
                  <a:srgbClr val="0070C0"/>
                </a:solidFill>
                <a:latin typeface="+mn-lt"/>
              </a:rPr>
              <a:t>Les règlements fixent les exigences de sécurité particulières formulées par l’ISSF pour être appliquées au cours des </a:t>
            </a:r>
            <a:r>
              <a:rPr lang="fr-FR" b="1" dirty="0" smtClean="0">
                <a:solidFill>
                  <a:srgbClr val="0070C0"/>
                </a:solidFill>
                <a:latin typeface="+mn-lt"/>
              </a:rPr>
              <a:t>championnats ISSF</a:t>
            </a:r>
            <a:r>
              <a:rPr lang="fr-FR" b="1" dirty="0">
                <a:solidFill>
                  <a:srgbClr val="0070C0"/>
                </a:solidFill>
                <a:latin typeface="+mn-lt"/>
              </a:rPr>
              <a:t>. Les Jurys et les comités d’organisation sont responsables de la sécurité.</a:t>
            </a:r>
          </a:p>
        </p:txBody>
      </p:sp>
      <p:sp>
        <p:nvSpPr>
          <p:cNvPr id="8197" name="Rectangle 5"/>
          <p:cNvSpPr>
            <a:spLocks noChangeArrowheads="1"/>
          </p:cNvSpPr>
          <p:nvPr/>
        </p:nvSpPr>
        <p:spPr bwMode="auto">
          <a:xfrm>
            <a:off x="3592127" y="760467"/>
            <a:ext cx="1919115" cy="369332"/>
          </a:xfrm>
          <a:prstGeom prst="rect">
            <a:avLst/>
          </a:prstGeom>
          <a:noFill/>
          <a:ln w="9525">
            <a:noFill/>
            <a:miter lim="800000"/>
            <a:headEnd/>
            <a:tailEnd/>
          </a:ln>
        </p:spPr>
        <p:txBody>
          <a:bodyPr wrap="none">
            <a:spAutoFit/>
          </a:bodyPr>
          <a:lstStyle/>
          <a:p>
            <a:r>
              <a:rPr lang="fr-FR" b="1" dirty="0" smtClean="0">
                <a:solidFill>
                  <a:srgbClr val="C00000"/>
                </a:solidFill>
                <a:latin typeface="Book Antiqua" pitchFamily="18" charset="0"/>
              </a:rPr>
              <a:t>6.2.1. </a:t>
            </a:r>
            <a:r>
              <a:rPr lang="fr-FR" dirty="0" smtClean="0">
                <a:latin typeface="Book Antiqua" pitchFamily="18" charset="0"/>
              </a:rPr>
              <a:t>Généralités</a:t>
            </a:r>
            <a:endParaRPr lang="fr-FR" dirty="0">
              <a:latin typeface="Book Antiqua" pitchFamily="18" charset="0"/>
            </a:endParaRPr>
          </a:p>
        </p:txBody>
      </p:sp>
      <p:sp>
        <p:nvSpPr>
          <p:cNvPr id="3" name="Rectangle 2"/>
          <p:cNvSpPr/>
          <p:nvPr/>
        </p:nvSpPr>
        <p:spPr>
          <a:xfrm>
            <a:off x="556125" y="2276872"/>
            <a:ext cx="8072438" cy="1477328"/>
          </a:xfrm>
          <a:prstGeom prst="rect">
            <a:avLst/>
          </a:prstGeom>
        </p:spPr>
        <p:txBody>
          <a:bodyPr wrap="square">
            <a:spAutoFit/>
          </a:bodyPr>
          <a:lstStyle/>
          <a:p>
            <a:pPr lvl="0" algn="just"/>
            <a:r>
              <a:rPr lang="fr-FR" b="1" dirty="0" smtClean="0">
                <a:solidFill>
                  <a:srgbClr val="C00000"/>
                </a:solidFill>
                <a:latin typeface="+mn-lt"/>
              </a:rPr>
              <a:t>6.2.1.2</a:t>
            </a:r>
            <a:r>
              <a:rPr lang="fr-FR" b="1" dirty="0" smtClean="0">
                <a:solidFill>
                  <a:prstClr val="white"/>
                </a:solidFill>
                <a:latin typeface="+mn-lt"/>
              </a:rPr>
              <a:t> </a:t>
            </a:r>
            <a:r>
              <a:rPr lang="fr-FR" b="1" dirty="0">
                <a:solidFill>
                  <a:srgbClr val="0070C0"/>
                </a:solidFill>
                <a:latin typeface="+mn-lt"/>
              </a:rPr>
              <a:t>Les règles de sécurité nécessaires et spéciales pour les stands de tir différent d’un pays à l’autre, aussi des règles </a:t>
            </a:r>
            <a:r>
              <a:rPr lang="fr-FR" b="1" dirty="0" smtClean="0">
                <a:solidFill>
                  <a:srgbClr val="0070C0"/>
                </a:solidFill>
                <a:latin typeface="+mn-lt"/>
              </a:rPr>
              <a:t>supplémentaires peuvent </a:t>
            </a:r>
            <a:r>
              <a:rPr lang="fr-FR" b="1" dirty="0">
                <a:solidFill>
                  <a:srgbClr val="0070C0"/>
                </a:solidFill>
                <a:latin typeface="+mn-lt"/>
              </a:rPr>
              <a:t>être ajoutées par le Comité d’organisation. Les jurys, les arbitres, les officiels des équipes et </a:t>
            </a:r>
            <a:r>
              <a:rPr lang="fr-FR" b="1" dirty="0" smtClean="0">
                <a:solidFill>
                  <a:srgbClr val="0070C0"/>
                </a:solidFill>
                <a:latin typeface="+mn-lt"/>
              </a:rPr>
              <a:t>les athlètes </a:t>
            </a:r>
            <a:r>
              <a:rPr lang="fr-FR" b="1" dirty="0">
                <a:solidFill>
                  <a:srgbClr val="0070C0"/>
                </a:solidFill>
                <a:latin typeface="+mn-lt"/>
              </a:rPr>
              <a:t>doivent être informés de toutes les règles de sécurité particulières à la compétition.</a:t>
            </a:r>
            <a:endParaRPr lang="fr-FR" b="1" dirty="0">
              <a:latin typeface="+mn-lt"/>
            </a:endParaRPr>
          </a:p>
        </p:txBody>
      </p:sp>
      <p:sp>
        <p:nvSpPr>
          <p:cNvPr id="4" name="Rectangle 3"/>
          <p:cNvSpPr/>
          <p:nvPr/>
        </p:nvSpPr>
        <p:spPr>
          <a:xfrm>
            <a:off x="571500" y="5517232"/>
            <a:ext cx="7960370" cy="646331"/>
          </a:xfrm>
          <a:prstGeom prst="rect">
            <a:avLst/>
          </a:prstGeom>
        </p:spPr>
        <p:txBody>
          <a:bodyPr wrap="square">
            <a:spAutoFit/>
          </a:bodyPr>
          <a:lstStyle/>
          <a:p>
            <a:pPr lvl="0" algn="just" fontAlgn="auto">
              <a:spcBef>
                <a:spcPts val="0"/>
              </a:spcBef>
              <a:spcAft>
                <a:spcPts val="0"/>
              </a:spcAft>
              <a:defRPr/>
            </a:pPr>
            <a:r>
              <a:rPr lang="fr-FR" b="1" dirty="0" smtClean="0">
                <a:solidFill>
                  <a:srgbClr val="C00000"/>
                </a:solidFill>
                <a:latin typeface="Palatino Linotype"/>
              </a:rPr>
              <a:t>6.2.1.5</a:t>
            </a:r>
            <a:r>
              <a:rPr lang="fr-FR" b="1" dirty="0" smtClean="0">
                <a:solidFill>
                  <a:srgbClr val="E68422">
                    <a:lumMod val="60000"/>
                    <a:lumOff val="40000"/>
                  </a:srgbClr>
                </a:solidFill>
                <a:latin typeface="Palatino Linotype"/>
              </a:rPr>
              <a:t> </a:t>
            </a:r>
            <a:r>
              <a:rPr lang="fr-FR" b="1" dirty="0">
                <a:solidFill>
                  <a:srgbClr val="CC0099"/>
                </a:solidFill>
                <a:latin typeface="Palatino Linotype"/>
              </a:rPr>
              <a:t>Pour assurer la sécurité, un membre du Jury ou un arbitre peut faire cesser le tir à tout moment. </a:t>
            </a:r>
          </a:p>
        </p:txBody>
      </p:sp>
      <p:sp>
        <p:nvSpPr>
          <p:cNvPr id="6" name="Rectangle 5"/>
          <p:cNvSpPr/>
          <p:nvPr/>
        </p:nvSpPr>
        <p:spPr>
          <a:xfrm>
            <a:off x="571499" y="3914311"/>
            <a:ext cx="7960370" cy="1477328"/>
          </a:xfrm>
          <a:prstGeom prst="rect">
            <a:avLst/>
          </a:prstGeom>
        </p:spPr>
        <p:txBody>
          <a:bodyPr wrap="square">
            <a:spAutoFit/>
          </a:bodyPr>
          <a:lstStyle/>
          <a:p>
            <a:pPr algn="just"/>
            <a:r>
              <a:rPr lang="fr-FR" b="1" dirty="0">
                <a:solidFill>
                  <a:srgbClr val="C00000"/>
                </a:solidFill>
                <a:latin typeface="+mn-lt"/>
              </a:rPr>
              <a:t>6.2.1.3</a:t>
            </a:r>
            <a:r>
              <a:rPr lang="fr-FR" b="1" dirty="0">
                <a:latin typeface="+mn-lt"/>
              </a:rPr>
              <a:t> </a:t>
            </a:r>
            <a:r>
              <a:rPr lang="fr-FR" b="1" dirty="0">
                <a:solidFill>
                  <a:srgbClr val="0070C0"/>
                </a:solidFill>
                <a:latin typeface="+mn-lt"/>
              </a:rPr>
              <a:t>La sécurité des athlètes et Personnels du </a:t>
            </a:r>
            <a:r>
              <a:rPr lang="fr-FR" b="1" dirty="0" smtClean="0">
                <a:solidFill>
                  <a:srgbClr val="0070C0"/>
                </a:solidFill>
                <a:latin typeface="+mn-lt"/>
              </a:rPr>
              <a:t>stand, </a:t>
            </a:r>
            <a:r>
              <a:rPr lang="fr-FR" b="1" dirty="0">
                <a:solidFill>
                  <a:srgbClr val="0070C0"/>
                </a:solidFill>
                <a:latin typeface="+mn-lt"/>
              </a:rPr>
              <a:t>ainsi que des </a:t>
            </a:r>
            <a:r>
              <a:rPr lang="fr-FR" b="1" dirty="0" smtClean="0">
                <a:solidFill>
                  <a:srgbClr val="0070C0"/>
                </a:solidFill>
                <a:latin typeface="+mn-lt"/>
              </a:rPr>
              <a:t>spectateurs, </a:t>
            </a:r>
            <a:r>
              <a:rPr lang="fr-FR" b="1" dirty="0">
                <a:solidFill>
                  <a:srgbClr val="0070C0"/>
                </a:solidFill>
                <a:latin typeface="+mn-lt"/>
              </a:rPr>
              <a:t>exige une surveillance attentive et constante du </a:t>
            </a:r>
            <a:r>
              <a:rPr lang="fr-FR" b="1" dirty="0" smtClean="0">
                <a:solidFill>
                  <a:srgbClr val="0070C0"/>
                </a:solidFill>
                <a:latin typeface="+mn-lt"/>
              </a:rPr>
              <a:t>maniement des </a:t>
            </a:r>
            <a:r>
              <a:rPr lang="fr-FR" b="1" dirty="0">
                <a:solidFill>
                  <a:srgbClr val="0070C0"/>
                </a:solidFill>
                <a:latin typeface="+mn-lt"/>
              </a:rPr>
              <a:t>armes</a:t>
            </a:r>
            <a:r>
              <a:rPr lang="fr-FR" b="1" dirty="0" smtClean="0">
                <a:solidFill>
                  <a:srgbClr val="0070C0"/>
                </a:solidFill>
                <a:latin typeface="+mn-lt"/>
              </a:rPr>
              <a:t>. Les officiels du stand doivent faire appliquer les règles de sécurité sur les armes et leur manipulation, les athlètes et les officiels d’équipe doivent s’y conformer.</a:t>
            </a:r>
            <a:endParaRPr lang="fr-FR" b="1" dirty="0">
              <a:solidFill>
                <a:srgbClr val="0070C0"/>
              </a:solidFill>
              <a:latin typeface="+mn-l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fr-FR" sz="3200" dirty="0" smtClean="0"/>
              <a:t>4. Règles Pistolet</a:t>
            </a:r>
            <a:endParaRPr lang="fr-FR" sz="3200" dirty="0"/>
          </a:p>
        </p:txBody>
      </p:sp>
      <p:sp>
        <p:nvSpPr>
          <p:cNvPr id="3" name="Espace réservé du numéro de diapositive 2"/>
          <p:cNvSpPr>
            <a:spLocks noGrp="1"/>
          </p:cNvSpPr>
          <p:nvPr>
            <p:ph type="sldNum" sz="quarter" idx="12"/>
          </p:nvPr>
        </p:nvSpPr>
        <p:spPr/>
        <p:txBody>
          <a:bodyPr/>
          <a:lstStyle/>
          <a:p>
            <a:pPr>
              <a:defRPr/>
            </a:pPr>
            <a:fld id="{995B0D2C-89CC-46CC-8498-3EB5C1067A45}" type="slidenum">
              <a:rPr lang="fr-FR"/>
              <a:pPr>
                <a:defRPr/>
              </a:pPr>
              <a:t>50</a:t>
            </a:fld>
            <a:endParaRPr lang="fr-FR" dirty="0"/>
          </a:p>
        </p:txBody>
      </p:sp>
      <p:sp>
        <p:nvSpPr>
          <p:cNvPr id="48132" name="ZoneTexte 3"/>
          <p:cNvSpPr txBox="1">
            <a:spLocks noChangeArrowheads="1"/>
          </p:cNvSpPr>
          <p:nvPr/>
        </p:nvSpPr>
        <p:spPr bwMode="auto">
          <a:xfrm>
            <a:off x="3176588" y="1133475"/>
            <a:ext cx="2811462" cy="400050"/>
          </a:xfrm>
          <a:prstGeom prst="rect">
            <a:avLst/>
          </a:prstGeom>
          <a:noFill/>
          <a:ln w="9525">
            <a:noFill/>
            <a:miter lim="800000"/>
            <a:headEnd/>
            <a:tailEnd/>
          </a:ln>
        </p:spPr>
        <p:txBody>
          <a:bodyPr wrap="none">
            <a:spAutoFit/>
          </a:bodyPr>
          <a:lstStyle/>
          <a:p>
            <a:r>
              <a:rPr lang="fr-FR" sz="2000" b="1" dirty="0">
                <a:latin typeface="Book Antiqua" pitchFamily="18" charset="0"/>
              </a:rPr>
              <a:t>4.4 </a:t>
            </a:r>
            <a:r>
              <a:rPr lang="fr-FR" sz="2000" b="1" dirty="0" smtClean="0">
                <a:latin typeface="Book Antiqua" pitchFamily="18" charset="0"/>
              </a:rPr>
              <a:t>Pistolet </a:t>
            </a:r>
            <a:r>
              <a:rPr lang="fr-FR" sz="2000" b="1" dirty="0">
                <a:latin typeface="Book Antiqua" pitchFamily="18" charset="0"/>
              </a:rPr>
              <a:t>25 m et PC</a:t>
            </a:r>
          </a:p>
        </p:txBody>
      </p:sp>
      <p:sp>
        <p:nvSpPr>
          <p:cNvPr id="48133" name="ZoneTexte 31"/>
          <p:cNvSpPr txBox="1">
            <a:spLocks noChangeArrowheads="1"/>
          </p:cNvSpPr>
          <p:nvPr/>
        </p:nvSpPr>
        <p:spPr bwMode="auto">
          <a:xfrm>
            <a:off x="5208588" y="1784350"/>
            <a:ext cx="3935412" cy="2308225"/>
          </a:xfrm>
          <a:prstGeom prst="rect">
            <a:avLst/>
          </a:prstGeom>
          <a:noFill/>
          <a:ln w="9525">
            <a:noFill/>
            <a:miter lim="800000"/>
            <a:headEnd/>
            <a:tailEnd/>
          </a:ln>
        </p:spPr>
        <p:txBody>
          <a:bodyPr>
            <a:spAutoFit/>
          </a:bodyPr>
          <a:lstStyle/>
          <a:p>
            <a:r>
              <a:rPr lang="fr-FR" b="1" dirty="0">
                <a:solidFill>
                  <a:srgbClr val="0070C0"/>
                </a:solidFill>
                <a:latin typeface="Book Antiqua" pitchFamily="18" charset="0"/>
              </a:rPr>
              <a:t>Programme match:</a:t>
            </a:r>
          </a:p>
          <a:p>
            <a:r>
              <a:rPr lang="fr-FR" b="1" dirty="0">
                <a:solidFill>
                  <a:srgbClr val="0070C0"/>
                </a:solidFill>
                <a:latin typeface="Book Antiqua" pitchFamily="18" charset="0"/>
              </a:rPr>
              <a:t>Préparation avant début du match </a:t>
            </a:r>
          </a:p>
          <a:p>
            <a:r>
              <a:rPr lang="fr-FR" b="1" dirty="0">
                <a:solidFill>
                  <a:srgbClr val="0070C0"/>
                </a:solidFill>
                <a:latin typeface="Book Antiqua" pitchFamily="18" charset="0"/>
              </a:rPr>
              <a:t>Précision 5 mn, Vitesse 3 mn</a:t>
            </a:r>
          </a:p>
          <a:p>
            <a:r>
              <a:rPr lang="fr-FR" b="1" dirty="0">
                <a:solidFill>
                  <a:srgbClr val="0070C0"/>
                </a:solidFill>
                <a:latin typeface="Book Antiqua" pitchFamily="18" charset="0"/>
              </a:rPr>
              <a:t>1 série d’essai  de 5  coups par passe</a:t>
            </a:r>
          </a:p>
          <a:p>
            <a:r>
              <a:rPr lang="fr-FR" b="1" dirty="0">
                <a:solidFill>
                  <a:srgbClr val="0070C0"/>
                </a:solidFill>
                <a:latin typeface="Book Antiqua" pitchFamily="18" charset="0"/>
              </a:rPr>
              <a:t>Hommes: Percussion centrale</a:t>
            </a:r>
          </a:p>
          <a:p>
            <a:r>
              <a:rPr lang="fr-FR" b="1" dirty="0">
                <a:solidFill>
                  <a:srgbClr val="0070C0"/>
                </a:solidFill>
                <a:latin typeface="Book Antiqua" pitchFamily="18" charset="0"/>
              </a:rPr>
              <a:t>Femmes: 22 LR</a:t>
            </a:r>
          </a:p>
          <a:p>
            <a:r>
              <a:rPr lang="fr-FR" b="1" dirty="0">
                <a:solidFill>
                  <a:srgbClr val="0070C0"/>
                </a:solidFill>
                <a:latin typeface="Book Antiqua" pitchFamily="18" charset="0"/>
              </a:rPr>
              <a:t>Précision: 6 X 5 balles en 5 mn</a:t>
            </a:r>
          </a:p>
          <a:p>
            <a:r>
              <a:rPr lang="fr-FR" b="1" dirty="0">
                <a:solidFill>
                  <a:srgbClr val="0070C0"/>
                </a:solidFill>
                <a:latin typeface="Book Antiqua" pitchFamily="18" charset="0"/>
              </a:rPr>
              <a:t>Vitesse: 6 X 5 balles en 3 s / 7 s</a:t>
            </a:r>
          </a:p>
        </p:txBody>
      </p:sp>
      <p:sp>
        <p:nvSpPr>
          <p:cNvPr id="48134" name="Rectangle 33"/>
          <p:cNvSpPr>
            <a:spLocks noChangeArrowheads="1"/>
          </p:cNvSpPr>
          <p:nvPr/>
        </p:nvSpPr>
        <p:spPr bwMode="auto">
          <a:xfrm>
            <a:off x="5238750" y="4051300"/>
            <a:ext cx="3778250" cy="646113"/>
          </a:xfrm>
          <a:prstGeom prst="rect">
            <a:avLst/>
          </a:prstGeom>
          <a:noFill/>
          <a:ln w="9525">
            <a:noFill/>
            <a:miter lim="800000"/>
            <a:headEnd/>
            <a:tailEnd/>
          </a:ln>
        </p:spPr>
        <p:txBody>
          <a:bodyPr>
            <a:spAutoFit/>
          </a:bodyPr>
          <a:lstStyle/>
          <a:p>
            <a:r>
              <a:rPr lang="fr-FR" b="1" dirty="0">
                <a:solidFill>
                  <a:srgbClr val="0070C0"/>
                </a:solidFill>
                <a:latin typeface="Book Antiqua" pitchFamily="18" charset="0"/>
              </a:rPr>
              <a:t>             Cibles pistolet 25m </a:t>
            </a:r>
          </a:p>
          <a:p>
            <a:r>
              <a:rPr lang="fr-FR" b="1" dirty="0" smtClean="0">
                <a:solidFill>
                  <a:srgbClr val="C00000"/>
                </a:solidFill>
                <a:latin typeface="Book Antiqua" pitchFamily="18" charset="0"/>
              </a:rPr>
              <a:t>6.3.4.5</a:t>
            </a:r>
            <a:r>
              <a:rPr lang="fr-FR" b="1" dirty="0">
                <a:solidFill>
                  <a:srgbClr val="C00000"/>
                </a:solidFill>
                <a:latin typeface="Book Antiqua" pitchFamily="18" charset="0"/>
              </a:rPr>
              <a:t>. </a:t>
            </a:r>
            <a:r>
              <a:rPr lang="fr-FR" b="1" dirty="0">
                <a:solidFill>
                  <a:srgbClr val="0070C0"/>
                </a:solidFill>
                <a:latin typeface="Book Antiqua" pitchFamily="18" charset="0"/>
              </a:rPr>
              <a:t>Précision     </a:t>
            </a:r>
            <a:r>
              <a:rPr lang="fr-FR" b="1" dirty="0" smtClean="0">
                <a:solidFill>
                  <a:srgbClr val="C00000"/>
                </a:solidFill>
                <a:latin typeface="Book Antiqua" pitchFamily="18" charset="0"/>
              </a:rPr>
              <a:t>6.3.4.4</a:t>
            </a:r>
            <a:r>
              <a:rPr lang="fr-FR" b="1" dirty="0">
                <a:solidFill>
                  <a:srgbClr val="C00000"/>
                </a:solidFill>
                <a:latin typeface="Book Antiqua" pitchFamily="18" charset="0"/>
              </a:rPr>
              <a:t>. </a:t>
            </a:r>
            <a:r>
              <a:rPr lang="fr-FR" b="1" dirty="0">
                <a:solidFill>
                  <a:srgbClr val="0070C0"/>
                </a:solidFill>
                <a:latin typeface="Book Antiqua" pitchFamily="18" charset="0"/>
              </a:rPr>
              <a:t>Vitesse </a:t>
            </a:r>
          </a:p>
        </p:txBody>
      </p:sp>
      <p:pic>
        <p:nvPicPr>
          <p:cNvPr id="48135" name="Image 11" descr="2010 cible 25 50m.jpg"/>
          <p:cNvPicPr>
            <a:picLocks noChangeAspect="1"/>
          </p:cNvPicPr>
          <p:nvPr/>
        </p:nvPicPr>
        <p:blipFill>
          <a:blip r:embed="rId3" cstate="print"/>
          <a:srcRect/>
          <a:stretch>
            <a:fillRect/>
          </a:stretch>
        </p:blipFill>
        <p:spPr bwMode="auto">
          <a:xfrm>
            <a:off x="5283200" y="4718050"/>
            <a:ext cx="1822450" cy="1784350"/>
          </a:xfrm>
          <a:prstGeom prst="rect">
            <a:avLst/>
          </a:prstGeom>
          <a:noFill/>
          <a:ln w="9525">
            <a:noFill/>
            <a:miter lim="800000"/>
            <a:headEnd/>
            <a:tailEnd/>
          </a:ln>
        </p:spPr>
      </p:pic>
      <p:pic>
        <p:nvPicPr>
          <p:cNvPr id="48136" name="Image 8" descr="2010 cible 25 m Vit.jpg"/>
          <p:cNvPicPr>
            <a:picLocks noChangeAspect="1"/>
          </p:cNvPicPr>
          <p:nvPr/>
        </p:nvPicPr>
        <p:blipFill>
          <a:blip r:embed="rId4" cstate="print"/>
          <a:srcRect/>
          <a:stretch>
            <a:fillRect/>
          </a:stretch>
        </p:blipFill>
        <p:spPr bwMode="auto">
          <a:xfrm>
            <a:off x="7239000" y="4718050"/>
            <a:ext cx="1778000" cy="1785938"/>
          </a:xfrm>
          <a:prstGeom prst="rect">
            <a:avLst/>
          </a:prstGeom>
          <a:noFill/>
          <a:ln w="9525">
            <a:noFill/>
            <a:miter lim="800000"/>
            <a:headEnd/>
            <a:tailEnd/>
          </a:ln>
        </p:spPr>
      </p:pic>
      <p:pic>
        <p:nvPicPr>
          <p:cNvPr id="48137" name="Image 12" descr="2010 25m standard.jpg"/>
          <p:cNvPicPr>
            <a:picLocks noChangeAspect="1"/>
          </p:cNvPicPr>
          <p:nvPr/>
        </p:nvPicPr>
        <p:blipFill>
          <a:blip r:embed="rId5" cstate="print"/>
          <a:srcRect/>
          <a:stretch>
            <a:fillRect/>
          </a:stretch>
        </p:blipFill>
        <p:spPr bwMode="auto">
          <a:xfrm>
            <a:off x="215900" y="1962150"/>
            <a:ext cx="4875213" cy="448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206515" y="0"/>
            <a:ext cx="8730969" cy="984250"/>
          </a:xfrm>
        </p:spPr>
        <p:txBody>
          <a:bodyPr>
            <a:normAutofit/>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fr-FR" sz="3200" dirty="0" smtClean="0"/>
              <a:t>4.4.1 Incidents Pistolet 25m et PC</a:t>
            </a:r>
            <a:endParaRPr lang="fr-FR" sz="3200" dirty="0"/>
          </a:p>
        </p:txBody>
      </p:sp>
      <p:sp>
        <p:nvSpPr>
          <p:cNvPr id="3" name="Espace réservé du numéro de diapositive 2"/>
          <p:cNvSpPr>
            <a:spLocks noGrp="1"/>
          </p:cNvSpPr>
          <p:nvPr>
            <p:ph type="sldNum" sz="quarter" idx="12"/>
          </p:nvPr>
        </p:nvSpPr>
        <p:spPr/>
        <p:txBody>
          <a:bodyPr/>
          <a:lstStyle/>
          <a:p>
            <a:pPr>
              <a:defRPr/>
            </a:pPr>
            <a:fld id="{EAF27F6D-472E-463B-ABCF-B14C342FA7FE}" type="slidenum">
              <a:rPr lang="fr-FR"/>
              <a:pPr>
                <a:defRPr/>
              </a:pPr>
              <a:t>51</a:t>
            </a:fld>
            <a:endParaRPr lang="fr-FR" dirty="0"/>
          </a:p>
        </p:txBody>
      </p:sp>
      <p:sp>
        <p:nvSpPr>
          <p:cNvPr id="49155" name="Rectangle 3"/>
          <p:cNvSpPr>
            <a:spLocks noChangeArrowheads="1"/>
          </p:cNvSpPr>
          <p:nvPr/>
        </p:nvSpPr>
        <p:spPr bwMode="auto">
          <a:xfrm>
            <a:off x="251520" y="1556792"/>
            <a:ext cx="8640960" cy="4339650"/>
          </a:xfrm>
          <a:prstGeom prst="rect">
            <a:avLst/>
          </a:prstGeom>
          <a:noFill/>
          <a:ln w="9525">
            <a:noFill/>
            <a:miter lim="800000"/>
            <a:headEnd/>
            <a:tailEnd/>
          </a:ln>
        </p:spPr>
        <p:txBody>
          <a:bodyPr wrap="square">
            <a:spAutoFit/>
          </a:bodyPr>
          <a:lstStyle/>
          <a:p>
            <a:pPr algn="ctr"/>
            <a:r>
              <a:rPr lang="fr-FR" b="1" dirty="0" smtClean="0">
                <a:solidFill>
                  <a:srgbClr val="C00000"/>
                </a:solidFill>
                <a:latin typeface="Book Antiqua" pitchFamily="18" charset="0"/>
              </a:rPr>
              <a:t>8.9.4.6.</a:t>
            </a:r>
            <a:r>
              <a:rPr lang="fr-FR" b="1" dirty="0" smtClean="0">
                <a:latin typeface="Book Antiqua" pitchFamily="18" charset="0"/>
              </a:rPr>
              <a:t>Pistolet </a:t>
            </a:r>
            <a:r>
              <a:rPr lang="fr-FR" b="1" dirty="0">
                <a:latin typeface="Book Antiqua" pitchFamily="18" charset="0"/>
              </a:rPr>
              <a:t>25m et Percussion </a:t>
            </a:r>
            <a:r>
              <a:rPr lang="fr-FR" b="1" dirty="0" smtClean="0">
                <a:latin typeface="Book Antiqua" pitchFamily="18" charset="0"/>
              </a:rPr>
              <a:t>Centrale.</a:t>
            </a:r>
            <a:endParaRPr lang="fr-FR" b="1" dirty="0">
              <a:latin typeface="Book Antiqua" pitchFamily="18" charset="0"/>
            </a:endParaRPr>
          </a:p>
          <a:p>
            <a:endParaRPr lang="fr-FR" b="1" dirty="0">
              <a:solidFill>
                <a:srgbClr val="0070C0"/>
              </a:solidFill>
              <a:latin typeface="+mn-lt"/>
            </a:endParaRPr>
          </a:p>
          <a:p>
            <a:pPr algn="just"/>
            <a:r>
              <a:rPr lang="fr-FR" sz="2000" b="1" dirty="0" smtClean="0">
                <a:solidFill>
                  <a:srgbClr val="4F4D52"/>
                </a:solidFill>
                <a:latin typeface="Book Antiqua" panose="02040602050305030304" pitchFamily="18" charset="0"/>
              </a:rPr>
              <a:t>a) </a:t>
            </a:r>
            <a:r>
              <a:rPr lang="fr-FR" sz="2000" b="1" dirty="0" smtClean="0">
                <a:solidFill>
                  <a:srgbClr val="0070C0"/>
                </a:solidFill>
                <a:latin typeface="Book Antiqua" panose="02040602050305030304" pitchFamily="18" charset="0"/>
              </a:rPr>
              <a:t>Le </a:t>
            </a:r>
            <a:r>
              <a:rPr lang="fr-FR" sz="2000" b="1" dirty="0">
                <a:solidFill>
                  <a:srgbClr val="0070C0"/>
                </a:solidFill>
                <a:latin typeface="Book Antiqua" panose="02040602050305030304" pitchFamily="18" charset="0"/>
              </a:rPr>
              <a:t>nombre de coups sera enregistré et la série pourra être complétée </a:t>
            </a:r>
            <a:r>
              <a:rPr lang="fr-FR" sz="2000" b="1" dirty="0" smtClean="0">
                <a:solidFill>
                  <a:srgbClr val="0070C0"/>
                </a:solidFill>
                <a:latin typeface="Book Antiqua" panose="02040602050305030304" pitchFamily="18" charset="0"/>
              </a:rPr>
              <a:t>;</a:t>
            </a:r>
          </a:p>
          <a:p>
            <a:pPr algn="just"/>
            <a:endParaRPr lang="fr-FR" sz="2000" b="1" dirty="0">
              <a:solidFill>
                <a:srgbClr val="0070C0"/>
              </a:solidFill>
              <a:latin typeface="Book Antiqua" panose="02040602050305030304" pitchFamily="18" charset="0"/>
            </a:endParaRPr>
          </a:p>
          <a:p>
            <a:pPr algn="just"/>
            <a:r>
              <a:rPr lang="fr-FR" sz="2000" b="1" dirty="0" smtClean="0">
                <a:solidFill>
                  <a:srgbClr val="4F4D52"/>
                </a:solidFill>
                <a:latin typeface="Book Antiqua" panose="02040602050305030304" pitchFamily="18" charset="0"/>
              </a:rPr>
              <a:t>b</a:t>
            </a:r>
            <a:r>
              <a:rPr lang="fr-FR" sz="2000" b="1" dirty="0">
                <a:solidFill>
                  <a:srgbClr val="4F4D52"/>
                </a:solidFill>
                <a:latin typeface="Book Antiqua" panose="02040602050305030304" pitchFamily="18" charset="0"/>
              </a:rPr>
              <a:t>) </a:t>
            </a:r>
            <a:r>
              <a:rPr lang="fr-FR" sz="2000" b="1" dirty="0">
                <a:solidFill>
                  <a:srgbClr val="0070C0"/>
                </a:solidFill>
                <a:latin typeface="Book Antiqua" panose="02040602050305030304" pitchFamily="18" charset="0"/>
              </a:rPr>
              <a:t>Les coups de complément seront tirés au cours de la série suivante avec 1 minute par coup </a:t>
            </a:r>
            <a:r>
              <a:rPr lang="fr-FR" sz="2000" b="1" dirty="0" smtClean="0">
                <a:solidFill>
                  <a:srgbClr val="0070C0"/>
                </a:solidFill>
                <a:latin typeface="Book Antiqua" panose="02040602050305030304" pitchFamily="18" charset="0"/>
              </a:rPr>
              <a:t>de précision </a:t>
            </a:r>
            <a:r>
              <a:rPr lang="fr-FR" sz="2000" b="1" dirty="0">
                <a:solidFill>
                  <a:srgbClr val="0070C0"/>
                </a:solidFill>
                <a:latin typeface="Book Antiqua" panose="02040602050305030304" pitchFamily="18" charset="0"/>
              </a:rPr>
              <a:t>ou les premières apparitions de la cible dans la passe de vitesse ;</a:t>
            </a:r>
            <a:endParaRPr lang="fr-FR" sz="2000" b="1" dirty="0" smtClean="0">
              <a:solidFill>
                <a:srgbClr val="0070C0"/>
              </a:solidFill>
              <a:latin typeface="Book Antiqua" panose="02040602050305030304" pitchFamily="18" charset="0"/>
            </a:endParaRPr>
          </a:p>
          <a:p>
            <a:pPr algn="just"/>
            <a:endParaRPr lang="fr-FR" sz="2000" b="1" dirty="0">
              <a:solidFill>
                <a:srgbClr val="0070C0"/>
              </a:solidFill>
              <a:latin typeface="Book Antiqua" panose="02040602050305030304" pitchFamily="18" charset="0"/>
            </a:endParaRPr>
          </a:p>
          <a:p>
            <a:pPr algn="just"/>
            <a:r>
              <a:rPr lang="fr-FR" sz="2000" b="1" dirty="0">
                <a:solidFill>
                  <a:srgbClr val="4F4D52"/>
                </a:solidFill>
                <a:latin typeface="Book Antiqua" panose="02040602050305030304" pitchFamily="18" charset="0"/>
              </a:rPr>
              <a:t>c) </a:t>
            </a:r>
            <a:r>
              <a:rPr lang="fr-FR" sz="2000" b="1" dirty="0">
                <a:solidFill>
                  <a:srgbClr val="0070C0"/>
                </a:solidFill>
                <a:latin typeface="Book Antiqua" panose="02040602050305030304" pitchFamily="18" charset="0"/>
              </a:rPr>
              <a:t>Tout coup non tiré ou n’atteignant pas la cible sera compté « Manqué » (0) </a:t>
            </a:r>
            <a:r>
              <a:rPr lang="fr-FR" sz="2000" b="1" dirty="0" smtClean="0">
                <a:solidFill>
                  <a:srgbClr val="0070C0"/>
                </a:solidFill>
                <a:latin typeface="Book Antiqua" panose="02040602050305030304" pitchFamily="18" charset="0"/>
              </a:rPr>
              <a:t> et</a:t>
            </a:r>
          </a:p>
          <a:p>
            <a:pPr algn="just"/>
            <a:endParaRPr lang="fr-FR" sz="2000" b="1" dirty="0">
              <a:solidFill>
                <a:srgbClr val="0070C0"/>
              </a:solidFill>
              <a:latin typeface="Book Antiqua" panose="02040602050305030304" pitchFamily="18" charset="0"/>
            </a:endParaRPr>
          </a:p>
          <a:p>
            <a:pPr algn="just"/>
            <a:r>
              <a:rPr lang="fr-FR" sz="2000" b="1" dirty="0">
                <a:solidFill>
                  <a:srgbClr val="4F4D52"/>
                </a:solidFill>
                <a:latin typeface="Book Antiqua" panose="02040602050305030304" pitchFamily="18" charset="0"/>
              </a:rPr>
              <a:t>d) </a:t>
            </a:r>
            <a:r>
              <a:rPr lang="fr-FR" sz="2000" b="1" dirty="0">
                <a:solidFill>
                  <a:srgbClr val="0070C0"/>
                </a:solidFill>
                <a:latin typeface="Book Antiqua" panose="02040602050305030304" pitchFamily="18" charset="0"/>
              </a:rPr>
              <a:t>Les 5 coups de la série seront comptés normalement</a:t>
            </a:r>
            <a:r>
              <a:rPr lang="fr-FR" sz="2000" b="1" dirty="0" smtClean="0">
                <a:solidFill>
                  <a:srgbClr val="0070C0"/>
                </a:solidFill>
                <a:latin typeface="Book Antiqua" panose="02040602050305030304" pitchFamily="18" charset="0"/>
              </a:rPr>
              <a:t>.</a:t>
            </a:r>
          </a:p>
          <a:p>
            <a:pPr algn="just"/>
            <a:endParaRPr lang="fr-FR" sz="2000" b="1" dirty="0">
              <a:solidFill>
                <a:srgbClr val="0070C0"/>
              </a:solidFill>
              <a:latin typeface="Book Antiqua" panose="02040602050305030304" pitchFamily="18" charset="0"/>
            </a:endParaRPr>
          </a:p>
          <a:p>
            <a:pPr algn="just"/>
            <a:r>
              <a:rPr lang="fr-FR" sz="2000" b="1" dirty="0">
                <a:solidFill>
                  <a:srgbClr val="4F4D52"/>
                </a:solidFill>
                <a:latin typeface="Book Antiqua" panose="02040602050305030304" pitchFamily="18" charset="0"/>
              </a:rPr>
              <a:t>e) </a:t>
            </a:r>
            <a:r>
              <a:rPr lang="fr-FR" sz="2000" b="1" dirty="0">
                <a:solidFill>
                  <a:srgbClr val="0070C0"/>
                </a:solidFill>
                <a:latin typeface="Book Antiqua" panose="02040602050305030304" pitchFamily="18" charset="0"/>
              </a:rPr>
              <a:t>La fiche d’incident IR sera utilisée pour indiquer la série complétée.</a:t>
            </a:r>
          </a:p>
        </p:txBody>
      </p:sp>
      <p:sp>
        <p:nvSpPr>
          <p:cNvPr id="49156" name="Rectangle 4"/>
          <p:cNvSpPr>
            <a:spLocks noChangeArrowheads="1"/>
          </p:cNvSpPr>
          <p:nvPr/>
        </p:nvSpPr>
        <p:spPr bwMode="auto">
          <a:xfrm>
            <a:off x="1593850" y="1028700"/>
            <a:ext cx="5645150" cy="400050"/>
          </a:xfrm>
          <a:prstGeom prst="rect">
            <a:avLst/>
          </a:prstGeom>
          <a:noFill/>
          <a:ln w="9525">
            <a:noFill/>
            <a:miter lim="800000"/>
            <a:headEnd/>
            <a:tailEnd/>
          </a:ln>
        </p:spPr>
        <p:txBody>
          <a:bodyPr>
            <a:spAutoFit/>
          </a:bodyPr>
          <a:lstStyle/>
          <a:p>
            <a:pPr algn="ctr"/>
            <a:r>
              <a:rPr lang="fr-FR" sz="2000" b="1" dirty="0" smtClean="0">
                <a:solidFill>
                  <a:schemeClr val="bg1"/>
                </a:solidFill>
                <a:latin typeface="Book Antiqua" pitchFamily="18" charset="0"/>
              </a:rPr>
              <a:t>8.7.. </a:t>
            </a:r>
            <a:r>
              <a:rPr lang="fr-FR" sz="2000" b="1" dirty="0">
                <a:latin typeface="Book Antiqua" pitchFamily="18" charset="0"/>
              </a:rPr>
              <a:t>Procédure après incident </a:t>
            </a:r>
            <a:r>
              <a:rPr lang="fr-FR" sz="2000" b="1" dirty="0" smtClean="0">
                <a:solidFill>
                  <a:srgbClr val="00B050"/>
                </a:solidFill>
                <a:latin typeface="Book Antiqua" pitchFamily="18" charset="0"/>
              </a:rPr>
              <a:t>ADMIS </a:t>
            </a:r>
            <a:r>
              <a:rPr lang="fr-FR" sz="2000" b="1" dirty="0">
                <a:solidFill>
                  <a:srgbClr val="00B050"/>
                </a:solidFill>
                <a:latin typeface="Book Antiqua" pitchFamily="18" charset="0"/>
              </a:rPr>
              <a:t>(A)</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fr-FR" sz="3200" dirty="0" smtClean="0"/>
              <a:t>4. Règles Pistolet</a:t>
            </a:r>
            <a:endParaRPr lang="fr-FR" sz="3200" dirty="0"/>
          </a:p>
        </p:txBody>
      </p:sp>
      <p:sp>
        <p:nvSpPr>
          <p:cNvPr id="3" name="Espace réservé du numéro de diapositive 2"/>
          <p:cNvSpPr>
            <a:spLocks noGrp="1"/>
          </p:cNvSpPr>
          <p:nvPr>
            <p:ph type="sldNum" sz="quarter" idx="12"/>
          </p:nvPr>
        </p:nvSpPr>
        <p:spPr/>
        <p:txBody>
          <a:bodyPr/>
          <a:lstStyle/>
          <a:p>
            <a:pPr>
              <a:defRPr/>
            </a:pPr>
            <a:fld id="{B393A2BE-92E1-4658-8074-58E038725D8F}" type="slidenum">
              <a:rPr lang="fr-FR"/>
              <a:pPr>
                <a:defRPr/>
              </a:pPr>
              <a:t>52</a:t>
            </a:fld>
            <a:endParaRPr lang="fr-FR" dirty="0"/>
          </a:p>
        </p:txBody>
      </p:sp>
      <p:sp>
        <p:nvSpPr>
          <p:cNvPr id="50180" name="ZoneTexte 3"/>
          <p:cNvSpPr txBox="1">
            <a:spLocks noChangeArrowheads="1"/>
          </p:cNvSpPr>
          <p:nvPr/>
        </p:nvSpPr>
        <p:spPr bwMode="auto">
          <a:xfrm>
            <a:off x="3371850" y="1206500"/>
            <a:ext cx="2647950" cy="400050"/>
          </a:xfrm>
          <a:prstGeom prst="rect">
            <a:avLst/>
          </a:prstGeom>
          <a:noFill/>
          <a:ln w="9525">
            <a:noFill/>
            <a:miter lim="800000"/>
            <a:headEnd/>
            <a:tailEnd/>
          </a:ln>
        </p:spPr>
        <p:txBody>
          <a:bodyPr wrap="none">
            <a:spAutoFit/>
          </a:bodyPr>
          <a:lstStyle/>
          <a:p>
            <a:r>
              <a:rPr lang="fr-FR" sz="2000" b="1" dirty="0">
                <a:latin typeface="Book Antiqua" pitchFamily="18" charset="0"/>
              </a:rPr>
              <a:t>4.5 Pistolet  Standard</a:t>
            </a:r>
          </a:p>
        </p:txBody>
      </p:sp>
      <p:sp>
        <p:nvSpPr>
          <p:cNvPr id="50181" name="ZoneTexte 31"/>
          <p:cNvSpPr txBox="1">
            <a:spLocks noChangeArrowheads="1"/>
          </p:cNvSpPr>
          <p:nvPr/>
        </p:nvSpPr>
        <p:spPr bwMode="auto">
          <a:xfrm>
            <a:off x="5149850" y="1828800"/>
            <a:ext cx="3994150" cy="2032000"/>
          </a:xfrm>
          <a:prstGeom prst="rect">
            <a:avLst/>
          </a:prstGeom>
          <a:noFill/>
          <a:ln w="9525">
            <a:noFill/>
            <a:miter lim="800000"/>
            <a:headEnd/>
            <a:tailEnd/>
          </a:ln>
        </p:spPr>
        <p:txBody>
          <a:bodyPr>
            <a:spAutoFit/>
          </a:bodyPr>
          <a:lstStyle/>
          <a:p>
            <a:r>
              <a:rPr lang="fr-FR" b="1" dirty="0">
                <a:solidFill>
                  <a:srgbClr val="0070C0"/>
                </a:solidFill>
                <a:latin typeface="Book Antiqua" pitchFamily="18" charset="0"/>
              </a:rPr>
              <a:t>Programme match:</a:t>
            </a:r>
          </a:p>
          <a:p>
            <a:r>
              <a:rPr lang="fr-FR" b="1" dirty="0">
                <a:solidFill>
                  <a:srgbClr val="0070C0"/>
                </a:solidFill>
                <a:latin typeface="Book Antiqua" pitchFamily="18" charset="0"/>
              </a:rPr>
              <a:t>5 mn de Préparation avant début</a:t>
            </a:r>
          </a:p>
          <a:p>
            <a:r>
              <a:rPr lang="fr-FR" b="1" dirty="0">
                <a:solidFill>
                  <a:srgbClr val="0070C0"/>
                </a:solidFill>
                <a:latin typeface="Book Antiqua" pitchFamily="18" charset="0"/>
              </a:rPr>
              <a:t>du match </a:t>
            </a:r>
          </a:p>
          <a:p>
            <a:r>
              <a:rPr lang="fr-FR" b="1" dirty="0">
                <a:solidFill>
                  <a:srgbClr val="0070C0"/>
                </a:solidFill>
                <a:latin typeface="Book Antiqua" pitchFamily="18" charset="0"/>
              </a:rPr>
              <a:t>1 série d’essai  de 5  coups en 150 s</a:t>
            </a:r>
          </a:p>
          <a:p>
            <a:r>
              <a:rPr lang="fr-FR" b="1" dirty="0">
                <a:solidFill>
                  <a:srgbClr val="0070C0"/>
                </a:solidFill>
                <a:latin typeface="Book Antiqua" pitchFamily="18" charset="0"/>
              </a:rPr>
              <a:t>5 coups par cible</a:t>
            </a:r>
          </a:p>
          <a:p>
            <a:r>
              <a:rPr lang="fr-FR" b="1" dirty="0">
                <a:solidFill>
                  <a:srgbClr val="0070C0"/>
                </a:solidFill>
                <a:latin typeface="Book Antiqua" pitchFamily="18" charset="0"/>
              </a:rPr>
              <a:t>Hommes  4 X 5 balles en 150 sec,</a:t>
            </a:r>
          </a:p>
          <a:p>
            <a:r>
              <a:rPr lang="fr-FR" b="1" dirty="0">
                <a:solidFill>
                  <a:srgbClr val="0070C0"/>
                </a:solidFill>
                <a:latin typeface="Book Antiqua" pitchFamily="18" charset="0"/>
              </a:rPr>
              <a:t>20 sec et 10 sec</a:t>
            </a:r>
          </a:p>
        </p:txBody>
      </p:sp>
      <p:sp>
        <p:nvSpPr>
          <p:cNvPr id="50182" name="Rectangle 33"/>
          <p:cNvSpPr>
            <a:spLocks noChangeArrowheads="1"/>
          </p:cNvSpPr>
          <p:nvPr/>
        </p:nvSpPr>
        <p:spPr bwMode="auto">
          <a:xfrm>
            <a:off x="5238750" y="3829050"/>
            <a:ext cx="3262432" cy="369332"/>
          </a:xfrm>
          <a:prstGeom prst="rect">
            <a:avLst/>
          </a:prstGeom>
          <a:noFill/>
          <a:ln w="9525">
            <a:noFill/>
            <a:miter lim="800000"/>
            <a:headEnd/>
            <a:tailEnd/>
          </a:ln>
        </p:spPr>
        <p:txBody>
          <a:bodyPr wrap="none">
            <a:spAutoFit/>
          </a:bodyPr>
          <a:lstStyle/>
          <a:p>
            <a:r>
              <a:rPr lang="fr-FR" b="1" dirty="0">
                <a:solidFill>
                  <a:srgbClr val="C00000"/>
                </a:solidFill>
                <a:latin typeface="Book Antiqua" pitchFamily="18" charset="0"/>
              </a:rPr>
              <a:t>     </a:t>
            </a:r>
            <a:r>
              <a:rPr lang="fr-FR" b="1" dirty="0" smtClean="0">
                <a:solidFill>
                  <a:srgbClr val="C00000"/>
                </a:solidFill>
                <a:latin typeface="Book Antiqua" pitchFamily="18" charset="0"/>
              </a:rPr>
              <a:t>6.3.4.5</a:t>
            </a:r>
            <a:r>
              <a:rPr lang="fr-FR" b="1" dirty="0">
                <a:solidFill>
                  <a:srgbClr val="C00000"/>
                </a:solidFill>
                <a:latin typeface="Book Antiqua" pitchFamily="18" charset="0"/>
              </a:rPr>
              <a:t>. </a:t>
            </a:r>
            <a:r>
              <a:rPr lang="fr-FR" b="1" dirty="0">
                <a:solidFill>
                  <a:srgbClr val="0070C0"/>
                </a:solidFill>
                <a:latin typeface="Book Antiqua" pitchFamily="18" charset="0"/>
              </a:rPr>
              <a:t>Cible </a:t>
            </a:r>
            <a:r>
              <a:rPr lang="fr-FR" b="1" dirty="0" smtClean="0">
                <a:solidFill>
                  <a:srgbClr val="0070C0"/>
                </a:solidFill>
                <a:latin typeface="Book Antiqua" pitchFamily="18" charset="0"/>
              </a:rPr>
              <a:t>Pistolet </a:t>
            </a:r>
            <a:r>
              <a:rPr lang="fr-FR" b="1" dirty="0">
                <a:solidFill>
                  <a:srgbClr val="0070C0"/>
                </a:solidFill>
                <a:latin typeface="Book Antiqua" pitchFamily="18" charset="0"/>
              </a:rPr>
              <a:t>25 m </a:t>
            </a:r>
          </a:p>
        </p:txBody>
      </p:sp>
      <p:pic>
        <p:nvPicPr>
          <p:cNvPr id="50183" name="Image 10" descr="2010 cible 25 50m.jpg"/>
          <p:cNvPicPr>
            <a:picLocks noChangeAspect="1"/>
          </p:cNvPicPr>
          <p:nvPr/>
        </p:nvPicPr>
        <p:blipFill>
          <a:blip r:embed="rId3" cstate="print"/>
          <a:srcRect/>
          <a:stretch>
            <a:fillRect/>
          </a:stretch>
        </p:blipFill>
        <p:spPr bwMode="auto">
          <a:xfrm>
            <a:off x="5808663" y="4184650"/>
            <a:ext cx="2497137" cy="2444750"/>
          </a:xfrm>
          <a:prstGeom prst="rect">
            <a:avLst/>
          </a:prstGeom>
          <a:noFill/>
          <a:ln w="9525">
            <a:noFill/>
            <a:miter lim="800000"/>
            <a:headEnd/>
            <a:tailEnd/>
          </a:ln>
        </p:spPr>
      </p:pic>
      <p:pic>
        <p:nvPicPr>
          <p:cNvPr id="50184" name="Image 11" descr="2010 25m pc.jpg"/>
          <p:cNvPicPr>
            <a:picLocks noChangeAspect="1"/>
          </p:cNvPicPr>
          <p:nvPr/>
        </p:nvPicPr>
        <p:blipFill>
          <a:blip r:embed="rId4" cstate="print"/>
          <a:srcRect/>
          <a:stretch>
            <a:fillRect/>
          </a:stretch>
        </p:blipFill>
        <p:spPr bwMode="auto">
          <a:xfrm>
            <a:off x="171450" y="2051050"/>
            <a:ext cx="4845050" cy="4389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438150" y="139700"/>
            <a:ext cx="8229600" cy="577850"/>
          </a:xfrm>
        </p:spPr>
        <p:txBody>
          <a:bodyPr>
            <a:noAutofit/>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fr-FR" sz="3200" dirty="0" smtClean="0"/>
              <a:t>4.5.1 Incidents Pistolet </a:t>
            </a:r>
            <a:r>
              <a:rPr lang="fr-FR" sz="3200" dirty="0"/>
              <a:t>S</a:t>
            </a:r>
            <a:r>
              <a:rPr lang="fr-FR" sz="3200" dirty="0" smtClean="0"/>
              <a:t>tandard</a:t>
            </a:r>
            <a:endParaRPr lang="fr-FR" sz="3200" dirty="0"/>
          </a:p>
        </p:txBody>
      </p:sp>
      <p:sp>
        <p:nvSpPr>
          <p:cNvPr id="3" name="Espace réservé du numéro de diapositive 2"/>
          <p:cNvSpPr>
            <a:spLocks noGrp="1"/>
          </p:cNvSpPr>
          <p:nvPr>
            <p:ph type="sldNum" sz="quarter" idx="12"/>
          </p:nvPr>
        </p:nvSpPr>
        <p:spPr/>
        <p:txBody>
          <a:bodyPr/>
          <a:lstStyle/>
          <a:p>
            <a:pPr>
              <a:defRPr/>
            </a:pPr>
            <a:fld id="{8160CAC9-4B67-423D-8FBA-D266C695283A}" type="slidenum">
              <a:rPr lang="fr-FR"/>
              <a:pPr>
                <a:defRPr/>
              </a:pPr>
              <a:t>53</a:t>
            </a:fld>
            <a:endParaRPr lang="fr-FR" dirty="0"/>
          </a:p>
        </p:txBody>
      </p:sp>
      <p:sp>
        <p:nvSpPr>
          <p:cNvPr id="51203" name="Rectangle 3"/>
          <p:cNvSpPr>
            <a:spLocks noChangeArrowheads="1"/>
          </p:cNvSpPr>
          <p:nvPr/>
        </p:nvSpPr>
        <p:spPr bwMode="auto">
          <a:xfrm>
            <a:off x="323528" y="887413"/>
            <a:ext cx="8568952" cy="5324535"/>
          </a:xfrm>
          <a:prstGeom prst="rect">
            <a:avLst/>
          </a:prstGeom>
          <a:noFill/>
          <a:ln w="9525">
            <a:noFill/>
            <a:miter lim="800000"/>
            <a:headEnd/>
            <a:tailEnd/>
          </a:ln>
        </p:spPr>
        <p:txBody>
          <a:bodyPr wrap="square">
            <a:spAutoFit/>
          </a:bodyPr>
          <a:lstStyle/>
          <a:p>
            <a:pPr algn="ctr"/>
            <a:r>
              <a:rPr lang="fr-FR" sz="2000" b="1" dirty="0" smtClean="0">
                <a:solidFill>
                  <a:srgbClr val="C00000"/>
                </a:solidFill>
                <a:latin typeface="Book Antiqua" pitchFamily="18" charset="0"/>
              </a:rPr>
              <a:t>8.9.4.5. </a:t>
            </a:r>
            <a:r>
              <a:rPr lang="fr-FR" sz="2000" b="1" dirty="0" smtClean="0">
                <a:latin typeface="Book Antiqua" pitchFamily="18" charset="0"/>
              </a:rPr>
              <a:t>Procédure </a:t>
            </a:r>
            <a:r>
              <a:rPr lang="fr-FR" sz="2000" b="1" dirty="0">
                <a:latin typeface="Book Antiqua" pitchFamily="18" charset="0"/>
              </a:rPr>
              <a:t>après incident  </a:t>
            </a:r>
            <a:r>
              <a:rPr lang="fr-FR" sz="2000" b="1" dirty="0" smtClean="0">
                <a:solidFill>
                  <a:srgbClr val="00B050"/>
                </a:solidFill>
                <a:latin typeface="Book Antiqua" pitchFamily="18" charset="0"/>
              </a:rPr>
              <a:t>ADMIS </a:t>
            </a:r>
            <a:r>
              <a:rPr lang="fr-FR" sz="2000" b="1" dirty="0">
                <a:solidFill>
                  <a:srgbClr val="00B050"/>
                </a:solidFill>
                <a:latin typeface="Book Antiqua" pitchFamily="18" charset="0"/>
              </a:rPr>
              <a:t>(A</a:t>
            </a:r>
            <a:r>
              <a:rPr lang="fr-FR" sz="2000" b="1" dirty="0" smtClean="0">
                <a:solidFill>
                  <a:srgbClr val="00B050"/>
                </a:solidFill>
                <a:latin typeface="Book Antiqua" pitchFamily="18" charset="0"/>
              </a:rPr>
              <a:t>)</a:t>
            </a:r>
          </a:p>
          <a:p>
            <a:pPr algn="ctr"/>
            <a:r>
              <a:rPr lang="fr-FR" sz="2000" b="1" dirty="0" smtClean="0">
                <a:solidFill>
                  <a:schemeClr val="bg1"/>
                </a:solidFill>
                <a:latin typeface="Book Antiqua" pitchFamily="18" charset="0"/>
              </a:rPr>
              <a:t> </a:t>
            </a:r>
            <a:r>
              <a:rPr lang="fr-FR" sz="2000" b="1" dirty="0">
                <a:latin typeface="Book Antiqua" pitchFamily="18" charset="0"/>
              </a:rPr>
              <a:t>Pistolet  S</a:t>
            </a:r>
            <a:r>
              <a:rPr lang="fr-FR" sz="2000" b="1" dirty="0" smtClean="0">
                <a:latin typeface="Book Antiqua" pitchFamily="18" charset="0"/>
              </a:rPr>
              <a:t>tandard</a:t>
            </a:r>
          </a:p>
          <a:p>
            <a:pPr algn="ctr"/>
            <a:endParaRPr lang="fr-FR" sz="2000" b="1" dirty="0">
              <a:latin typeface="Book Antiqua" pitchFamily="18" charset="0"/>
            </a:endParaRPr>
          </a:p>
          <a:p>
            <a:pPr algn="just"/>
            <a:r>
              <a:rPr lang="fr-FR" sz="2000" b="1" dirty="0">
                <a:solidFill>
                  <a:srgbClr val="4F4D52"/>
                </a:solidFill>
                <a:latin typeface="Book Antiqua" panose="02040602050305030304" pitchFamily="18" charset="0"/>
              </a:rPr>
              <a:t>a) </a:t>
            </a:r>
            <a:r>
              <a:rPr lang="fr-FR" sz="2000" b="1" dirty="0">
                <a:solidFill>
                  <a:srgbClr val="0070C0"/>
                </a:solidFill>
                <a:latin typeface="Book Antiqua" panose="02040602050305030304" pitchFamily="18" charset="0"/>
              </a:rPr>
              <a:t>Les coups tirés seront enregistrés sur la 1ère ligne de la fiche d’incident (RFPM ou STDP) ;</a:t>
            </a:r>
          </a:p>
          <a:p>
            <a:pPr algn="just"/>
            <a:r>
              <a:rPr lang="fr-FR" sz="2000" b="1" dirty="0">
                <a:solidFill>
                  <a:srgbClr val="4F4D52"/>
                </a:solidFill>
                <a:latin typeface="Book Antiqua" panose="02040602050305030304" pitchFamily="18" charset="0"/>
              </a:rPr>
              <a:t>b) </a:t>
            </a:r>
            <a:r>
              <a:rPr lang="fr-FR" sz="2000" b="1" dirty="0">
                <a:solidFill>
                  <a:srgbClr val="0070C0"/>
                </a:solidFill>
                <a:latin typeface="Book Antiqua" panose="02040602050305030304" pitchFamily="18" charset="0"/>
              </a:rPr>
              <a:t>Dans toute série répétée, l’athlète doit tirer les 5 coups sur la cible(s). Dans la série </a:t>
            </a:r>
            <a:r>
              <a:rPr lang="fr-FR" sz="2000" b="1" dirty="0" smtClean="0">
                <a:solidFill>
                  <a:srgbClr val="0070C0"/>
                </a:solidFill>
                <a:latin typeface="Book Antiqua" panose="02040602050305030304" pitchFamily="18" charset="0"/>
              </a:rPr>
              <a:t>répétée, tout </a:t>
            </a:r>
            <a:r>
              <a:rPr lang="fr-FR" sz="2000" b="1" dirty="0">
                <a:solidFill>
                  <a:srgbClr val="0070C0"/>
                </a:solidFill>
                <a:latin typeface="Book Antiqua" panose="02040602050305030304" pitchFamily="18" charset="0"/>
              </a:rPr>
              <a:t>coup n’atteignant pas la cible ou tout coup tardif, tiré ou non tiré, sera compté zéro (0) </a:t>
            </a:r>
            <a:r>
              <a:rPr lang="fr-FR" sz="2000" b="1" dirty="0" smtClean="0">
                <a:solidFill>
                  <a:srgbClr val="0070C0"/>
                </a:solidFill>
                <a:latin typeface="Book Antiqua" panose="02040602050305030304" pitchFamily="18" charset="0"/>
              </a:rPr>
              <a:t> </a:t>
            </a:r>
            <a:r>
              <a:rPr lang="fr-FR" sz="2000" b="1" dirty="0">
                <a:solidFill>
                  <a:srgbClr val="0070C0"/>
                </a:solidFill>
                <a:latin typeface="Book Antiqua" panose="02040602050305030304" pitchFamily="18" charset="0"/>
              </a:rPr>
              <a:t>et</a:t>
            </a:r>
          </a:p>
          <a:p>
            <a:pPr algn="just"/>
            <a:r>
              <a:rPr lang="fr-FR" sz="2000" b="1" dirty="0">
                <a:solidFill>
                  <a:srgbClr val="4F4D52"/>
                </a:solidFill>
                <a:latin typeface="Book Antiqua" panose="02040602050305030304" pitchFamily="18" charset="0"/>
              </a:rPr>
              <a:t>c) </a:t>
            </a:r>
            <a:r>
              <a:rPr lang="fr-FR" sz="2000" b="1" dirty="0">
                <a:solidFill>
                  <a:srgbClr val="0070C0"/>
                </a:solidFill>
                <a:latin typeface="Book Antiqua" panose="02040602050305030304" pitchFamily="18" charset="0"/>
              </a:rPr>
              <a:t>Si un second incident se produit dans la série répétée, les coups tirés seront enregistrés sur </a:t>
            </a:r>
            <a:r>
              <a:rPr lang="fr-FR" sz="2000" b="1" dirty="0" smtClean="0">
                <a:solidFill>
                  <a:srgbClr val="0070C0"/>
                </a:solidFill>
                <a:latin typeface="Book Antiqua" panose="02040602050305030304" pitchFamily="18" charset="0"/>
              </a:rPr>
              <a:t>la 2ème </a:t>
            </a:r>
            <a:r>
              <a:rPr lang="fr-FR" sz="2000" b="1" dirty="0">
                <a:solidFill>
                  <a:srgbClr val="0070C0"/>
                </a:solidFill>
                <a:latin typeface="Book Antiqua" panose="02040602050305030304" pitchFamily="18" charset="0"/>
              </a:rPr>
              <a:t>ligne de la fiche d’incident. Il faudra ensuite déterminer quelle série (celle enregistrée </a:t>
            </a:r>
            <a:r>
              <a:rPr lang="fr-FR" sz="2000" b="1" dirty="0" smtClean="0">
                <a:solidFill>
                  <a:srgbClr val="0070C0"/>
                </a:solidFill>
                <a:latin typeface="Book Antiqua" panose="02040602050305030304" pitchFamily="18" charset="0"/>
              </a:rPr>
              <a:t>sur la </a:t>
            </a:r>
            <a:r>
              <a:rPr lang="fr-FR" sz="2000" b="1" dirty="0">
                <a:solidFill>
                  <a:srgbClr val="0070C0"/>
                </a:solidFill>
                <a:latin typeface="Book Antiqua" panose="02040602050305030304" pitchFamily="18" charset="0"/>
              </a:rPr>
              <a:t>1ère ligne ou celle enregistrée sur la 2ème ligne) comprend le plus grand nombre de coups </a:t>
            </a:r>
            <a:r>
              <a:rPr lang="fr-FR" sz="2000" b="1" dirty="0" smtClean="0">
                <a:solidFill>
                  <a:srgbClr val="0070C0"/>
                </a:solidFill>
                <a:latin typeface="Book Antiqua" panose="02040602050305030304" pitchFamily="18" charset="0"/>
              </a:rPr>
              <a:t>et la </a:t>
            </a:r>
            <a:r>
              <a:rPr lang="fr-FR" sz="2000" b="1" dirty="0">
                <a:solidFill>
                  <a:srgbClr val="0070C0"/>
                </a:solidFill>
                <a:latin typeface="Book Antiqua" panose="02040602050305030304" pitchFamily="18" charset="0"/>
              </a:rPr>
              <a:t>compléter par des zéros pour les coups non tirés.</a:t>
            </a:r>
          </a:p>
          <a:p>
            <a:pPr algn="just"/>
            <a:r>
              <a:rPr lang="fr-FR" sz="2000" b="1" dirty="0">
                <a:solidFill>
                  <a:srgbClr val="4F4D52"/>
                </a:solidFill>
                <a:latin typeface="Book Antiqua" panose="02040602050305030304" pitchFamily="18" charset="0"/>
              </a:rPr>
              <a:t>d) </a:t>
            </a:r>
            <a:r>
              <a:rPr lang="fr-FR" sz="2000" b="1" dirty="0">
                <a:solidFill>
                  <a:srgbClr val="0070C0"/>
                </a:solidFill>
                <a:latin typeface="Book Antiqua" panose="02040602050305030304" pitchFamily="18" charset="0"/>
              </a:rPr>
              <a:t>Les valeurs des 5 coups comptés pour la série seront portées sur la 3ème ligne de la </a:t>
            </a:r>
            <a:r>
              <a:rPr lang="fr-FR" sz="2000" b="1" dirty="0" smtClean="0">
                <a:solidFill>
                  <a:srgbClr val="0070C0"/>
                </a:solidFill>
                <a:latin typeface="Book Antiqua" panose="02040602050305030304" pitchFamily="18" charset="0"/>
              </a:rPr>
              <a:t>fiche d’incident</a:t>
            </a:r>
            <a:r>
              <a:rPr lang="fr-FR" sz="2000" b="1" dirty="0">
                <a:solidFill>
                  <a:srgbClr val="0070C0"/>
                </a:solidFill>
                <a:latin typeface="Book Antiqua" panose="02040602050305030304" pitchFamily="18" charset="0"/>
              </a:rPr>
              <a:t>.</a:t>
            </a:r>
          </a:p>
          <a:p>
            <a:pPr algn="just"/>
            <a:r>
              <a:rPr lang="fr-FR" sz="2000" b="1" dirty="0" smtClean="0">
                <a:solidFill>
                  <a:srgbClr val="0070C0"/>
                </a:solidFill>
                <a:latin typeface="Book Antiqua" panose="02040602050305030304" pitchFamily="18" charset="0"/>
              </a:rPr>
              <a:t>· </a:t>
            </a:r>
            <a:r>
              <a:rPr lang="fr-FR" sz="2000" b="1" dirty="0">
                <a:solidFill>
                  <a:srgbClr val="0070C0"/>
                </a:solidFill>
                <a:latin typeface="Book Antiqua" panose="02040602050305030304" pitchFamily="18" charset="0"/>
              </a:rPr>
              <a:t>Résultat Pistolet </a:t>
            </a:r>
            <a:r>
              <a:rPr lang="fr-FR" sz="2000" b="1" dirty="0" smtClean="0">
                <a:solidFill>
                  <a:srgbClr val="0070C0"/>
                </a:solidFill>
                <a:latin typeface="Book Antiqua" panose="02040602050305030304" pitchFamily="18" charset="0"/>
              </a:rPr>
              <a:t>Standard </a:t>
            </a:r>
            <a:r>
              <a:rPr lang="fr-FR" sz="2000" b="1" dirty="0">
                <a:solidFill>
                  <a:srgbClr val="0070C0"/>
                </a:solidFill>
                <a:latin typeface="Book Antiqua" panose="02040602050305030304" pitchFamily="18" charset="0"/>
              </a:rPr>
              <a:t>25m : total des 5 impacts de la valeur la plus basse sur </a:t>
            </a:r>
            <a:r>
              <a:rPr lang="fr-FR" sz="2000" b="1" dirty="0" smtClean="0">
                <a:solidFill>
                  <a:srgbClr val="0070C0"/>
                </a:solidFill>
                <a:latin typeface="Book Antiqua" panose="02040602050305030304" pitchFamily="18" charset="0"/>
              </a:rPr>
              <a:t>la cible</a:t>
            </a:r>
            <a:r>
              <a:rPr lang="fr-FR" sz="2000" b="1" dirty="0">
                <a:solidFill>
                  <a:srgbClr val="0070C0"/>
                </a:solidFill>
                <a:latin typeface="Book Antiqua" panose="02040602050305030304" pitchFamily="18" charset="0"/>
              </a:rPr>
              <a: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438150" y="116632"/>
            <a:ext cx="8229600" cy="645368"/>
          </a:xfrm>
        </p:spPr>
        <p:txBody>
          <a:bodyPr>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fr-FR" sz="3200" dirty="0" smtClean="0"/>
              <a:t>4.6. Incidents</a:t>
            </a:r>
            <a:endParaRPr lang="fr-FR" sz="3200" dirty="0"/>
          </a:p>
        </p:txBody>
      </p:sp>
      <p:sp>
        <p:nvSpPr>
          <p:cNvPr id="3" name="Espace réservé du numéro de diapositive 2"/>
          <p:cNvSpPr>
            <a:spLocks noGrp="1"/>
          </p:cNvSpPr>
          <p:nvPr>
            <p:ph type="sldNum" sz="quarter" idx="12"/>
          </p:nvPr>
        </p:nvSpPr>
        <p:spPr/>
        <p:txBody>
          <a:bodyPr/>
          <a:lstStyle/>
          <a:p>
            <a:pPr>
              <a:defRPr/>
            </a:pPr>
            <a:fld id="{77DF8B77-EAE7-47F6-8EA6-96B8D39A0A3A}" type="slidenum">
              <a:rPr lang="fr-FR"/>
              <a:pPr>
                <a:defRPr/>
              </a:pPr>
              <a:t>54</a:t>
            </a:fld>
            <a:endParaRPr lang="fr-FR" dirty="0"/>
          </a:p>
        </p:txBody>
      </p:sp>
      <p:sp>
        <p:nvSpPr>
          <p:cNvPr id="52227" name="Rectangle 3"/>
          <p:cNvSpPr>
            <a:spLocks noChangeArrowheads="1"/>
          </p:cNvSpPr>
          <p:nvPr/>
        </p:nvSpPr>
        <p:spPr bwMode="auto">
          <a:xfrm>
            <a:off x="0" y="333375"/>
            <a:ext cx="9144000" cy="6124754"/>
          </a:xfrm>
          <a:prstGeom prst="rect">
            <a:avLst/>
          </a:prstGeom>
          <a:noFill/>
          <a:ln w="9525">
            <a:noFill/>
            <a:miter lim="800000"/>
            <a:headEnd/>
            <a:tailEnd/>
          </a:ln>
        </p:spPr>
        <p:txBody>
          <a:bodyPr>
            <a:spAutoFit/>
          </a:bodyPr>
          <a:lstStyle/>
          <a:p>
            <a:endParaRPr lang="fr-FR" sz="2000" b="1" dirty="0">
              <a:latin typeface="Book Antiqua" pitchFamily="18" charset="0"/>
            </a:endParaRPr>
          </a:p>
          <a:p>
            <a:pPr algn="ctr"/>
            <a:r>
              <a:rPr lang="fr-FR" sz="2000" b="1" dirty="0" smtClean="0">
                <a:solidFill>
                  <a:srgbClr val="C00000"/>
                </a:solidFill>
                <a:latin typeface="Book Antiqua" pitchFamily="18" charset="0"/>
              </a:rPr>
              <a:t>8.9.4. </a:t>
            </a:r>
            <a:r>
              <a:rPr lang="fr-FR" sz="2000" b="1" dirty="0">
                <a:latin typeface="Book Antiqua" pitchFamily="18" charset="0"/>
              </a:rPr>
              <a:t>Incidents de fonctionnement </a:t>
            </a:r>
            <a:r>
              <a:rPr lang="fr-FR" sz="2000" b="1" dirty="0">
                <a:solidFill>
                  <a:srgbClr val="00B050"/>
                </a:solidFill>
                <a:latin typeface="Book Antiqua" pitchFamily="18" charset="0"/>
              </a:rPr>
              <a:t>"ADMIS" (A)</a:t>
            </a:r>
          </a:p>
          <a:p>
            <a:pPr algn="ctr"/>
            <a:endParaRPr lang="fr-FR" sz="1000" b="1" dirty="0">
              <a:latin typeface="Book Antiqua" pitchFamily="18" charset="0"/>
            </a:endParaRPr>
          </a:p>
          <a:p>
            <a:r>
              <a:rPr lang="fr-FR" b="1" dirty="0" smtClean="0">
                <a:solidFill>
                  <a:srgbClr val="C00000"/>
                </a:solidFill>
                <a:latin typeface="Book Antiqua" pitchFamily="18" charset="0"/>
              </a:rPr>
              <a:t>   8.9.4.1.</a:t>
            </a:r>
            <a:r>
              <a:rPr lang="fr-FR" b="1" dirty="0" smtClean="0">
                <a:solidFill>
                  <a:schemeClr val="bg1"/>
                </a:solidFill>
                <a:latin typeface="Book Antiqua" pitchFamily="18" charset="0"/>
              </a:rPr>
              <a:t> </a:t>
            </a:r>
            <a:r>
              <a:rPr lang="fr-FR" b="1" dirty="0" smtClean="0">
                <a:solidFill>
                  <a:srgbClr val="4F4D52"/>
                </a:solidFill>
                <a:latin typeface="Book Antiqua" pitchFamily="18" charset="0"/>
              </a:rPr>
              <a:t>a) </a:t>
            </a:r>
            <a:r>
              <a:rPr lang="fr-FR" b="1" dirty="0" smtClean="0">
                <a:solidFill>
                  <a:srgbClr val="0070C0"/>
                </a:solidFill>
                <a:latin typeface="Book Antiqua" pitchFamily="18" charset="0"/>
              </a:rPr>
              <a:t>Une </a:t>
            </a:r>
            <a:r>
              <a:rPr lang="fr-FR" b="1" dirty="0">
                <a:solidFill>
                  <a:srgbClr val="0070C0"/>
                </a:solidFill>
                <a:latin typeface="Book Antiqua" pitchFamily="18" charset="0"/>
              </a:rPr>
              <a:t>balle est coincée dans le canon</a:t>
            </a:r>
            <a:r>
              <a:rPr lang="fr-FR" b="1" dirty="0">
                <a:solidFill>
                  <a:srgbClr val="FFFF00"/>
                </a:solidFill>
                <a:latin typeface="Book Antiqua" pitchFamily="18" charset="0"/>
              </a:rPr>
              <a:t>.</a:t>
            </a:r>
          </a:p>
          <a:p>
            <a:endParaRPr lang="fr-FR" b="1" dirty="0">
              <a:solidFill>
                <a:srgbClr val="FFFF00"/>
              </a:solidFill>
              <a:latin typeface="Book Antiqua" pitchFamily="18" charset="0"/>
            </a:endParaRPr>
          </a:p>
          <a:p>
            <a:r>
              <a:rPr lang="fr-FR" b="1" dirty="0" smtClean="0">
                <a:solidFill>
                  <a:srgbClr val="0070C0"/>
                </a:solidFill>
                <a:latin typeface="Book Antiqua" pitchFamily="18" charset="0"/>
              </a:rPr>
              <a:t>	</a:t>
            </a:r>
            <a:r>
              <a:rPr lang="fr-FR" b="1" dirty="0" smtClean="0">
                <a:solidFill>
                  <a:srgbClr val="4F4D52"/>
                </a:solidFill>
                <a:latin typeface="Book Antiqua" pitchFamily="18" charset="0"/>
              </a:rPr>
              <a:t>b) </a:t>
            </a:r>
            <a:r>
              <a:rPr lang="fr-FR" b="1" dirty="0" smtClean="0">
                <a:solidFill>
                  <a:srgbClr val="0070C0"/>
                </a:solidFill>
                <a:latin typeface="Book Antiqua" pitchFamily="18" charset="0"/>
              </a:rPr>
              <a:t>Le </a:t>
            </a:r>
            <a:r>
              <a:rPr lang="fr-FR" b="1" dirty="0">
                <a:solidFill>
                  <a:srgbClr val="0070C0"/>
                </a:solidFill>
                <a:latin typeface="Book Antiqua" pitchFamily="18" charset="0"/>
              </a:rPr>
              <a:t>mécanisme de détente n’a pas fonctionné</a:t>
            </a:r>
            <a:r>
              <a:rPr lang="fr-FR" b="1" dirty="0">
                <a:solidFill>
                  <a:srgbClr val="FFFF00"/>
                </a:solidFill>
                <a:latin typeface="Book Antiqua" pitchFamily="18" charset="0"/>
              </a:rPr>
              <a:t>.</a:t>
            </a:r>
          </a:p>
          <a:p>
            <a:endParaRPr lang="fr-FR" b="1" dirty="0" smtClean="0">
              <a:solidFill>
                <a:srgbClr val="0070C0"/>
              </a:solidFill>
              <a:latin typeface="Book Antiqua" pitchFamily="18" charset="0"/>
            </a:endParaRPr>
          </a:p>
          <a:p>
            <a:r>
              <a:rPr lang="fr-FR" b="1" dirty="0">
                <a:solidFill>
                  <a:srgbClr val="0070C0"/>
                </a:solidFill>
                <a:latin typeface="Book Antiqua" pitchFamily="18" charset="0"/>
              </a:rPr>
              <a:t>	</a:t>
            </a:r>
            <a:r>
              <a:rPr lang="fr-FR" b="1" dirty="0" smtClean="0">
                <a:solidFill>
                  <a:srgbClr val="4F4D52"/>
                </a:solidFill>
                <a:latin typeface="Book Antiqua" pitchFamily="18" charset="0"/>
              </a:rPr>
              <a:t>c) </a:t>
            </a:r>
            <a:r>
              <a:rPr lang="fr-FR" b="1" dirty="0" smtClean="0">
                <a:solidFill>
                  <a:srgbClr val="0070C0"/>
                </a:solidFill>
                <a:latin typeface="Book Antiqua" pitchFamily="18" charset="0"/>
              </a:rPr>
              <a:t>Une </a:t>
            </a:r>
            <a:r>
              <a:rPr lang="fr-FR" b="1" dirty="0">
                <a:solidFill>
                  <a:srgbClr val="0070C0"/>
                </a:solidFill>
                <a:latin typeface="Book Antiqua" pitchFamily="18" charset="0"/>
              </a:rPr>
              <a:t>cartouche non déchargée est dans la chambre alors que le mécanisme   	</a:t>
            </a:r>
            <a:r>
              <a:rPr lang="fr-FR" b="1" dirty="0" smtClean="0">
                <a:solidFill>
                  <a:srgbClr val="0070C0"/>
                </a:solidFill>
                <a:latin typeface="Book Antiqua" pitchFamily="18" charset="0"/>
              </a:rPr>
              <a:t>de </a:t>
            </a:r>
            <a:r>
              <a:rPr lang="fr-FR" b="1" dirty="0">
                <a:solidFill>
                  <a:srgbClr val="0070C0"/>
                </a:solidFill>
                <a:latin typeface="Book Antiqua" pitchFamily="18" charset="0"/>
              </a:rPr>
              <a:t>détente a été déclenché et a fonctionné.</a:t>
            </a:r>
          </a:p>
          <a:p>
            <a:endParaRPr lang="fr-FR" b="1" dirty="0">
              <a:solidFill>
                <a:srgbClr val="FFFF00"/>
              </a:solidFill>
              <a:latin typeface="Book Antiqua" pitchFamily="18" charset="0"/>
            </a:endParaRPr>
          </a:p>
          <a:p>
            <a:endParaRPr lang="fr-FR" b="1" dirty="0">
              <a:solidFill>
                <a:srgbClr val="FFFF00"/>
              </a:solidFill>
              <a:latin typeface="Book Antiqua" pitchFamily="18" charset="0"/>
            </a:endParaRPr>
          </a:p>
          <a:p>
            <a:endParaRPr lang="fr-FR" b="1" dirty="0">
              <a:solidFill>
                <a:srgbClr val="FFFF00"/>
              </a:solidFill>
              <a:latin typeface="Book Antiqua" pitchFamily="18" charset="0"/>
            </a:endParaRPr>
          </a:p>
          <a:p>
            <a:endParaRPr lang="fr-FR" b="1" dirty="0">
              <a:solidFill>
                <a:srgbClr val="FFFF00"/>
              </a:solidFill>
              <a:latin typeface="Book Antiqua" pitchFamily="18" charset="0"/>
            </a:endParaRPr>
          </a:p>
          <a:p>
            <a:endParaRPr lang="fr-FR" b="1" dirty="0">
              <a:solidFill>
                <a:srgbClr val="FFFF00"/>
              </a:solidFill>
              <a:latin typeface="Book Antiqua" pitchFamily="18" charset="0"/>
            </a:endParaRPr>
          </a:p>
          <a:p>
            <a:endParaRPr lang="fr-FR" b="1" dirty="0">
              <a:solidFill>
                <a:srgbClr val="FFFF00"/>
              </a:solidFill>
              <a:latin typeface="Book Antiqua" pitchFamily="18" charset="0"/>
            </a:endParaRPr>
          </a:p>
          <a:p>
            <a:endParaRPr lang="fr-FR" b="1" dirty="0">
              <a:solidFill>
                <a:srgbClr val="FFFF00"/>
              </a:solidFill>
              <a:latin typeface="Book Antiqua" pitchFamily="18" charset="0"/>
            </a:endParaRPr>
          </a:p>
          <a:p>
            <a:endParaRPr lang="fr-FR" b="1" dirty="0">
              <a:solidFill>
                <a:srgbClr val="FFFF00"/>
              </a:solidFill>
              <a:latin typeface="Book Antiqua" pitchFamily="18" charset="0"/>
            </a:endParaRPr>
          </a:p>
          <a:p>
            <a:endParaRPr lang="fr-FR" b="1" dirty="0">
              <a:solidFill>
                <a:srgbClr val="FFFF00"/>
              </a:solidFill>
              <a:latin typeface="Book Antiqua" pitchFamily="18" charset="0"/>
            </a:endParaRPr>
          </a:p>
          <a:p>
            <a:endParaRPr lang="fr-FR" b="1" dirty="0">
              <a:solidFill>
                <a:srgbClr val="FFFF00"/>
              </a:solidFill>
              <a:latin typeface="Book Antiqua" pitchFamily="18" charset="0"/>
            </a:endParaRPr>
          </a:p>
          <a:p>
            <a:endParaRPr lang="fr-FR" b="1" dirty="0">
              <a:solidFill>
                <a:srgbClr val="FFFF00"/>
              </a:solidFill>
              <a:latin typeface="Book Antiqua" pitchFamily="18" charset="0"/>
            </a:endParaRPr>
          </a:p>
          <a:p>
            <a:endParaRPr lang="fr-FR" b="1" dirty="0">
              <a:solidFill>
                <a:srgbClr val="FFFF00"/>
              </a:solidFill>
              <a:latin typeface="Book Antiqua" pitchFamily="18" charset="0"/>
            </a:endParaRPr>
          </a:p>
          <a:p>
            <a:endParaRPr lang="fr-FR" b="1" dirty="0">
              <a:solidFill>
                <a:srgbClr val="FFFF00"/>
              </a:solidFill>
              <a:latin typeface="Book Antiqua" pitchFamily="18" charset="0"/>
            </a:endParaRPr>
          </a:p>
        </p:txBody>
      </p:sp>
      <p:pic>
        <p:nvPicPr>
          <p:cNvPr id="52229" name="Image 6" descr="2010 douille percutée.jpg"/>
          <p:cNvPicPr>
            <a:picLocks noChangeAspect="1"/>
          </p:cNvPicPr>
          <p:nvPr/>
        </p:nvPicPr>
        <p:blipFill>
          <a:blip r:embed="rId3" cstate="print"/>
          <a:srcRect/>
          <a:stretch>
            <a:fillRect/>
          </a:stretch>
        </p:blipFill>
        <p:spPr bwMode="auto">
          <a:xfrm>
            <a:off x="4572000" y="3294063"/>
            <a:ext cx="4248150" cy="2833687"/>
          </a:xfrm>
          <a:prstGeom prst="rect">
            <a:avLst/>
          </a:prstGeom>
          <a:noFill/>
          <a:ln w="9525">
            <a:noFill/>
            <a:miter lim="800000"/>
            <a:headEnd/>
            <a:tailEnd/>
          </a:ln>
        </p:spPr>
      </p:pic>
      <p:pic>
        <p:nvPicPr>
          <p:cNvPr id="52230" name="Image 5" descr="2010 incident douille.jpg"/>
          <p:cNvPicPr>
            <a:picLocks noChangeAspect="1"/>
          </p:cNvPicPr>
          <p:nvPr/>
        </p:nvPicPr>
        <p:blipFill>
          <a:blip r:embed="rId4" cstate="print"/>
          <a:srcRect/>
          <a:stretch>
            <a:fillRect/>
          </a:stretch>
        </p:blipFill>
        <p:spPr bwMode="auto">
          <a:xfrm>
            <a:off x="385763" y="3294063"/>
            <a:ext cx="3781425" cy="2836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4305" y="0"/>
            <a:ext cx="7265150" cy="589077"/>
          </a:xfrm>
        </p:spPr>
        <p:txBody>
          <a:bodyPr>
            <a:noAutofit/>
            <a:scene3d>
              <a:camera prst="orthographicFront"/>
              <a:lightRig rig="soft" dir="t">
                <a:rot lat="0" lon="0" rev="16800000"/>
              </a:lightRig>
            </a:scene3d>
            <a:sp3d prstMaterial="softEdge">
              <a:bevelT w="38100" h="38100"/>
            </a:sp3d>
          </a:bodyPr>
          <a:lstStyle/>
          <a:p>
            <a:pPr lvl="0" fontAlgn="base">
              <a:lnSpc>
                <a:spcPct val="100000"/>
              </a:lnSpc>
              <a:spcAft>
                <a:spcPct val="0"/>
              </a:spcAft>
            </a:pPr>
            <a:r>
              <a:rPr lang="fr-FR" sz="3600" dirty="0" smtClean="0"/>
              <a:t>Incidents  </a:t>
            </a:r>
            <a:r>
              <a:rPr lang="fr-FR" sz="2000" b="1" dirty="0" smtClean="0">
                <a:solidFill>
                  <a:srgbClr val="00B050"/>
                </a:solidFill>
                <a:effectLst/>
                <a:latin typeface="Book Antiqua" pitchFamily="18" charset="0"/>
                <a:ea typeface="+mn-ea"/>
                <a:cs typeface="Arial" pitchFamily="34" charset="0"/>
              </a:rPr>
              <a:t>"</a:t>
            </a:r>
            <a:r>
              <a:rPr lang="fr-FR" sz="2000" b="1" dirty="0">
                <a:solidFill>
                  <a:srgbClr val="00B050"/>
                </a:solidFill>
                <a:effectLst/>
                <a:latin typeface="Book Antiqua" pitchFamily="18" charset="0"/>
                <a:ea typeface="+mn-ea"/>
                <a:cs typeface="Arial" pitchFamily="34" charset="0"/>
              </a:rPr>
              <a:t>ADMIS" (A)</a:t>
            </a:r>
          </a:p>
        </p:txBody>
      </p:sp>
      <p:sp>
        <p:nvSpPr>
          <p:cNvPr id="3" name="Espace réservé du numéro de diapositive 2"/>
          <p:cNvSpPr>
            <a:spLocks noGrp="1"/>
          </p:cNvSpPr>
          <p:nvPr>
            <p:ph type="sldNum" sz="quarter" idx="12"/>
          </p:nvPr>
        </p:nvSpPr>
        <p:spPr/>
        <p:txBody>
          <a:bodyPr/>
          <a:lstStyle/>
          <a:p>
            <a:pPr>
              <a:defRPr/>
            </a:pPr>
            <a:fld id="{E1035537-AF2C-4357-B3EF-84400CE075BA}" type="slidenum">
              <a:rPr lang="fr-FR"/>
              <a:pPr>
                <a:defRPr/>
              </a:pPr>
              <a:t>55</a:t>
            </a:fld>
            <a:endParaRPr lang="fr-FR" dirty="0"/>
          </a:p>
        </p:txBody>
      </p:sp>
      <p:sp>
        <p:nvSpPr>
          <p:cNvPr id="53252" name="Rectangle 3"/>
          <p:cNvSpPr>
            <a:spLocks noChangeArrowheads="1"/>
          </p:cNvSpPr>
          <p:nvPr/>
        </p:nvSpPr>
        <p:spPr bwMode="auto">
          <a:xfrm>
            <a:off x="21704" y="555625"/>
            <a:ext cx="8136904" cy="646331"/>
          </a:xfrm>
          <a:prstGeom prst="rect">
            <a:avLst/>
          </a:prstGeom>
          <a:noFill/>
          <a:ln w="9525">
            <a:noFill/>
            <a:miter lim="800000"/>
            <a:headEnd/>
            <a:tailEnd/>
          </a:ln>
        </p:spPr>
        <p:txBody>
          <a:bodyPr wrap="square">
            <a:spAutoFit/>
          </a:bodyPr>
          <a:lstStyle/>
          <a:p>
            <a:r>
              <a:rPr lang="fr-FR" b="1" dirty="0" smtClean="0">
                <a:solidFill>
                  <a:srgbClr val="0070C0"/>
                </a:solidFill>
                <a:latin typeface="Book Antiqua" pitchFamily="18" charset="0"/>
              </a:rPr>
              <a:t>	</a:t>
            </a:r>
            <a:r>
              <a:rPr lang="fr-FR" b="1" dirty="0" smtClean="0">
                <a:solidFill>
                  <a:srgbClr val="4F4D52"/>
                </a:solidFill>
                <a:latin typeface="Book Antiqua" pitchFamily="18" charset="0"/>
              </a:rPr>
              <a:t>d) </a:t>
            </a:r>
            <a:r>
              <a:rPr lang="fr-FR" b="1" dirty="0" smtClean="0">
                <a:solidFill>
                  <a:srgbClr val="0070C0"/>
                </a:solidFill>
                <a:latin typeface="Book Antiqua" pitchFamily="18" charset="0"/>
              </a:rPr>
              <a:t>L’étui </a:t>
            </a:r>
            <a:r>
              <a:rPr lang="fr-FR" b="1" dirty="0">
                <a:solidFill>
                  <a:srgbClr val="0070C0"/>
                </a:solidFill>
                <a:latin typeface="Book Antiqua" pitchFamily="18" charset="0"/>
              </a:rPr>
              <a:t>n’a pas été extrait ou éjecté, ceci même dans le cas où un </a:t>
            </a:r>
            <a:r>
              <a:rPr lang="fr-FR" b="1" dirty="0" smtClean="0">
                <a:solidFill>
                  <a:srgbClr val="0070C0"/>
                </a:solidFill>
                <a:latin typeface="Book Antiqua" pitchFamily="18" charset="0"/>
              </a:rPr>
              <a:t>	récupérateur d’étuis </a:t>
            </a:r>
            <a:r>
              <a:rPr lang="fr-FR" b="1" dirty="0">
                <a:solidFill>
                  <a:srgbClr val="0070C0"/>
                </a:solidFill>
                <a:latin typeface="Book Antiqua" pitchFamily="18" charset="0"/>
              </a:rPr>
              <a:t>est utilisé.</a:t>
            </a:r>
          </a:p>
        </p:txBody>
      </p:sp>
      <p:pic>
        <p:nvPicPr>
          <p:cNvPr id="53253" name="Image 5" descr="2010 incident ejection.jpg"/>
          <p:cNvPicPr>
            <a:picLocks noChangeAspect="1"/>
          </p:cNvPicPr>
          <p:nvPr/>
        </p:nvPicPr>
        <p:blipFill>
          <a:blip r:embed="rId3" cstate="print"/>
          <a:srcRect/>
          <a:stretch>
            <a:fillRect/>
          </a:stretch>
        </p:blipFill>
        <p:spPr bwMode="auto">
          <a:xfrm>
            <a:off x="2322513" y="1449388"/>
            <a:ext cx="4622800" cy="3465512"/>
          </a:xfrm>
          <a:prstGeom prst="rect">
            <a:avLst/>
          </a:prstGeom>
          <a:noFill/>
          <a:ln w="9525">
            <a:noFill/>
            <a:miter lim="800000"/>
            <a:headEnd/>
            <a:tailEnd/>
          </a:ln>
        </p:spPr>
      </p:pic>
      <p:sp>
        <p:nvSpPr>
          <p:cNvPr id="53254" name="Rectangle 7"/>
          <p:cNvSpPr>
            <a:spLocks noChangeArrowheads="1"/>
          </p:cNvSpPr>
          <p:nvPr/>
        </p:nvSpPr>
        <p:spPr bwMode="auto">
          <a:xfrm>
            <a:off x="0" y="5049838"/>
            <a:ext cx="9144000" cy="1354217"/>
          </a:xfrm>
          <a:prstGeom prst="rect">
            <a:avLst/>
          </a:prstGeom>
          <a:noFill/>
          <a:ln w="9525">
            <a:noFill/>
            <a:miter lim="800000"/>
            <a:headEnd/>
            <a:tailEnd/>
          </a:ln>
        </p:spPr>
        <p:txBody>
          <a:bodyPr>
            <a:spAutoFit/>
          </a:bodyPr>
          <a:lstStyle/>
          <a:p>
            <a:r>
              <a:rPr lang="fr-FR" b="1" dirty="0" smtClean="0">
                <a:solidFill>
                  <a:srgbClr val="0070C0"/>
                </a:solidFill>
                <a:latin typeface="Book Antiqua" pitchFamily="18" charset="0"/>
              </a:rPr>
              <a:t>	</a:t>
            </a:r>
            <a:r>
              <a:rPr lang="fr-FR" b="1" dirty="0" smtClean="0">
                <a:solidFill>
                  <a:srgbClr val="4F4D52"/>
                </a:solidFill>
                <a:latin typeface="Book Antiqua" pitchFamily="18" charset="0"/>
              </a:rPr>
              <a:t>e) </a:t>
            </a:r>
            <a:r>
              <a:rPr lang="fr-FR" b="1" dirty="0" smtClean="0">
                <a:solidFill>
                  <a:srgbClr val="0070C0"/>
                </a:solidFill>
                <a:latin typeface="Book Antiqua" pitchFamily="18" charset="0"/>
              </a:rPr>
              <a:t>La </a:t>
            </a:r>
            <a:r>
              <a:rPr lang="fr-FR" b="1" dirty="0">
                <a:solidFill>
                  <a:srgbClr val="0070C0"/>
                </a:solidFill>
                <a:latin typeface="Book Antiqua" pitchFamily="18" charset="0"/>
              </a:rPr>
              <a:t>cartouche, le chargeur, le barillet ou une autre pièce du mécanisme de   	</a:t>
            </a:r>
            <a:r>
              <a:rPr lang="fr-FR" b="1" dirty="0" smtClean="0">
                <a:solidFill>
                  <a:srgbClr val="0070C0"/>
                </a:solidFill>
                <a:latin typeface="Book Antiqua" pitchFamily="18" charset="0"/>
              </a:rPr>
              <a:t>l’arme </a:t>
            </a:r>
            <a:r>
              <a:rPr lang="fr-FR" b="1" dirty="0">
                <a:solidFill>
                  <a:srgbClr val="0070C0"/>
                </a:solidFill>
                <a:latin typeface="Book Antiqua" pitchFamily="18" charset="0"/>
              </a:rPr>
              <a:t>est enrayé.</a:t>
            </a:r>
          </a:p>
          <a:p>
            <a:endParaRPr lang="fr-FR" sz="1000" b="1" dirty="0">
              <a:solidFill>
                <a:srgbClr val="FFFF00"/>
              </a:solidFill>
              <a:latin typeface="Book Antiqua" pitchFamily="18" charset="0"/>
            </a:endParaRPr>
          </a:p>
          <a:p>
            <a:r>
              <a:rPr lang="fr-FR" b="1" dirty="0">
                <a:solidFill>
                  <a:srgbClr val="C00000"/>
                </a:solidFill>
                <a:latin typeface="Book Antiqua" pitchFamily="18" charset="0"/>
              </a:rPr>
              <a:t>	</a:t>
            </a:r>
            <a:r>
              <a:rPr lang="fr-FR" b="1" dirty="0" smtClean="0">
                <a:solidFill>
                  <a:srgbClr val="4F4D52"/>
                </a:solidFill>
                <a:latin typeface="Book Antiqua" pitchFamily="18" charset="0"/>
              </a:rPr>
              <a:t>f) </a:t>
            </a:r>
            <a:r>
              <a:rPr lang="fr-FR" b="1" dirty="0" smtClean="0">
                <a:solidFill>
                  <a:srgbClr val="0070C0"/>
                </a:solidFill>
                <a:latin typeface="Book Antiqua" pitchFamily="18" charset="0"/>
              </a:rPr>
              <a:t>Le </a:t>
            </a:r>
            <a:r>
              <a:rPr lang="fr-FR" b="1" dirty="0">
                <a:solidFill>
                  <a:srgbClr val="0070C0"/>
                </a:solidFill>
                <a:latin typeface="Book Antiqua" pitchFamily="18" charset="0"/>
              </a:rPr>
              <a:t>percuteur est cassé ou une autre pièce de l’arme est suffisamment 	   </a:t>
            </a:r>
            <a:r>
              <a:rPr lang="fr-FR" b="1" dirty="0" smtClean="0">
                <a:solidFill>
                  <a:srgbClr val="0070C0"/>
                </a:solidFill>
                <a:latin typeface="Book Antiqua" pitchFamily="18" charset="0"/>
              </a:rPr>
              <a:t>endommagée </a:t>
            </a:r>
            <a:r>
              <a:rPr lang="fr-FR" b="1" dirty="0">
                <a:solidFill>
                  <a:srgbClr val="0070C0"/>
                </a:solidFill>
                <a:latin typeface="Book Antiqua" pitchFamily="18" charset="0"/>
              </a:rPr>
              <a:t>pour empêcher le fonctionnement de l’arme.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74458"/>
            <a:ext cx="7490175" cy="544072"/>
          </a:xfrm>
        </p:spPr>
        <p:txBody>
          <a:bodyPr>
            <a:noAutofit/>
            <a:scene3d>
              <a:camera prst="orthographicFront"/>
              <a:lightRig rig="soft" dir="t">
                <a:rot lat="0" lon="0" rev="16800000"/>
              </a:lightRig>
            </a:scene3d>
            <a:sp3d prstMaterial="softEdge">
              <a:bevelT w="38100" h="38100"/>
            </a:sp3d>
          </a:bodyPr>
          <a:lstStyle/>
          <a:p>
            <a:pPr lvl="0" fontAlgn="base">
              <a:lnSpc>
                <a:spcPct val="100000"/>
              </a:lnSpc>
              <a:spcAft>
                <a:spcPct val="0"/>
              </a:spcAft>
            </a:pPr>
            <a:r>
              <a:rPr lang="fr-FR" sz="3200" dirty="0" smtClean="0"/>
              <a:t>Incidents </a:t>
            </a:r>
            <a:r>
              <a:rPr lang="fr-FR" sz="2000" b="1" dirty="0" smtClean="0">
                <a:solidFill>
                  <a:srgbClr val="00B050"/>
                </a:solidFill>
                <a:effectLst/>
                <a:latin typeface="Book Antiqua" pitchFamily="18" charset="0"/>
                <a:ea typeface="+mn-ea"/>
                <a:cs typeface="Arial" pitchFamily="34" charset="0"/>
              </a:rPr>
              <a:t>"</a:t>
            </a:r>
            <a:r>
              <a:rPr lang="fr-FR" sz="2000" b="1" dirty="0">
                <a:solidFill>
                  <a:srgbClr val="00B050"/>
                </a:solidFill>
                <a:effectLst/>
                <a:latin typeface="Book Antiqua" pitchFamily="18" charset="0"/>
                <a:ea typeface="+mn-ea"/>
                <a:cs typeface="Arial" pitchFamily="34" charset="0"/>
              </a:rPr>
              <a:t>ADMIS" (A)</a:t>
            </a:r>
          </a:p>
        </p:txBody>
      </p:sp>
      <p:sp>
        <p:nvSpPr>
          <p:cNvPr id="3" name="Espace réservé du numéro de diapositive 2"/>
          <p:cNvSpPr>
            <a:spLocks noGrp="1"/>
          </p:cNvSpPr>
          <p:nvPr>
            <p:ph type="sldNum" sz="quarter" idx="12"/>
          </p:nvPr>
        </p:nvSpPr>
        <p:spPr/>
        <p:txBody>
          <a:bodyPr/>
          <a:lstStyle/>
          <a:p>
            <a:pPr>
              <a:defRPr/>
            </a:pPr>
            <a:fld id="{08F04415-B385-4D1F-97D1-63977AC3FA86}" type="slidenum">
              <a:rPr lang="fr-FR"/>
              <a:pPr>
                <a:defRPr/>
              </a:pPr>
              <a:t>56</a:t>
            </a:fld>
            <a:endParaRPr lang="fr-FR" dirty="0"/>
          </a:p>
        </p:txBody>
      </p:sp>
      <p:sp>
        <p:nvSpPr>
          <p:cNvPr id="54276" name="Rectangle 3"/>
          <p:cNvSpPr>
            <a:spLocks noChangeArrowheads="1"/>
          </p:cNvSpPr>
          <p:nvPr/>
        </p:nvSpPr>
        <p:spPr bwMode="auto">
          <a:xfrm>
            <a:off x="0" y="836712"/>
            <a:ext cx="8892480" cy="3140075"/>
          </a:xfrm>
          <a:prstGeom prst="rect">
            <a:avLst/>
          </a:prstGeom>
          <a:noFill/>
          <a:ln w="9525">
            <a:noFill/>
            <a:miter lim="800000"/>
            <a:headEnd/>
            <a:tailEnd/>
          </a:ln>
        </p:spPr>
        <p:txBody>
          <a:bodyPr wrap="square">
            <a:spAutoFit/>
          </a:bodyPr>
          <a:lstStyle/>
          <a:p>
            <a:pPr algn="just"/>
            <a:r>
              <a:rPr lang="fr-FR" b="1" dirty="0" smtClean="0">
                <a:solidFill>
                  <a:srgbClr val="0070C0"/>
                </a:solidFill>
                <a:latin typeface="Book Antiqua" pitchFamily="18" charset="0"/>
              </a:rPr>
              <a:t>	</a:t>
            </a:r>
            <a:r>
              <a:rPr lang="fr-FR" b="1" dirty="0" smtClean="0">
                <a:solidFill>
                  <a:srgbClr val="4F4D52"/>
                </a:solidFill>
                <a:latin typeface="Book Antiqua" pitchFamily="18" charset="0"/>
              </a:rPr>
              <a:t>g) </a:t>
            </a:r>
            <a:r>
              <a:rPr lang="fr-FR" b="1" dirty="0" smtClean="0">
                <a:solidFill>
                  <a:srgbClr val="0070C0"/>
                </a:solidFill>
                <a:latin typeface="Book Antiqua" pitchFamily="18" charset="0"/>
              </a:rPr>
              <a:t>Lors </a:t>
            </a:r>
            <a:r>
              <a:rPr lang="fr-FR" b="1" dirty="0">
                <a:solidFill>
                  <a:srgbClr val="0070C0"/>
                </a:solidFill>
                <a:latin typeface="Book Antiqua" pitchFamily="18" charset="0"/>
              </a:rPr>
              <a:t>de l’action sur la détente, plusieurs coups sont partis en "rafale".</a:t>
            </a:r>
          </a:p>
          <a:p>
            <a:pPr algn="just"/>
            <a:r>
              <a:rPr lang="fr-FR" b="1" dirty="0">
                <a:solidFill>
                  <a:srgbClr val="0070C0"/>
                </a:solidFill>
                <a:latin typeface="Book Antiqua" pitchFamily="18" charset="0"/>
              </a:rPr>
              <a:t>	</a:t>
            </a:r>
            <a:r>
              <a:rPr lang="fr-FR" b="1" dirty="0" smtClean="0">
                <a:solidFill>
                  <a:srgbClr val="0070C0"/>
                </a:solidFill>
                <a:latin typeface="Book Antiqua" pitchFamily="18" charset="0"/>
              </a:rPr>
              <a:t>L’athlète </a:t>
            </a:r>
            <a:r>
              <a:rPr lang="fr-FR" b="1" dirty="0">
                <a:solidFill>
                  <a:srgbClr val="0070C0"/>
                </a:solidFill>
                <a:latin typeface="Book Antiqua" pitchFamily="18" charset="0"/>
              </a:rPr>
              <a:t>ne doit pas continuer à utiliser cette arme sans autorisation de 	</a:t>
            </a:r>
            <a:r>
              <a:rPr lang="fr-FR" b="1" dirty="0" smtClean="0">
                <a:solidFill>
                  <a:srgbClr val="0070C0"/>
                </a:solidFill>
                <a:latin typeface="Book Antiqua" pitchFamily="18" charset="0"/>
              </a:rPr>
              <a:t>l'arbitre </a:t>
            </a:r>
            <a:r>
              <a:rPr lang="fr-FR" b="1" dirty="0">
                <a:solidFill>
                  <a:srgbClr val="0070C0"/>
                </a:solidFill>
                <a:latin typeface="Book Antiqua" pitchFamily="18" charset="0"/>
              </a:rPr>
              <a:t>ou du Jury.</a:t>
            </a:r>
          </a:p>
          <a:p>
            <a:pPr algn="just"/>
            <a:r>
              <a:rPr lang="fr-FR" b="1" dirty="0">
                <a:solidFill>
                  <a:srgbClr val="0070C0"/>
                </a:solidFill>
                <a:latin typeface="Book Antiqua" pitchFamily="18" charset="0"/>
              </a:rPr>
              <a:t>	</a:t>
            </a:r>
            <a:r>
              <a:rPr lang="fr-FR" b="1" dirty="0" smtClean="0">
                <a:solidFill>
                  <a:srgbClr val="0070C0"/>
                </a:solidFill>
                <a:latin typeface="Book Antiqua" pitchFamily="18" charset="0"/>
              </a:rPr>
              <a:t>Avec </a:t>
            </a:r>
            <a:r>
              <a:rPr lang="fr-FR" b="1" dirty="0">
                <a:solidFill>
                  <a:srgbClr val="0070C0"/>
                </a:solidFill>
                <a:latin typeface="Book Antiqua" pitchFamily="18" charset="0"/>
              </a:rPr>
              <a:t>des cibles électroniques, le premier coup enregistré sera compté </a:t>
            </a:r>
            <a:r>
              <a:rPr lang="fr-FR" b="1" dirty="0" smtClean="0">
                <a:solidFill>
                  <a:srgbClr val="0070C0"/>
                </a:solidFill>
                <a:latin typeface="Book Antiqua" pitchFamily="18" charset="0"/>
              </a:rPr>
              <a:t>a  </a:t>
            </a:r>
            <a:r>
              <a:rPr lang="fr-FR" b="1" dirty="0">
                <a:solidFill>
                  <a:srgbClr val="0070C0"/>
                </a:solidFill>
                <a:latin typeface="Book Antiqua" pitchFamily="18" charset="0"/>
              </a:rPr>
              <a:t>	 </a:t>
            </a:r>
            <a:r>
              <a:rPr lang="fr-FR" b="1" dirty="0" smtClean="0">
                <a:solidFill>
                  <a:srgbClr val="0070C0"/>
                </a:solidFill>
                <a:latin typeface="Book Antiqua" pitchFamily="18" charset="0"/>
              </a:rPr>
              <a:t>l’athlète. </a:t>
            </a:r>
            <a:r>
              <a:rPr lang="fr-FR" b="1" dirty="0">
                <a:solidFill>
                  <a:srgbClr val="0070C0"/>
                </a:solidFill>
                <a:latin typeface="Book Antiqua" pitchFamily="18" charset="0"/>
              </a:rPr>
              <a:t>Si les coups tirés en “rafale” ont atteint la cible, le(s) coup(s</a:t>
            </a:r>
            <a:r>
              <a:rPr lang="fr-FR" b="1" dirty="0" smtClean="0">
                <a:solidFill>
                  <a:srgbClr val="0070C0"/>
                </a:solidFill>
                <a:latin typeface="Book Antiqua" pitchFamily="18" charset="0"/>
              </a:rPr>
              <a:t>)</a:t>
            </a:r>
          </a:p>
          <a:p>
            <a:pPr algn="just"/>
            <a:r>
              <a:rPr lang="fr-FR" b="1" dirty="0">
                <a:solidFill>
                  <a:srgbClr val="0070C0"/>
                </a:solidFill>
                <a:latin typeface="Book Antiqua" pitchFamily="18" charset="0"/>
              </a:rPr>
              <a:t>	</a:t>
            </a:r>
            <a:r>
              <a:rPr lang="fr-FR" b="1" dirty="0" smtClean="0">
                <a:solidFill>
                  <a:srgbClr val="0070C0"/>
                </a:solidFill>
                <a:latin typeface="Book Antiqua" pitchFamily="18" charset="0"/>
              </a:rPr>
              <a:t> </a:t>
            </a:r>
            <a:r>
              <a:rPr lang="fr-FR" b="1" dirty="0">
                <a:solidFill>
                  <a:srgbClr val="0070C0"/>
                </a:solidFill>
                <a:latin typeface="Book Antiqua" pitchFamily="18" charset="0"/>
              </a:rPr>
              <a:t>situé(s</a:t>
            </a:r>
            <a:r>
              <a:rPr lang="fr-FR" b="1" dirty="0" smtClean="0">
                <a:solidFill>
                  <a:srgbClr val="0070C0"/>
                </a:solidFill>
                <a:latin typeface="Book Antiqua" pitchFamily="18" charset="0"/>
              </a:rPr>
              <a:t>) </a:t>
            </a:r>
            <a:r>
              <a:rPr lang="fr-FR" b="1" dirty="0">
                <a:solidFill>
                  <a:srgbClr val="0070C0"/>
                </a:solidFill>
                <a:latin typeface="Book Antiqua" pitchFamily="18" charset="0"/>
              </a:rPr>
              <a:t>le plus haut sur la cible sera annulé avant la répétition de la série</a:t>
            </a:r>
            <a:r>
              <a:rPr lang="fr-FR" b="1" dirty="0" smtClean="0">
                <a:solidFill>
                  <a:srgbClr val="0070C0"/>
                </a:solidFill>
                <a:latin typeface="Book Antiqua" pitchFamily="18" charset="0"/>
              </a:rPr>
              <a:t>.</a:t>
            </a:r>
          </a:p>
          <a:p>
            <a:pPr algn="just"/>
            <a:r>
              <a:rPr lang="fr-FR" b="1" dirty="0" smtClean="0">
                <a:solidFill>
                  <a:srgbClr val="0070C0"/>
                </a:solidFill>
                <a:latin typeface="Book Antiqua" pitchFamily="18" charset="0"/>
              </a:rPr>
              <a:t> 	Après une </a:t>
            </a:r>
            <a:r>
              <a:rPr lang="fr-FR" b="1" dirty="0">
                <a:solidFill>
                  <a:srgbClr val="0070C0"/>
                </a:solidFill>
                <a:latin typeface="Book Antiqua" pitchFamily="18" charset="0"/>
              </a:rPr>
              <a:t>série répétée, tous les </a:t>
            </a:r>
            <a:r>
              <a:rPr lang="fr-FR" b="1" dirty="0" smtClean="0">
                <a:solidFill>
                  <a:srgbClr val="0070C0"/>
                </a:solidFill>
                <a:latin typeface="Book Antiqua" pitchFamily="18" charset="0"/>
              </a:rPr>
              <a:t>coups - </a:t>
            </a:r>
            <a:r>
              <a:rPr lang="fr-FR" b="1" dirty="0">
                <a:solidFill>
                  <a:srgbClr val="0070C0"/>
                </a:solidFill>
                <a:latin typeface="Book Antiqua" pitchFamily="18" charset="0"/>
              </a:rPr>
              <a:t>sauf le(s) coup(s) annulé sur </a:t>
            </a:r>
            <a:r>
              <a:rPr lang="fr-FR" b="1" dirty="0" smtClean="0">
                <a:solidFill>
                  <a:srgbClr val="0070C0"/>
                </a:solidFill>
                <a:latin typeface="Book Antiqua" pitchFamily="18" charset="0"/>
              </a:rPr>
              <a:t>la</a:t>
            </a:r>
          </a:p>
          <a:p>
            <a:pPr algn="just"/>
            <a:r>
              <a:rPr lang="fr-FR" b="1" dirty="0">
                <a:solidFill>
                  <a:srgbClr val="0070C0"/>
                </a:solidFill>
                <a:latin typeface="Book Antiqua" pitchFamily="18" charset="0"/>
              </a:rPr>
              <a:t>	</a:t>
            </a:r>
            <a:r>
              <a:rPr lang="fr-FR" b="1" dirty="0" smtClean="0">
                <a:solidFill>
                  <a:srgbClr val="0070C0"/>
                </a:solidFill>
                <a:latin typeface="Book Antiqua" pitchFamily="18" charset="0"/>
              </a:rPr>
              <a:t>cible </a:t>
            </a:r>
            <a:r>
              <a:rPr lang="fr-FR" b="1" dirty="0">
                <a:solidFill>
                  <a:srgbClr val="0070C0"/>
                </a:solidFill>
                <a:latin typeface="Book Antiqua" pitchFamily="18" charset="0"/>
              </a:rPr>
              <a:t>concernée - seront pris en compte pour l'établissement du score.</a:t>
            </a:r>
          </a:p>
          <a:p>
            <a:pPr algn="just"/>
            <a:endParaRPr lang="fr-FR" b="1" dirty="0">
              <a:solidFill>
                <a:srgbClr val="0070C0"/>
              </a:solidFill>
              <a:latin typeface="Book Antiqua" pitchFamily="18" charset="0"/>
            </a:endParaRPr>
          </a:p>
          <a:p>
            <a:pPr algn="just"/>
            <a:r>
              <a:rPr lang="fr-FR" b="1" dirty="0">
                <a:solidFill>
                  <a:srgbClr val="C00000"/>
                </a:solidFill>
                <a:latin typeface="Book Antiqua" pitchFamily="18" charset="0"/>
              </a:rPr>
              <a:t>	</a:t>
            </a:r>
            <a:r>
              <a:rPr lang="fr-FR" b="1" dirty="0" smtClean="0">
                <a:solidFill>
                  <a:srgbClr val="4F4D52"/>
                </a:solidFill>
                <a:latin typeface="Book Antiqua" pitchFamily="18" charset="0"/>
              </a:rPr>
              <a:t>h) </a:t>
            </a:r>
            <a:r>
              <a:rPr lang="fr-FR" b="1" dirty="0" smtClean="0">
                <a:solidFill>
                  <a:srgbClr val="0070C0"/>
                </a:solidFill>
                <a:latin typeface="Book Antiqua" pitchFamily="18" charset="0"/>
              </a:rPr>
              <a:t>La </a:t>
            </a:r>
            <a:r>
              <a:rPr lang="fr-FR" b="1" dirty="0">
                <a:solidFill>
                  <a:srgbClr val="0070C0"/>
                </a:solidFill>
                <a:latin typeface="Book Antiqua" pitchFamily="18" charset="0"/>
              </a:rPr>
              <a:t>glissière est coincée ou l’étui vide n'est pas éjecté. Ceci s'applique </a:t>
            </a:r>
            <a:endParaRPr lang="fr-FR" b="1" dirty="0" smtClean="0">
              <a:solidFill>
                <a:srgbClr val="0070C0"/>
              </a:solidFill>
              <a:latin typeface="Book Antiqua" pitchFamily="18" charset="0"/>
            </a:endParaRPr>
          </a:p>
          <a:p>
            <a:pPr algn="just"/>
            <a:r>
              <a:rPr lang="fr-FR" b="1" dirty="0">
                <a:solidFill>
                  <a:srgbClr val="0070C0"/>
                </a:solidFill>
                <a:latin typeface="Book Antiqua" pitchFamily="18" charset="0"/>
              </a:rPr>
              <a:t>	</a:t>
            </a:r>
            <a:r>
              <a:rPr lang="fr-FR" b="1" dirty="0" smtClean="0">
                <a:solidFill>
                  <a:srgbClr val="0070C0"/>
                </a:solidFill>
                <a:latin typeface="Book Antiqua" pitchFamily="18" charset="0"/>
              </a:rPr>
              <a:t>également </a:t>
            </a:r>
            <a:r>
              <a:rPr lang="fr-FR" b="1" dirty="0">
                <a:solidFill>
                  <a:srgbClr val="0070C0"/>
                </a:solidFill>
                <a:latin typeface="Book Antiqua" pitchFamily="18" charset="0"/>
              </a:rPr>
              <a:t>si un récupérateur de douilles est installé.</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02CB859B-518B-4C9D-B633-FDAEA98E6A46}" type="slidenum">
              <a:rPr lang="fr-FR"/>
              <a:pPr>
                <a:defRPr/>
              </a:pPr>
              <a:t>57</a:t>
            </a:fld>
            <a:endParaRPr lang="fr-FR" dirty="0"/>
          </a:p>
        </p:txBody>
      </p:sp>
      <p:sp>
        <p:nvSpPr>
          <p:cNvPr id="55299" name="Rectangle 3"/>
          <p:cNvSpPr>
            <a:spLocks noChangeArrowheads="1"/>
          </p:cNvSpPr>
          <p:nvPr/>
        </p:nvSpPr>
        <p:spPr bwMode="auto">
          <a:xfrm>
            <a:off x="611560" y="1028700"/>
            <a:ext cx="8049580" cy="4678204"/>
          </a:xfrm>
          <a:prstGeom prst="rect">
            <a:avLst/>
          </a:prstGeom>
          <a:noFill/>
          <a:ln w="9525">
            <a:noFill/>
            <a:miter lim="800000"/>
            <a:headEnd/>
            <a:tailEnd/>
          </a:ln>
        </p:spPr>
        <p:txBody>
          <a:bodyPr wrap="square">
            <a:spAutoFit/>
          </a:bodyPr>
          <a:lstStyle/>
          <a:p>
            <a:pPr algn="ctr"/>
            <a:r>
              <a:rPr lang="fr-FR" sz="2000" b="1" dirty="0" smtClean="0">
                <a:solidFill>
                  <a:srgbClr val="C00000"/>
                </a:solidFill>
                <a:latin typeface="Book Antiqua" pitchFamily="18" charset="0"/>
              </a:rPr>
              <a:t>8.9.4.2. </a:t>
            </a:r>
            <a:r>
              <a:rPr lang="fr-FR" sz="2000" b="1" dirty="0">
                <a:solidFill>
                  <a:srgbClr val="0070C0"/>
                </a:solidFill>
                <a:latin typeface="Book Antiqua" pitchFamily="18" charset="0"/>
              </a:rPr>
              <a:t>Incidents de fonctionnement </a:t>
            </a:r>
            <a:r>
              <a:rPr lang="fr-FR" sz="2000" b="1" dirty="0">
                <a:solidFill>
                  <a:srgbClr val="CC0099"/>
                </a:solidFill>
                <a:latin typeface="Book Antiqua" pitchFamily="18" charset="0"/>
              </a:rPr>
              <a:t>"NON ADMIS" (NA)</a:t>
            </a:r>
          </a:p>
          <a:p>
            <a:pPr algn="ctr"/>
            <a:endParaRPr lang="fr-FR" sz="1000" b="1" dirty="0">
              <a:solidFill>
                <a:srgbClr val="0070C0"/>
              </a:solidFill>
              <a:latin typeface="Book Antiqua" pitchFamily="18" charset="0"/>
            </a:endParaRPr>
          </a:p>
          <a:p>
            <a:r>
              <a:rPr lang="fr-FR" b="1" dirty="0" smtClean="0">
                <a:solidFill>
                  <a:srgbClr val="4F4D52"/>
                </a:solidFill>
                <a:latin typeface="Book Antiqua" pitchFamily="18" charset="0"/>
              </a:rPr>
              <a:t>a) </a:t>
            </a:r>
            <a:r>
              <a:rPr lang="fr-FR" b="1" dirty="0" smtClean="0">
                <a:solidFill>
                  <a:srgbClr val="0070C0"/>
                </a:solidFill>
                <a:latin typeface="Book Antiqua" pitchFamily="18" charset="0"/>
              </a:rPr>
              <a:t>L’athlète a </a:t>
            </a:r>
            <a:r>
              <a:rPr lang="fr-FR" b="1" dirty="0">
                <a:solidFill>
                  <a:srgbClr val="0070C0"/>
                </a:solidFill>
                <a:latin typeface="Book Antiqua" pitchFamily="18" charset="0"/>
              </a:rPr>
              <a:t>touché la culasse, le mécanisme ou la sécurité ou le pistolet a </a:t>
            </a:r>
            <a:r>
              <a:rPr lang="fr-FR" b="1" dirty="0" smtClean="0">
                <a:solidFill>
                  <a:srgbClr val="0070C0"/>
                </a:solidFill>
                <a:latin typeface="Book Antiqua" pitchFamily="18" charset="0"/>
              </a:rPr>
              <a:t>été touché </a:t>
            </a:r>
            <a:r>
              <a:rPr lang="fr-FR" b="1" dirty="0">
                <a:solidFill>
                  <a:srgbClr val="0070C0"/>
                </a:solidFill>
                <a:latin typeface="Book Antiqua" pitchFamily="18" charset="0"/>
              </a:rPr>
              <a:t>par une autre personne avant d’être inspecté par l'arbitre</a:t>
            </a:r>
            <a:r>
              <a:rPr lang="fr-FR" b="1" dirty="0" smtClean="0">
                <a:solidFill>
                  <a:srgbClr val="0070C0"/>
                </a:solidFill>
                <a:latin typeface="Book Antiqua" pitchFamily="18" charset="0"/>
              </a:rPr>
              <a:t>.</a:t>
            </a:r>
          </a:p>
          <a:p>
            <a:endParaRPr lang="fr-FR" sz="1000" b="1" dirty="0">
              <a:solidFill>
                <a:srgbClr val="0070C0"/>
              </a:solidFill>
              <a:latin typeface="Book Antiqua" pitchFamily="18" charset="0"/>
            </a:endParaRPr>
          </a:p>
          <a:p>
            <a:r>
              <a:rPr lang="fr-FR" b="1" dirty="0" smtClean="0">
                <a:solidFill>
                  <a:srgbClr val="4F4D52"/>
                </a:solidFill>
                <a:latin typeface="Book Antiqua" pitchFamily="18" charset="0"/>
              </a:rPr>
              <a:t>b) </a:t>
            </a:r>
            <a:r>
              <a:rPr lang="fr-FR" b="1" dirty="0" smtClean="0">
                <a:solidFill>
                  <a:srgbClr val="0070C0"/>
                </a:solidFill>
                <a:latin typeface="Book Antiqua" pitchFamily="18" charset="0"/>
              </a:rPr>
              <a:t>Le </a:t>
            </a:r>
            <a:r>
              <a:rPr lang="fr-FR" b="1" dirty="0">
                <a:solidFill>
                  <a:srgbClr val="0070C0"/>
                </a:solidFill>
                <a:latin typeface="Book Antiqua" pitchFamily="18" charset="0"/>
              </a:rPr>
              <a:t>verrou de sécurité n’a pas été retiré</a:t>
            </a:r>
            <a:r>
              <a:rPr lang="fr-FR" b="1" dirty="0" smtClean="0">
                <a:solidFill>
                  <a:srgbClr val="0070C0"/>
                </a:solidFill>
                <a:latin typeface="Book Antiqua" pitchFamily="18" charset="0"/>
              </a:rPr>
              <a:t>.</a:t>
            </a:r>
          </a:p>
          <a:p>
            <a:endParaRPr lang="fr-FR" sz="1000" b="1" dirty="0" smtClean="0">
              <a:solidFill>
                <a:srgbClr val="0070C0"/>
              </a:solidFill>
              <a:latin typeface="Book Antiqua" pitchFamily="18" charset="0"/>
            </a:endParaRPr>
          </a:p>
          <a:p>
            <a:r>
              <a:rPr lang="fr-FR" b="1" dirty="0" smtClean="0">
                <a:solidFill>
                  <a:srgbClr val="4F4D52"/>
                </a:solidFill>
                <a:latin typeface="Book Antiqua" pitchFamily="18" charset="0"/>
              </a:rPr>
              <a:t>c) </a:t>
            </a:r>
            <a:r>
              <a:rPr lang="fr-FR" b="1" dirty="0" smtClean="0">
                <a:solidFill>
                  <a:srgbClr val="0070C0"/>
                </a:solidFill>
                <a:latin typeface="Book Antiqua" pitchFamily="18" charset="0"/>
              </a:rPr>
              <a:t>L’athlète n’a </a:t>
            </a:r>
            <a:r>
              <a:rPr lang="fr-FR" b="1" dirty="0">
                <a:solidFill>
                  <a:srgbClr val="0070C0"/>
                </a:solidFill>
                <a:latin typeface="Book Antiqua" pitchFamily="18" charset="0"/>
              </a:rPr>
              <a:t>pas chargé son arme</a:t>
            </a:r>
            <a:r>
              <a:rPr lang="fr-FR" b="1" dirty="0" smtClean="0">
                <a:solidFill>
                  <a:srgbClr val="0070C0"/>
                </a:solidFill>
                <a:latin typeface="Book Antiqua" pitchFamily="18" charset="0"/>
              </a:rPr>
              <a:t>.</a:t>
            </a:r>
          </a:p>
          <a:p>
            <a:endParaRPr lang="fr-FR" sz="1000" b="1" dirty="0">
              <a:solidFill>
                <a:srgbClr val="0070C0"/>
              </a:solidFill>
              <a:latin typeface="Book Antiqua" pitchFamily="18" charset="0"/>
            </a:endParaRPr>
          </a:p>
          <a:p>
            <a:r>
              <a:rPr lang="fr-FR" b="1" dirty="0" smtClean="0">
                <a:solidFill>
                  <a:srgbClr val="4F4D52"/>
                </a:solidFill>
                <a:latin typeface="Book Antiqua" pitchFamily="18" charset="0"/>
              </a:rPr>
              <a:t>d) </a:t>
            </a:r>
            <a:r>
              <a:rPr lang="fr-FR" b="1" dirty="0" smtClean="0">
                <a:solidFill>
                  <a:srgbClr val="0070C0"/>
                </a:solidFill>
                <a:latin typeface="Book Antiqua" pitchFamily="18" charset="0"/>
              </a:rPr>
              <a:t>L’athlète a </a:t>
            </a:r>
            <a:r>
              <a:rPr lang="fr-FR" b="1" dirty="0">
                <a:solidFill>
                  <a:srgbClr val="0070C0"/>
                </a:solidFill>
                <a:latin typeface="Book Antiqua" pitchFamily="18" charset="0"/>
              </a:rPr>
              <a:t>chargé moins de cartouches que prévu.</a:t>
            </a:r>
          </a:p>
          <a:p>
            <a:endParaRPr lang="fr-FR" sz="1000" b="1" dirty="0">
              <a:solidFill>
                <a:srgbClr val="0070C0"/>
              </a:solidFill>
              <a:latin typeface="Book Antiqua" pitchFamily="18" charset="0"/>
            </a:endParaRPr>
          </a:p>
          <a:p>
            <a:r>
              <a:rPr lang="fr-FR" b="1" dirty="0" smtClean="0">
                <a:solidFill>
                  <a:srgbClr val="4F4D52"/>
                </a:solidFill>
                <a:latin typeface="Book Antiqua" pitchFamily="18" charset="0"/>
              </a:rPr>
              <a:t>e) </a:t>
            </a:r>
            <a:r>
              <a:rPr lang="fr-FR" b="1" dirty="0" smtClean="0">
                <a:solidFill>
                  <a:srgbClr val="0070C0"/>
                </a:solidFill>
                <a:latin typeface="Book Antiqua" pitchFamily="18" charset="0"/>
              </a:rPr>
              <a:t>La </a:t>
            </a:r>
            <a:r>
              <a:rPr lang="fr-FR" b="1" dirty="0">
                <a:solidFill>
                  <a:srgbClr val="0070C0"/>
                </a:solidFill>
                <a:latin typeface="Book Antiqua" pitchFamily="18" charset="0"/>
              </a:rPr>
              <a:t>détente a été insuffisamment relâchée après le coup.</a:t>
            </a:r>
          </a:p>
          <a:p>
            <a:endParaRPr lang="fr-FR" sz="1000" b="1" dirty="0">
              <a:solidFill>
                <a:srgbClr val="0070C0"/>
              </a:solidFill>
              <a:latin typeface="Book Antiqua" pitchFamily="18" charset="0"/>
            </a:endParaRPr>
          </a:p>
          <a:p>
            <a:r>
              <a:rPr lang="fr-FR" b="1" dirty="0" smtClean="0">
                <a:solidFill>
                  <a:srgbClr val="4F4D52"/>
                </a:solidFill>
                <a:latin typeface="Book Antiqua" pitchFamily="18" charset="0"/>
              </a:rPr>
              <a:t>f) </a:t>
            </a:r>
            <a:r>
              <a:rPr lang="fr-FR" b="1" dirty="0" smtClean="0">
                <a:solidFill>
                  <a:srgbClr val="0070C0"/>
                </a:solidFill>
                <a:latin typeface="Book Antiqua" pitchFamily="18" charset="0"/>
              </a:rPr>
              <a:t>Le </a:t>
            </a:r>
            <a:r>
              <a:rPr lang="fr-FR" b="1" dirty="0">
                <a:solidFill>
                  <a:srgbClr val="0070C0"/>
                </a:solidFill>
                <a:latin typeface="Book Antiqua" pitchFamily="18" charset="0"/>
              </a:rPr>
              <a:t>pistolet a été chargé avec une munition inappropriée.</a:t>
            </a:r>
          </a:p>
          <a:p>
            <a:endParaRPr lang="fr-FR" sz="1000" b="1" dirty="0">
              <a:solidFill>
                <a:srgbClr val="0070C0"/>
              </a:solidFill>
              <a:latin typeface="Book Antiqua" pitchFamily="18" charset="0"/>
            </a:endParaRPr>
          </a:p>
          <a:p>
            <a:r>
              <a:rPr lang="fr-FR" b="1" dirty="0" smtClean="0">
                <a:solidFill>
                  <a:srgbClr val="4F4D52"/>
                </a:solidFill>
                <a:latin typeface="Book Antiqua" pitchFamily="18" charset="0"/>
              </a:rPr>
              <a:t>g) </a:t>
            </a:r>
            <a:r>
              <a:rPr lang="fr-FR" b="1" dirty="0" smtClean="0">
                <a:solidFill>
                  <a:srgbClr val="0070C0"/>
                </a:solidFill>
                <a:latin typeface="Book Antiqua" pitchFamily="18" charset="0"/>
              </a:rPr>
              <a:t>Le </a:t>
            </a:r>
            <a:r>
              <a:rPr lang="fr-FR" b="1" dirty="0">
                <a:solidFill>
                  <a:srgbClr val="0070C0"/>
                </a:solidFill>
                <a:latin typeface="Book Antiqua" pitchFamily="18" charset="0"/>
              </a:rPr>
              <a:t>chargeur a été mal introduit ou est tombé pendant le tir à moins que cela </a:t>
            </a:r>
            <a:r>
              <a:rPr lang="fr-FR" b="1" dirty="0" smtClean="0">
                <a:solidFill>
                  <a:srgbClr val="0070C0"/>
                </a:solidFill>
                <a:latin typeface="Book Antiqua" pitchFamily="18" charset="0"/>
              </a:rPr>
              <a:t>soit </a:t>
            </a:r>
            <a:r>
              <a:rPr lang="fr-FR" b="1" dirty="0">
                <a:solidFill>
                  <a:srgbClr val="0070C0"/>
                </a:solidFill>
                <a:latin typeface="Book Antiqua" pitchFamily="18" charset="0"/>
              </a:rPr>
              <a:t>dû à un dommage mécanique.</a:t>
            </a:r>
          </a:p>
          <a:p>
            <a:endParaRPr lang="fr-FR" sz="1000" b="1" dirty="0">
              <a:solidFill>
                <a:srgbClr val="0070C0"/>
              </a:solidFill>
              <a:latin typeface="Book Antiqua" pitchFamily="18" charset="0"/>
            </a:endParaRPr>
          </a:p>
          <a:p>
            <a:r>
              <a:rPr lang="fr-FR" b="1" dirty="0" smtClean="0">
                <a:solidFill>
                  <a:srgbClr val="4F4D52"/>
                </a:solidFill>
                <a:latin typeface="Book Antiqua" pitchFamily="18" charset="0"/>
              </a:rPr>
              <a:t>h) </a:t>
            </a:r>
            <a:r>
              <a:rPr lang="fr-FR" b="1" dirty="0" smtClean="0">
                <a:solidFill>
                  <a:srgbClr val="0070C0"/>
                </a:solidFill>
                <a:latin typeface="Book Antiqua" pitchFamily="18" charset="0"/>
              </a:rPr>
              <a:t>Le </a:t>
            </a:r>
            <a:r>
              <a:rPr lang="fr-FR" b="1" dirty="0">
                <a:solidFill>
                  <a:srgbClr val="0070C0"/>
                </a:solidFill>
                <a:latin typeface="Book Antiqua" pitchFamily="18" charset="0"/>
              </a:rPr>
              <a:t>défaut de fonctionnement est imputable à toute autre cause que </a:t>
            </a:r>
            <a:r>
              <a:rPr lang="fr-FR" b="1" dirty="0" smtClean="0">
                <a:solidFill>
                  <a:srgbClr val="0070C0"/>
                </a:solidFill>
                <a:latin typeface="Book Antiqua" pitchFamily="18" charset="0"/>
              </a:rPr>
              <a:t>l’athlète aurait </a:t>
            </a:r>
            <a:r>
              <a:rPr lang="fr-FR" b="1" dirty="0">
                <a:solidFill>
                  <a:srgbClr val="0070C0"/>
                </a:solidFill>
                <a:latin typeface="Book Antiqua" pitchFamily="18" charset="0"/>
              </a:rPr>
              <a:t>pu raisonnablement </a:t>
            </a:r>
            <a:r>
              <a:rPr lang="fr-FR" b="1" dirty="0" smtClean="0">
                <a:solidFill>
                  <a:srgbClr val="0070C0"/>
                </a:solidFill>
                <a:latin typeface="Book Antiqua" pitchFamily="18" charset="0"/>
              </a:rPr>
              <a:t>corriger.</a:t>
            </a:r>
            <a:endParaRPr lang="fr-FR" b="1" dirty="0">
              <a:solidFill>
                <a:srgbClr val="0070C0"/>
              </a:solidFill>
              <a:latin typeface="Book Antiqua" pitchFamily="18" charset="0"/>
            </a:endParaRPr>
          </a:p>
        </p:txBody>
      </p:sp>
      <p:sp>
        <p:nvSpPr>
          <p:cNvPr id="5" name="Titre 1"/>
          <p:cNvSpPr txBox="1">
            <a:spLocks/>
          </p:cNvSpPr>
          <p:nvPr/>
        </p:nvSpPr>
        <p:spPr>
          <a:xfrm>
            <a:off x="431540" y="0"/>
            <a:ext cx="8229600" cy="1143000"/>
          </a:xfrm>
          <a:prstGeom prst="rect">
            <a:avLst/>
          </a:prstGeom>
        </p:spPr>
        <p:txBody>
          <a:bodyPr anchor="ctr">
            <a:normAutofit/>
            <a:scene3d>
              <a:camera prst="orthographicFront"/>
              <a:lightRig rig="soft" dir="t">
                <a:rot lat="0" lon="0" rev="16800000"/>
              </a:lightRig>
            </a:scene3d>
            <a:sp3d prstMaterial="softEdge">
              <a:bevelT w="38100" h="38100"/>
            </a:sp3d>
          </a:bodyPr>
          <a:lstStyle/>
          <a:p>
            <a:pPr algn="ctr" fontAlgn="auto">
              <a:spcAft>
                <a:spcPts val="0"/>
              </a:spcAft>
              <a:defRPr/>
            </a:pPr>
            <a:r>
              <a:rPr lang="fr-FR" sz="4100" dirty="0">
                <a:ln w="6350">
                  <a:noFill/>
                </a:ln>
                <a:solidFill>
                  <a:srgbClr val="0070C0"/>
                </a:solidFill>
                <a:effectLst>
                  <a:outerShdw blurRad="114300" dist="101600" dir="2700000" algn="tl" rotWithShape="0">
                    <a:srgbClr val="000000">
                      <a:alpha val="40000"/>
                    </a:srgbClr>
                  </a:outerShdw>
                </a:effectLst>
                <a:latin typeface="+mn-lt"/>
                <a:ea typeface="+mj-ea"/>
                <a:cs typeface="+mj-cs"/>
              </a:rPr>
              <a:t>Incidents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3699" y="139700"/>
            <a:ext cx="8273755" cy="769020"/>
          </a:xfrm>
        </p:spPr>
        <p:txBody>
          <a:bodyPr>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fr-FR" sz="3600" dirty="0" smtClean="0"/>
              <a:t>Incidents</a:t>
            </a:r>
            <a:endParaRPr lang="fr-FR" sz="3600" dirty="0"/>
          </a:p>
        </p:txBody>
      </p:sp>
      <p:sp>
        <p:nvSpPr>
          <p:cNvPr id="3" name="Espace réservé du numéro de diapositive 2"/>
          <p:cNvSpPr>
            <a:spLocks noGrp="1"/>
          </p:cNvSpPr>
          <p:nvPr>
            <p:ph type="sldNum" sz="quarter" idx="12"/>
          </p:nvPr>
        </p:nvSpPr>
        <p:spPr/>
        <p:txBody>
          <a:bodyPr/>
          <a:lstStyle/>
          <a:p>
            <a:pPr>
              <a:defRPr/>
            </a:pPr>
            <a:fld id="{A40B2B9E-B8DA-49CE-BD5C-031F18903749}" type="slidenum">
              <a:rPr lang="fr-FR"/>
              <a:pPr>
                <a:defRPr/>
              </a:pPr>
              <a:t>58</a:t>
            </a:fld>
            <a:endParaRPr lang="fr-FR" dirty="0"/>
          </a:p>
        </p:txBody>
      </p:sp>
      <p:sp>
        <p:nvSpPr>
          <p:cNvPr id="56324" name="Rectangle 3"/>
          <p:cNvSpPr>
            <a:spLocks noChangeArrowheads="1"/>
          </p:cNvSpPr>
          <p:nvPr/>
        </p:nvSpPr>
        <p:spPr bwMode="auto">
          <a:xfrm>
            <a:off x="323528" y="850900"/>
            <a:ext cx="8424936" cy="5324535"/>
          </a:xfrm>
          <a:prstGeom prst="rect">
            <a:avLst/>
          </a:prstGeom>
          <a:noFill/>
          <a:ln w="9525">
            <a:noFill/>
            <a:miter lim="800000"/>
            <a:headEnd/>
            <a:tailEnd/>
          </a:ln>
        </p:spPr>
        <p:txBody>
          <a:bodyPr wrap="square">
            <a:spAutoFit/>
          </a:bodyPr>
          <a:lstStyle/>
          <a:p>
            <a:pPr algn="ctr"/>
            <a:r>
              <a:rPr lang="fr-FR" sz="2000" b="1" dirty="0" smtClean="0">
                <a:solidFill>
                  <a:srgbClr val="C00000"/>
                </a:solidFill>
                <a:latin typeface="Book Antiqua" pitchFamily="18" charset="0"/>
              </a:rPr>
              <a:t>8.9.4.3. </a:t>
            </a:r>
            <a:r>
              <a:rPr lang="fr-FR" sz="2000" b="1" dirty="0">
                <a:latin typeface="Book Antiqua" pitchFamily="18" charset="0"/>
              </a:rPr>
              <a:t>Détermination de la nature de l'incident</a:t>
            </a:r>
          </a:p>
          <a:p>
            <a:pPr algn="just"/>
            <a:endParaRPr lang="fr-FR" sz="1000" b="1" dirty="0">
              <a:latin typeface="Book Antiqua" pitchFamily="18" charset="0"/>
            </a:endParaRPr>
          </a:p>
          <a:p>
            <a:pPr algn="just"/>
            <a:r>
              <a:rPr lang="fr-FR" b="1" dirty="0">
                <a:solidFill>
                  <a:srgbClr val="0070C0"/>
                </a:solidFill>
                <a:latin typeface="Book Antiqua" pitchFamily="18" charset="0"/>
              </a:rPr>
              <a:t>Si l’aspect extérieur ou une information ne révèle pas une cause évidente du mauvais fonctionnement et si l’athlète ne </a:t>
            </a:r>
            <a:r>
              <a:rPr lang="fr-FR" b="1" dirty="0" smtClean="0">
                <a:solidFill>
                  <a:srgbClr val="0070C0"/>
                </a:solidFill>
                <a:latin typeface="Book Antiqua" pitchFamily="18" charset="0"/>
              </a:rPr>
              <a:t>déclare pas </a:t>
            </a:r>
            <a:r>
              <a:rPr lang="fr-FR" b="1" dirty="0">
                <a:solidFill>
                  <a:srgbClr val="0070C0"/>
                </a:solidFill>
                <a:latin typeface="Book Antiqua" pitchFamily="18" charset="0"/>
              </a:rPr>
              <a:t>qu’il peut y avoir une balle coincée dans le canon, l'arbitre doit prendre le pistolet - sans toucher ou intervenir sur le </a:t>
            </a:r>
            <a:r>
              <a:rPr lang="fr-FR" b="1" dirty="0" smtClean="0">
                <a:solidFill>
                  <a:srgbClr val="0070C0"/>
                </a:solidFill>
                <a:latin typeface="Book Antiqua" pitchFamily="18" charset="0"/>
              </a:rPr>
              <a:t>mécanisme - </a:t>
            </a:r>
            <a:r>
              <a:rPr lang="fr-FR" b="1" dirty="0">
                <a:solidFill>
                  <a:srgbClr val="0070C0"/>
                </a:solidFill>
                <a:latin typeface="Book Antiqua" pitchFamily="18" charset="0"/>
              </a:rPr>
              <a:t>le pointer dans une direction de sécurité et presser la détente une seule fois pour s’assurer que le mécanisme de </a:t>
            </a:r>
            <a:r>
              <a:rPr lang="fr-FR" b="1" dirty="0" smtClean="0">
                <a:solidFill>
                  <a:srgbClr val="0070C0"/>
                </a:solidFill>
                <a:latin typeface="Book Antiqua" pitchFamily="18" charset="0"/>
              </a:rPr>
              <a:t>détente a </a:t>
            </a:r>
            <a:r>
              <a:rPr lang="fr-FR" b="1" dirty="0">
                <a:solidFill>
                  <a:srgbClr val="0070C0"/>
                </a:solidFill>
                <a:latin typeface="Book Antiqua" pitchFamily="18" charset="0"/>
              </a:rPr>
              <a:t>été déclenché.</a:t>
            </a:r>
          </a:p>
          <a:p>
            <a:pPr algn="just"/>
            <a:r>
              <a:rPr lang="fr-FR" b="1" dirty="0" smtClean="0">
                <a:solidFill>
                  <a:srgbClr val="4F4D52"/>
                </a:solidFill>
                <a:latin typeface="Book Antiqua" pitchFamily="18" charset="0"/>
              </a:rPr>
              <a:t>a) </a:t>
            </a:r>
            <a:r>
              <a:rPr lang="fr-FR" b="1" dirty="0">
                <a:solidFill>
                  <a:srgbClr val="0070C0"/>
                </a:solidFill>
                <a:latin typeface="Book Antiqua" pitchFamily="18" charset="0"/>
              </a:rPr>
              <a:t>Si le chien est visiblement en position désarmée, l'arbitre ne doit pas actionner la détente ;</a:t>
            </a:r>
          </a:p>
          <a:p>
            <a:pPr algn="just"/>
            <a:r>
              <a:rPr lang="fr-FR" b="1" dirty="0" smtClean="0">
                <a:solidFill>
                  <a:srgbClr val="4F4D52"/>
                </a:solidFill>
                <a:latin typeface="Book Antiqua" pitchFamily="18" charset="0"/>
              </a:rPr>
              <a:t>b) </a:t>
            </a:r>
            <a:r>
              <a:rPr lang="fr-FR" b="1" dirty="0">
                <a:solidFill>
                  <a:srgbClr val="0070C0"/>
                </a:solidFill>
                <a:latin typeface="Book Antiqua" pitchFamily="18" charset="0"/>
              </a:rPr>
              <a:t>Si l’arme ne tire pas, l'arbitre doit poursuivre l’examen pour déterminer la cause du mauvais fonctionnement et </a:t>
            </a:r>
            <a:r>
              <a:rPr lang="fr-FR" b="1" dirty="0" smtClean="0">
                <a:solidFill>
                  <a:srgbClr val="0070C0"/>
                </a:solidFill>
                <a:latin typeface="Book Antiqua" pitchFamily="18" charset="0"/>
              </a:rPr>
              <a:t>décider si </a:t>
            </a:r>
            <a:r>
              <a:rPr lang="fr-FR" b="1" dirty="0">
                <a:solidFill>
                  <a:srgbClr val="0070C0"/>
                </a:solidFill>
                <a:latin typeface="Book Antiqua" pitchFamily="18" charset="0"/>
              </a:rPr>
              <a:t>l’incident est admis ou non </a:t>
            </a:r>
            <a:r>
              <a:rPr lang="fr-FR" b="1" dirty="0" smtClean="0">
                <a:solidFill>
                  <a:srgbClr val="0070C0"/>
                </a:solidFill>
                <a:latin typeface="Book Antiqua" pitchFamily="18" charset="0"/>
              </a:rPr>
              <a:t> </a:t>
            </a:r>
            <a:r>
              <a:rPr lang="fr-FR" b="1" dirty="0">
                <a:solidFill>
                  <a:srgbClr val="0070C0"/>
                </a:solidFill>
                <a:latin typeface="Book Antiqua" pitchFamily="18" charset="0"/>
              </a:rPr>
              <a:t>et</a:t>
            </a:r>
          </a:p>
          <a:p>
            <a:pPr algn="just"/>
            <a:r>
              <a:rPr lang="fr-FR" b="1" dirty="0" smtClean="0">
                <a:solidFill>
                  <a:srgbClr val="4F4D52"/>
                </a:solidFill>
                <a:latin typeface="Book Antiqua" pitchFamily="18" charset="0"/>
              </a:rPr>
              <a:t>c) </a:t>
            </a:r>
            <a:r>
              <a:rPr lang="fr-FR" b="1" dirty="0">
                <a:solidFill>
                  <a:srgbClr val="0070C0"/>
                </a:solidFill>
                <a:latin typeface="Book Antiqua" pitchFamily="18" charset="0"/>
              </a:rPr>
              <a:t>Après l'inspection de l'arme, l'arbitre décide s'il s'agit d'un incident </a:t>
            </a:r>
            <a:r>
              <a:rPr lang="fr-FR" b="1" dirty="0">
                <a:solidFill>
                  <a:srgbClr val="00B050"/>
                </a:solidFill>
                <a:latin typeface="Book Antiqua" pitchFamily="18" charset="0"/>
              </a:rPr>
              <a:t>admis </a:t>
            </a:r>
            <a:r>
              <a:rPr lang="fr-FR" b="1" dirty="0" smtClean="0">
                <a:solidFill>
                  <a:srgbClr val="00B050"/>
                </a:solidFill>
                <a:latin typeface="Book Antiqua" pitchFamily="18" charset="0"/>
              </a:rPr>
              <a:t>      (</a:t>
            </a:r>
            <a:r>
              <a:rPr lang="fr-FR" b="1" dirty="0">
                <a:solidFill>
                  <a:srgbClr val="00B050"/>
                </a:solidFill>
                <a:latin typeface="Book Antiqua" pitchFamily="18" charset="0"/>
              </a:rPr>
              <a:t>A)</a:t>
            </a:r>
            <a:r>
              <a:rPr lang="fr-FR" b="1" dirty="0">
                <a:solidFill>
                  <a:srgbClr val="0070C0"/>
                </a:solidFill>
                <a:latin typeface="Book Antiqua" pitchFamily="18" charset="0"/>
              </a:rPr>
              <a:t> ou </a:t>
            </a:r>
            <a:r>
              <a:rPr lang="fr-FR" b="1" dirty="0">
                <a:solidFill>
                  <a:srgbClr val="CC0099"/>
                </a:solidFill>
                <a:latin typeface="Book Antiqua" pitchFamily="18" charset="0"/>
              </a:rPr>
              <a:t>non admis (NA</a:t>
            </a:r>
            <a:r>
              <a:rPr lang="fr-FR" b="1" dirty="0" smtClean="0">
                <a:solidFill>
                  <a:srgbClr val="CC0099"/>
                </a:solidFill>
                <a:latin typeface="Book Antiqua" pitchFamily="18" charset="0"/>
              </a:rPr>
              <a:t>).</a:t>
            </a:r>
          </a:p>
          <a:p>
            <a:pPr algn="just"/>
            <a:endParaRPr lang="fr-FR" sz="1000" b="1" dirty="0">
              <a:solidFill>
                <a:srgbClr val="FF0000"/>
              </a:solidFill>
              <a:latin typeface="Book Antiqua" pitchFamily="18" charset="0"/>
            </a:endParaRPr>
          </a:p>
          <a:p>
            <a:pPr algn="just"/>
            <a:r>
              <a:rPr lang="fr-FR" sz="2000" b="1" dirty="0">
                <a:solidFill>
                  <a:schemeClr val="bg1"/>
                </a:solidFill>
                <a:latin typeface="Book Antiqua" pitchFamily="18" charset="0"/>
              </a:rPr>
              <a:t>	</a:t>
            </a:r>
            <a:r>
              <a:rPr lang="fr-FR" sz="2000" b="1" dirty="0">
                <a:solidFill>
                  <a:srgbClr val="C00000"/>
                </a:solidFill>
                <a:latin typeface="Book Antiqua" pitchFamily="18" charset="0"/>
              </a:rPr>
              <a:t> </a:t>
            </a:r>
            <a:r>
              <a:rPr lang="fr-FR" sz="2000" b="1" dirty="0" smtClean="0">
                <a:solidFill>
                  <a:srgbClr val="C00000"/>
                </a:solidFill>
                <a:latin typeface="Book Antiqua" pitchFamily="18" charset="0"/>
              </a:rPr>
              <a:t>   8.9.4.4. </a:t>
            </a:r>
            <a:r>
              <a:rPr lang="fr-FR" sz="2000" b="1" dirty="0" smtClean="0">
                <a:latin typeface="Book Antiqua" pitchFamily="18" charset="0"/>
              </a:rPr>
              <a:t>Procédure </a:t>
            </a:r>
            <a:r>
              <a:rPr lang="fr-FR" sz="2000" b="1" dirty="0">
                <a:latin typeface="Book Antiqua" pitchFamily="18" charset="0"/>
              </a:rPr>
              <a:t>après incident </a:t>
            </a:r>
            <a:r>
              <a:rPr lang="fr-FR" sz="2000" b="1" dirty="0">
                <a:solidFill>
                  <a:srgbClr val="CC0099"/>
                </a:solidFill>
                <a:latin typeface="Book Antiqua" pitchFamily="18" charset="0"/>
              </a:rPr>
              <a:t>non admis (NA)</a:t>
            </a:r>
          </a:p>
          <a:p>
            <a:pPr algn="just"/>
            <a:endParaRPr lang="fr-FR" sz="1000" b="1" dirty="0">
              <a:latin typeface="Book Antiqua" pitchFamily="18" charset="0"/>
            </a:endParaRPr>
          </a:p>
          <a:p>
            <a:pPr algn="just"/>
            <a:r>
              <a:rPr lang="fr-FR" b="1" dirty="0">
                <a:solidFill>
                  <a:srgbClr val="0070C0"/>
                </a:solidFill>
                <a:latin typeface="Book Antiqua" pitchFamily="18" charset="0"/>
              </a:rPr>
              <a:t>Chaque coup non tiré sera compté manqué (zéro) et il n'y aura pas de répétition ou de complément. Seule la valeur des coups tirés sera créditée </a:t>
            </a:r>
            <a:r>
              <a:rPr lang="fr-FR" b="1" dirty="0" smtClean="0">
                <a:solidFill>
                  <a:srgbClr val="0070C0"/>
                </a:solidFill>
                <a:latin typeface="Book Antiqua" pitchFamily="18" charset="0"/>
              </a:rPr>
              <a:t>a l’athlète. </a:t>
            </a:r>
            <a:r>
              <a:rPr lang="fr-FR" b="1" dirty="0">
                <a:solidFill>
                  <a:srgbClr val="0070C0"/>
                </a:solidFill>
                <a:latin typeface="Book Antiqua" pitchFamily="18" charset="0"/>
              </a:rPr>
              <a:t>Celui-ci pourra continuer à tirer le reste de l'épreuve.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CC591D71-953D-470F-BC20-04ECB8A13150}" type="slidenum">
              <a:rPr lang="fr-FR"/>
              <a:pPr>
                <a:defRPr/>
              </a:pPr>
              <a:t>59</a:t>
            </a:fld>
            <a:endParaRPr lang="fr-FR" dirty="0"/>
          </a:p>
        </p:txBody>
      </p:sp>
      <p:sp>
        <p:nvSpPr>
          <p:cNvPr id="57347" name="Rectangle 3"/>
          <p:cNvSpPr>
            <a:spLocks noChangeArrowheads="1"/>
          </p:cNvSpPr>
          <p:nvPr/>
        </p:nvSpPr>
        <p:spPr bwMode="auto">
          <a:xfrm>
            <a:off x="467544" y="836712"/>
            <a:ext cx="8157592" cy="5878532"/>
          </a:xfrm>
          <a:prstGeom prst="rect">
            <a:avLst/>
          </a:prstGeom>
          <a:noFill/>
          <a:ln w="9525">
            <a:noFill/>
            <a:miter lim="800000"/>
            <a:headEnd/>
            <a:tailEnd/>
          </a:ln>
        </p:spPr>
        <p:txBody>
          <a:bodyPr wrap="square">
            <a:spAutoFit/>
          </a:bodyPr>
          <a:lstStyle/>
          <a:p>
            <a:pPr algn="just"/>
            <a:r>
              <a:rPr lang="fr-FR" sz="2000" b="1" dirty="0">
                <a:latin typeface="Book Antiqua" pitchFamily="18" charset="0"/>
              </a:rPr>
              <a:t>	   </a:t>
            </a:r>
            <a:r>
              <a:rPr lang="fr-FR" sz="2000" b="1" dirty="0" smtClean="0">
                <a:solidFill>
                  <a:srgbClr val="C00000"/>
                </a:solidFill>
                <a:latin typeface="Book Antiqua" pitchFamily="18" charset="0"/>
              </a:rPr>
              <a:t>8.9.1. </a:t>
            </a:r>
            <a:r>
              <a:rPr lang="fr-FR" sz="2000" b="1" dirty="0">
                <a:latin typeface="Book Antiqua" pitchFamily="18" charset="0"/>
              </a:rPr>
              <a:t>Nombre d’incidents admis dans les épreuves 25m.</a:t>
            </a:r>
          </a:p>
          <a:p>
            <a:pPr algn="just"/>
            <a:endParaRPr lang="fr-FR" sz="1400" b="1" dirty="0">
              <a:latin typeface="Book Antiqua" pitchFamily="18" charset="0"/>
            </a:endParaRPr>
          </a:p>
          <a:p>
            <a:r>
              <a:rPr lang="fr-FR" b="1" dirty="0" smtClean="0">
                <a:solidFill>
                  <a:srgbClr val="0070C0"/>
                </a:solidFill>
                <a:latin typeface="Book Antiqua" pitchFamily="18" charset="0"/>
              </a:rPr>
              <a:t>Incidents </a:t>
            </a:r>
            <a:r>
              <a:rPr lang="fr-FR" b="1" dirty="0">
                <a:solidFill>
                  <a:srgbClr val="0070C0"/>
                </a:solidFill>
                <a:latin typeface="Book Antiqua" pitchFamily="18" charset="0"/>
              </a:rPr>
              <a:t>de fonctionnement </a:t>
            </a:r>
            <a:r>
              <a:rPr lang="fr-FR" b="1" dirty="0">
                <a:solidFill>
                  <a:srgbClr val="00B050"/>
                </a:solidFill>
                <a:latin typeface="Book Antiqua" pitchFamily="18" charset="0"/>
              </a:rPr>
              <a:t>"ADMIS" (A) </a:t>
            </a:r>
            <a:r>
              <a:rPr lang="fr-FR" b="1" dirty="0" smtClean="0">
                <a:solidFill>
                  <a:srgbClr val="0070C0"/>
                </a:solidFill>
                <a:latin typeface="Book Antiqua" pitchFamily="18" charset="0"/>
              </a:rPr>
              <a:t>:</a:t>
            </a:r>
          </a:p>
          <a:p>
            <a:endParaRPr lang="fr-FR" sz="1600" b="1" dirty="0" smtClean="0">
              <a:solidFill>
                <a:srgbClr val="0070C0"/>
              </a:solidFill>
              <a:latin typeface="Book Antiqua" pitchFamily="18" charset="0"/>
            </a:endParaRPr>
          </a:p>
          <a:p>
            <a:r>
              <a:rPr lang="fr-FR" b="1" dirty="0">
                <a:solidFill>
                  <a:srgbClr val="0070C0"/>
                </a:solidFill>
                <a:latin typeface="+mn-lt"/>
              </a:rPr>
              <a:t>Un incident durant une série d’essai peut ne pas être déclaré, un athlète peut régler l’incident et tirer les </a:t>
            </a:r>
            <a:r>
              <a:rPr lang="fr-FR" b="1" dirty="0" smtClean="0">
                <a:solidFill>
                  <a:srgbClr val="0070C0"/>
                </a:solidFill>
                <a:latin typeface="+mn-lt"/>
              </a:rPr>
              <a:t>coups restants </a:t>
            </a:r>
            <a:r>
              <a:rPr lang="fr-FR" b="1" dirty="0">
                <a:solidFill>
                  <a:srgbClr val="0070C0"/>
                </a:solidFill>
                <a:latin typeface="+mn-lt"/>
              </a:rPr>
              <a:t>dans le temps de la série d’essai de l’épreuve. Un seul incident (ADMIS ou NON ADMIS) peut être déclaré</a:t>
            </a:r>
          </a:p>
          <a:p>
            <a:r>
              <a:rPr lang="fr-FR" b="1" dirty="0">
                <a:solidFill>
                  <a:srgbClr val="0070C0"/>
                </a:solidFill>
                <a:latin typeface="+mn-lt"/>
              </a:rPr>
              <a:t>pendant chaque passe(s) de match d’une épreuve Pistolet à 25m </a:t>
            </a:r>
            <a:r>
              <a:rPr lang="fr-FR" b="1" dirty="0" smtClean="0">
                <a:solidFill>
                  <a:srgbClr val="0070C0"/>
                </a:solidFill>
                <a:latin typeface="+mn-lt"/>
              </a:rPr>
              <a:t>:</a:t>
            </a:r>
          </a:p>
          <a:p>
            <a:endParaRPr lang="fr-FR" sz="1600" b="1" dirty="0">
              <a:solidFill>
                <a:srgbClr val="0070C0"/>
              </a:solidFill>
              <a:latin typeface="+mn-lt"/>
            </a:endParaRPr>
          </a:p>
          <a:p>
            <a:pPr algn="just"/>
            <a:r>
              <a:rPr lang="fr-FR" b="1" dirty="0" smtClean="0">
                <a:solidFill>
                  <a:srgbClr val="4F4D52"/>
                </a:solidFill>
                <a:latin typeface="Book Antiqua" pitchFamily="18" charset="0"/>
              </a:rPr>
              <a:t>a) </a:t>
            </a:r>
            <a:r>
              <a:rPr lang="fr-FR" b="1" dirty="0">
                <a:solidFill>
                  <a:srgbClr val="0070C0"/>
                </a:solidFill>
                <a:latin typeface="+mn-lt"/>
              </a:rPr>
              <a:t>Une seule fois </a:t>
            </a:r>
            <a:r>
              <a:rPr lang="fr-FR" b="1" dirty="0" smtClean="0">
                <a:solidFill>
                  <a:srgbClr val="0070C0"/>
                </a:solidFill>
                <a:latin typeface="Book Antiqua" pitchFamily="18" charset="0"/>
              </a:rPr>
              <a:t>pour </a:t>
            </a:r>
            <a:r>
              <a:rPr lang="fr-FR" b="1" dirty="0">
                <a:solidFill>
                  <a:srgbClr val="0070C0"/>
                </a:solidFill>
                <a:latin typeface="Book Antiqua" pitchFamily="18" charset="0"/>
              </a:rPr>
              <a:t>chaque passe de 30 coups des épreuves Pistolet </a:t>
            </a:r>
            <a:r>
              <a:rPr lang="fr-FR" b="1" dirty="0" smtClean="0">
                <a:solidFill>
                  <a:srgbClr val="0070C0"/>
                </a:solidFill>
                <a:latin typeface="Book Antiqua" pitchFamily="18" charset="0"/>
              </a:rPr>
              <a:t>Vitesse 25m, </a:t>
            </a:r>
            <a:r>
              <a:rPr lang="fr-FR" b="1" dirty="0">
                <a:solidFill>
                  <a:srgbClr val="0070C0"/>
                </a:solidFill>
                <a:latin typeface="Book Antiqua" pitchFamily="18" charset="0"/>
              </a:rPr>
              <a:t>Pistolet 25 m et PC</a:t>
            </a:r>
            <a:r>
              <a:rPr lang="fr-FR" b="1" dirty="0" smtClean="0">
                <a:solidFill>
                  <a:srgbClr val="0070C0"/>
                </a:solidFill>
                <a:latin typeface="Book Antiqua" pitchFamily="18" charset="0"/>
              </a:rPr>
              <a:t>.</a:t>
            </a:r>
          </a:p>
          <a:p>
            <a:pPr algn="just"/>
            <a:endParaRPr lang="fr-FR" sz="1600" b="1" dirty="0">
              <a:solidFill>
                <a:srgbClr val="0070C0"/>
              </a:solidFill>
              <a:latin typeface="Book Antiqua" pitchFamily="18" charset="0"/>
            </a:endParaRPr>
          </a:p>
          <a:p>
            <a:pPr algn="just"/>
            <a:r>
              <a:rPr lang="fr-FR" b="1" dirty="0" smtClean="0">
                <a:solidFill>
                  <a:srgbClr val="4F4D52"/>
                </a:solidFill>
                <a:latin typeface="Book Antiqua" pitchFamily="18" charset="0"/>
              </a:rPr>
              <a:t>b) </a:t>
            </a:r>
            <a:r>
              <a:rPr lang="fr-FR" b="1" dirty="0">
                <a:solidFill>
                  <a:srgbClr val="0070C0"/>
                </a:solidFill>
                <a:latin typeface="Palatino Linotype"/>
              </a:rPr>
              <a:t>Une seule fois </a:t>
            </a:r>
            <a:r>
              <a:rPr lang="fr-FR" b="1" dirty="0" smtClean="0">
                <a:solidFill>
                  <a:srgbClr val="0070C0"/>
                </a:solidFill>
                <a:latin typeface="Book Antiqua" pitchFamily="18" charset="0"/>
              </a:rPr>
              <a:t>pour </a:t>
            </a:r>
            <a:r>
              <a:rPr lang="fr-FR" b="1" dirty="0">
                <a:solidFill>
                  <a:srgbClr val="0070C0"/>
                </a:solidFill>
                <a:latin typeface="Book Antiqua" pitchFamily="18" charset="0"/>
              </a:rPr>
              <a:t>la passe de 150 secondes et une fois pour l’ensemble des passes de 20 et 10 secondes de </a:t>
            </a:r>
            <a:r>
              <a:rPr lang="fr-FR" b="1" dirty="0" smtClean="0">
                <a:solidFill>
                  <a:srgbClr val="0070C0"/>
                </a:solidFill>
                <a:latin typeface="Book Antiqua" pitchFamily="18" charset="0"/>
              </a:rPr>
              <a:t>l’épreuve Pistolet </a:t>
            </a:r>
            <a:r>
              <a:rPr lang="fr-FR" b="1" dirty="0">
                <a:solidFill>
                  <a:srgbClr val="0070C0"/>
                </a:solidFill>
                <a:latin typeface="Book Antiqua" pitchFamily="18" charset="0"/>
              </a:rPr>
              <a:t>Standard</a:t>
            </a:r>
            <a:r>
              <a:rPr lang="fr-FR" b="1" dirty="0" smtClean="0">
                <a:solidFill>
                  <a:srgbClr val="0070C0"/>
                </a:solidFill>
                <a:latin typeface="Book Antiqua" pitchFamily="18" charset="0"/>
              </a:rPr>
              <a:t>.</a:t>
            </a:r>
          </a:p>
          <a:p>
            <a:pPr algn="just"/>
            <a:endParaRPr lang="fr-FR" sz="1600" b="1" dirty="0" smtClean="0">
              <a:solidFill>
                <a:srgbClr val="0070C0"/>
              </a:solidFill>
              <a:latin typeface="Book Antiqua" pitchFamily="18" charset="0"/>
            </a:endParaRPr>
          </a:p>
          <a:p>
            <a:pPr algn="just"/>
            <a:r>
              <a:rPr lang="fr-FR" b="1" dirty="0"/>
              <a:t>c) </a:t>
            </a:r>
            <a:r>
              <a:rPr lang="fr-FR" b="1" dirty="0">
                <a:solidFill>
                  <a:srgbClr val="0070C0"/>
                </a:solidFill>
                <a:latin typeface="+mn-lt"/>
              </a:rPr>
              <a:t>Les fiches d’incident appropriées (RFPM ou STDP) devront être utilisées pour calculer les résultats des </a:t>
            </a:r>
            <a:r>
              <a:rPr lang="fr-FR" b="1" dirty="0" smtClean="0">
                <a:solidFill>
                  <a:srgbClr val="0070C0"/>
                </a:solidFill>
                <a:latin typeface="+mn-lt"/>
              </a:rPr>
              <a:t>séries répétées </a:t>
            </a:r>
            <a:r>
              <a:rPr lang="fr-FR" b="1" dirty="0">
                <a:solidFill>
                  <a:srgbClr val="0070C0"/>
                </a:solidFill>
                <a:latin typeface="+mn-lt"/>
              </a:rPr>
              <a:t>sur incidents. Voir Règles Techniques Générales 6.18</a:t>
            </a:r>
            <a:r>
              <a:rPr lang="fr-FR" b="1" dirty="0" smtClean="0">
                <a:solidFill>
                  <a:srgbClr val="0070C0"/>
                </a:solidFill>
                <a:latin typeface="+mn-lt"/>
              </a:rPr>
              <a:t>.</a:t>
            </a:r>
          </a:p>
          <a:p>
            <a:pPr algn="just"/>
            <a:endParaRPr lang="fr-FR" sz="1600" b="1" dirty="0">
              <a:solidFill>
                <a:srgbClr val="0070C0"/>
              </a:solidFill>
              <a:latin typeface="+mn-lt"/>
            </a:endParaRPr>
          </a:p>
          <a:p>
            <a:pPr algn="just"/>
            <a:r>
              <a:rPr lang="fr-FR" b="1" dirty="0">
                <a:latin typeface="+mn-lt"/>
              </a:rPr>
              <a:t>d) </a:t>
            </a:r>
            <a:r>
              <a:rPr lang="fr-FR" b="1" dirty="0">
                <a:solidFill>
                  <a:srgbClr val="0070C0"/>
                </a:solidFill>
                <a:latin typeface="+mn-lt"/>
              </a:rPr>
              <a:t>Les incidents (ADMIS ou NON ADMIS) durant les Finales 25m seront traités selon les Règles 6.17.4.m </a:t>
            </a:r>
            <a:r>
              <a:rPr lang="fr-FR" b="1" dirty="0" smtClean="0">
                <a:solidFill>
                  <a:srgbClr val="0070C0"/>
                </a:solidFill>
                <a:latin typeface="+mn-lt"/>
              </a:rPr>
              <a:t>ou 6.17.5.l.</a:t>
            </a:r>
            <a:endParaRPr lang="fr-FR" b="1" dirty="0">
              <a:solidFill>
                <a:srgbClr val="0070C0"/>
              </a:solidFill>
              <a:latin typeface="+mn-lt"/>
            </a:endParaRPr>
          </a:p>
        </p:txBody>
      </p:sp>
      <p:sp>
        <p:nvSpPr>
          <p:cNvPr id="5" name="Titre 1"/>
          <p:cNvSpPr txBox="1">
            <a:spLocks/>
          </p:cNvSpPr>
          <p:nvPr/>
        </p:nvSpPr>
        <p:spPr>
          <a:xfrm>
            <a:off x="395536" y="0"/>
            <a:ext cx="8229600" cy="908720"/>
          </a:xfrm>
          <a:prstGeom prst="rect">
            <a:avLst/>
          </a:prstGeom>
        </p:spPr>
        <p:txBody>
          <a:bodyPr anchor="ctr">
            <a:normAutofit/>
            <a:scene3d>
              <a:camera prst="orthographicFront"/>
              <a:lightRig rig="soft" dir="t">
                <a:rot lat="0" lon="0" rev="16800000"/>
              </a:lightRig>
            </a:scene3d>
            <a:sp3d prstMaterial="softEdge">
              <a:bevelT w="38100" h="38100"/>
            </a:sp3d>
          </a:bodyPr>
          <a:lstStyle/>
          <a:p>
            <a:pPr algn="ctr" fontAlgn="auto">
              <a:spcAft>
                <a:spcPts val="0"/>
              </a:spcAft>
              <a:defRPr/>
            </a:pPr>
            <a:r>
              <a:rPr lang="fr-FR" sz="3600" dirty="0">
                <a:ln w="6350">
                  <a:noFill/>
                </a:ln>
                <a:solidFill>
                  <a:srgbClr val="0070C0"/>
                </a:solidFill>
                <a:effectLst>
                  <a:outerShdw blurRad="114300" dist="101600" dir="2700000" algn="tl" rotWithShape="0">
                    <a:srgbClr val="000000">
                      <a:alpha val="40000"/>
                    </a:srgbClr>
                  </a:outerShdw>
                </a:effectLst>
                <a:latin typeface="+mn-lt"/>
                <a:ea typeface="+mj-ea"/>
                <a:cs typeface="+mj-cs"/>
              </a:rPr>
              <a:t>Incidents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0"/>
            <a:ext cx="8229600" cy="620687"/>
          </a:xfrm>
        </p:spPr>
        <p:txBody>
          <a:bodyPr>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fr-FR" sz="3200" dirty="0" smtClean="0"/>
              <a:t>1.2 Règles de sécurité</a:t>
            </a:r>
            <a:endParaRPr lang="fr-FR" sz="3200" dirty="0"/>
          </a:p>
        </p:txBody>
      </p:sp>
      <p:sp>
        <p:nvSpPr>
          <p:cNvPr id="8" name="Espace réservé du numéro de diapositive 7"/>
          <p:cNvSpPr>
            <a:spLocks noGrp="1"/>
          </p:cNvSpPr>
          <p:nvPr>
            <p:ph type="sldNum" sz="quarter" idx="12"/>
          </p:nvPr>
        </p:nvSpPr>
        <p:spPr/>
        <p:txBody>
          <a:bodyPr/>
          <a:lstStyle/>
          <a:p>
            <a:pPr>
              <a:defRPr/>
            </a:pPr>
            <a:fld id="{93A7DC52-446C-4E12-8F33-5EBC2EA5AC2B}" type="slidenum">
              <a:rPr lang="fr-FR"/>
              <a:pPr>
                <a:defRPr/>
              </a:pPr>
              <a:t>6</a:t>
            </a:fld>
            <a:endParaRPr lang="fr-FR" dirty="0"/>
          </a:p>
        </p:txBody>
      </p:sp>
      <p:sp>
        <p:nvSpPr>
          <p:cNvPr id="3" name="Rectangle 2"/>
          <p:cNvSpPr/>
          <p:nvPr/>
        </p:nvSpPr>
        <p:spPr>
          <a:xfrm>
            <a:off x="2411760" y="611396"/>
            <a:ext cx="4392488" cy="369332"/>
          </a:xfrm>
          <a:prstGeom prst="rect">
            <a:avLst/>
          </a:prstGeom>
        </p:spPr>
        <p:txBody>
          <a:bodyPr wrap="square">
            <a:spAutoFit/>
          </a:bodyPr>
          <a:lstStyle/>
          <a:p>
            <a:pPr lvl="0" algn="just" fontAlgn="auto">
              <a:spcBef>
                <a:spcPts val="0"/>
              </a:spcBef>
              <a:spcAft>
                <a:spcPts val="0"/>
              </a:spcAft>
              <a:defRPr/>
            </a:pPr>
            <a:r>
              <a:rPr lang="fr-FR" b="1" dirty="0" smtClean="0">
                <a:solidFill>
                  <a:srgbClr val="C00000"/>
                </a:solidFill>
                <a:latin typeface="Palatino Linotype"/>
              </a:rPr>
              <a:t>6.2.2.</a:t>
            </a:r>
            <a:r>
              <a:rPr lang="fr-FR" b="1" dirty="0">
                <a:solidFill>
                  <a:srgbClr val="FFFF00"/>
                </a:solidFill>
                <a:latin typeface="Palatino Linotype"/>
              </a:rPr>
              <a:t> </a:t>
            </a:r>
            <a:r>
              <a:rPr lang="fr-FR" dirty="0" smtClean="0">
                <a:latin typeface="Palatino Linotype"/>
              </a:rPr>
              <a:t>Règles de manipulation des armes </a:t>
            </a:r>
            <a:endParaRPr lang="fr-FR" dirty="0">
              <a:latin typeface="Palatino Linotype"/>
            </a:endParaRPr>
          </a:p>
        </p:txBody>
      </p:sp>
      <p:sp>
        <p:nvSpPr>
          <p:cNvPr id="4" name="Rectangle 3"/>
          <p:cNvSpPr/>
          <p:nvPr/>
        </p:nvSpPr>
        <p:spPr>
          <a:xfrm>
            <a:off x="296441" y="1268760"/>
            <a:ext cx="8623126" cy="4801314"/>
          </a:xfrm>
          <a:prstGeom prst="rect">
            <a:avLst/>
          </a:prstGeom>
        </p:spPr>
        <p:txBody>
          <a:bodyPr wrap="square">
            <a:spAutoFit/>
          </a:bodyPr>
          <a:lstStyle/>
          <a:p>
            <a:pPr algn="just"/>
            <a:r>
              <a:rPr lang="fr-FR" b="1" dirty="0">
                <a:solidFill>
                  <a:srgbClr val="C00000"/>
                </a:solidFill>
                <a:latin typeface="Book Antiqua" pitchFamily="18" charset="0"/>
              </a:rPr>
              <a:t>6.2.2.2 </a:t>
            </a:r>
            <a:r>
              <a:rPr lang="fr-FR" b="1" dirty="0">
                <a:solidFill>
                  <a:srgbClr val="CC0099"/>
                </a:solidFill>
                <a:latin typeface="Book Antiqua" pitchFamily="18" charset="0"/>
              </a:rPr>
              <a:t>Des drapeaux de </a:t>
            </a:r>
            <a:r>
              <a:rPr lang="fr-FR" b="1" dirty="0" smtClean="0">
                <a:solidFill>
                  <a:srgbClr val="CC0099"/>
                </a:solidFill>
                <a:latin typeface="Book Antiqua" pitchFamily="18" charset="0"/>
              </a:rPr>
              <a:t>sécurité </a:t>
            </a:r>
            <a:r>
              <a:rPr lang="fr-FR" b="1" dirty="0">
                <a:solidFill>
                  <a:srgbClr val="0070C0"/>
                </a:solidFill>
                <a:latin typeface="Book Antiqua" pitchFamily="18" charset="0"/>
              </a:rPr>
              <a:t>constitués d’un matériau orange fluorescent, ou d’une couleur </a:t>
            </a:r>
            <a:r>
              <a:rPr lang="fr-FR" b="1" dirty="0" smtClean="0">
                <a:solidFill>
                  <a:srgbClr val="0070C0"/>
                </a:solidFill>
                <a:latin typeface="Book Antiqua" pitchFamily="18" charset="0"/>
              </a:rPr>
              <a:t>lumineuse similaire, doivent être insérés en tout temps dans toutes les carabines, pistolets et fusils semi automatiques, sauf </a:t>
            </a:r>
            <a:r>
              <a:rPr lang="fr-FR" b="1" dirty="0">
                <a:solidFill>
                  <a:srgbClr val="0070C0"/>
                </a:solidFill>
                <a:latin typeface="Book Antiqua" pitchFamily="18" charset="0"/>
              </a:rPr>
              <a:t>lorsque ces Règles autorisent qu’ils soient retirés. Pour prouver que les armes à </a:t>
            </a:r>
            <a:r>
              <a:rPr lang="fr-FR" b="1" dirty="0" smtClean="0">
                <a:solidFill>
                  <a:srgbClr val="0070C0"/>
                </a:solidFill>
                <a:latin typeface="Book Antiqua" pitchFamily="18" charset="0"/>
              </a:rPr>
              <a:t>air sont </a:t>
            </a:r>
            <a:r>
              <a:rPr lang="fr-FR" b="1" dirty="0">
                <a:solidFill>
                  <a:srgbClr val="0070C0"/>
                </a:solidFill>
                <a:latin typeface="Book Antiqua" pitchFamily="18" charset="0"/>
              </a:rPr>
              <a:t>déchargées, les drapeaux de sécurité (fils de sécurité) doivent être suffisamment longs pour </a:t>
            </a:r>
            <a:r>
              <a:rPr lang="fr-FR" b="1" dirty="0" smtClean="0">
                <a:solidFill>
                  <a:srgbClr val="0070C0"/>
                </a:solidFill>
                <a:latin typeface="Book Antiqua" pitchFamily="18" charset="0"/>
              </a:rPr>
              <a:t>dépasser aux </a:t>
            </a:r>
            <a:r>
              <a:rPr lang="fr-FR" b="1" dirty="0">
                <a:solidFill>
                  <a:srgbClr val="0070C0"/>
                </a:solidFill>
                <a:latin typeface="Book Antiqua" pitchFamily="18" charset="0"/>
              </a:rPr>
              <a:t>deux extrémités du canon. Les drapeaux de sécurité pour toutes les autres armes </a:t>
            </a:r>
            <a:r>
              <a:rPr lang="fr-FR" b="1" dirty="0" smtClean="0">
                <a:solidFill>
                  <a:srgbClr val="0070C0"/>
                </a:solidFill>
                <a:latin typeface="Book Antiqua" pitchFamily="18" charset="0"/>
              </a:rPr>
              <a:t>doivent comporter </a:t>
            </a:r>
            <a:r>
              <a:rPr lang="fr-FR" b="1" dirty="0">
                <a:solidFill>
                  <a:srgbClr val="0070C0"/>
                </a:solidFill>
                <a:latin typeface="Book Antiqua" pitchFamily="18" charset="0"/>
              </a:rPr>
              <a:t>une partie qui s’insère dans la chambre pour prouver qu’elle est vide. Les culasses </a:t>
            </a:r>
            <a:r>
              <a:rPr lang="fr-FR" b="1" dirty="0" smtClean="0">
                <a:solidFill>
                  <a:srgbClr val="0070C0"/>
                </a:solidFill>
                <a:latin typeface="Book Antiqua" pitchFamily="18" charset="0"/>
              </a:rPr>
              <a:t>doivent être </a:t>
            </a:r>
            <a:r>
              <a:rPr lang="fr-FR" b="1" dirty="0">
                <a:solidFill>
                  <a:srgbClr val="0070C0"/>
                </a:solidFill>
                <a:latin typeface="Book Antiqua" pitchFamily="18" charset="0"/>
              </a:rPr>
              <a:t>ouvertes (fusils cassés) pour prouver que les fusils à double canons sont </a:t>
            </a:r>
            <a:r>
              <a:rPr lang="fr-FR" b="1" dirty="0" smtClean="0">
                <a:solidFill>
                  <a:srgbClr val="0070C0"/>
                </a:solidFill>
                <a:latin typeface="Book Antiqua" pitchFamily="18" charset="0"/>
              </a:rPr>
              <a:t>déchargés.</a:t>
            </a:r>
          </a:p>
          <a:p>
            <a:pPr algn="just"/>
            <a:endParaRPr lang="fr-FR" b="1" dirty="0" smtClean="0">
              <a:solidFill>
                <a:srgbClr val="0070C0"/>
              </a:solidFill>
              <a:latin typeface="Book Antiqua" pitchFamily="18" charset="0"/>
            </a:endParaRPr>
          </a:p>
          <a:p>
            <a:pPr marL="342900" indent="-342900" algn="just">
              <a:buAutoNum type="alphaLcParenR"/>
            </a:pPr>
            <a:r>
              <a:rPr lang="fr-FR" b="1" dirty="0" smtClean="0">
                <a:solidFill>
                  <a:prstClr val="black"/>
                </a:solidFill>
                <a:latin typeface="Book Antiqua" pitchFamily="18" charset="0"/>
              </a:rPr>
              <a:t> </a:t>
            </a:r>
            <a:r>
              <a:rPr lang="fr-FR" b="1" dirty="0" smtClean="0">
                <a:solidFill>
                  <a:srgbClr val="0070C0"/>
                </a:solidFill>
                <a:latin typeface="Book Antiqua" pitchFamily="18" charset="0"/>
              </a:rPr>
              <a:t>Si </a:t>
            </a:r>
            <a:r>
              <a:rPr lang="fr-FR" b="1" dirty="0">
                <a:solidFill>
                  <a:srgbClr val="0070C0"/>
                </a:solidFill>
                <a:latin typeface="Book Antiqua" pitchFamily="18" charset="0"/>
              </a:rPr>
              <a:t>un drapeau de sécurité n’est pas utilisé conformément à cette Règle, un </a:t>
            </a:r>
            <a:r>
              <a:rPr lang="fr-FR" b="1" dirty="0" smtClean="0">
                <a:solidFill>
                  <a:srgbClr val="0070C0"/>
                </a:solidFill>
                <a:latin typeface="Book Antiqua" pitchFamily="18" charset="0"/>
              </a:rPr>
              <a:t>membre </a:t>
            </a:r>
            <a:r>
              <a:rPr lang="fr-FR" b="1" dirty="0">
                <a:solidFill>
                  <a:srgbClr val="0070C0"/>
                </a:solidFill>
                <a:latin typeface="Book Antiqua" pitchFamily="18" charset="0"/>
              </a:rPr>
              <a:t>du Jury donnera un </a:t>
            </a:r>
            <a:r>
              <a:rPr lang="fr-FR" b="1" dirty="0" smtClean="0">
                <a:solidFill>
                  <a:srgbClr val="0070C0"/>
                </a:solidFill>
                <a:latin typeface="Book Antiqua" pitchFamily="18" charset="0"/>
              </a:rPr>
              <a:t>avertissement avec </a:t>
            </a:r>
            <a:r>
              <a:rPr lang="fr-FR" b="1" dirty="0">
                <a:solidFill>
                  <a:srgbClr val="0070C0"/>
                </a:solidFill>
                <a:latin typeface="Book Antiqua" pitchFamily="18" charset="0"/>
              </a:rPr>
              <a:t>ordre d’insérer un drapeau de sécurité dans </a:t>
            </a:r>
            <a:r>
              <a:rPr lang="fr-FR" b="1" dirty="0" smtClean="0">
                <a:solidFill>
                  <a:srgbClr val="0070C0"/>
                </a:solidFill>
                <a:latin typeface="Book Antiqua" pitchFamily="18" charset="0"/>
              </a:rPr>
              <a:t>l’arme .</a:t>
            </a:r>
          </a:p>
          <a:p>
            <a:pPr algn="just"/>
            <a:endParaRPr lang="fr-FR" b="1" dirty="0">
              <a:solidFill>
                <a:srgbClr val="0070C0"/>
              </a:solidFill>
              <a:latin typeface="Book Antiqua" pitchFamily="18" charset="0"/>
            </a:endParaRPr>
          </a:p>
          <a:p>
            <a:pPr algn="just"/>
            <a:r>
              <a:rPr lang="fr-FR" b="1" dirty="0" smtClean="0">
                <a:latin typeface="Book Antiqua" pitchFamily="18" charset="0"/>
              </a:rPr>
              <a:t>b) </a:t>
            </a:r>
            <a:r>
              <a:rPr lang="fr-FR" b="1" dirty="0">
                <a:solidFill>
                  <a:srgbClr val="0070C0"/>
                </a:solidFill>
                <a:latin typeface="Book Antiqua" pitchFamily="18" charset="0"/>
              </a:rPr>
              <a:t>Si le Jury confirme qu’un athlète refuse d’utiliser un drapeau de sécurité comme exigé par cette Règle et </a:t>
            </a:r>
            <a:r>
              <a:rPr lang="fr-FR" b="1" dirty="0" smtClean="0">
                <a:solidFill>
                  <a:srgbClr val="0070C0"/>
                </a:solidFill>
                <a:latin typeface="Book Antiqua" pitchFamily="18" charset="0"/>
              </a:rPr>
              <a:t>après avoir </a:t>
            </a:r>
            <a:r>
              <a:rPr lang="fr-FR" b="1" dirty="0">
                <a:solidFill>
                  <a:srgbClr val="0070C0"/>
                </a:solidFill>
                <a:latin typeface="Book Antiqua" pitchFamily="18" charset="0"/>
              </a:rPr>
              <a:t>reçu un avertissement, l’athlète </a:t>
            </a:r>
            <a:r>
              <a:rPr lang="fr-FR" b="1" dirty="0" smtClean="0">
                <a:solidFill>
                  <a:srgbClr val="0070C0"/>
                </a:solidFill>
                <a:latin typeface="Book Antiqua" pitchFamily="18" charset="0"/>
              </a:rPr>
              <a:t>sera disqualifié </a:t>
            </a:r>
            <a:r>
              <a:rPr lang="fr-FR" b="1" dirty="0" smtClean="0">
                <a:solidFill>
                  <a:srgbClr val="CC0099"/>
                </a:solidFill>
                <a:latin typeface="Book Antiqua" pitchFamily="18" charset="0"/>
              </a:rPr>
              <a:t>(DSQ).</a:t>
            </a:r>
            <a:endParaRPr lang="fr-FR" b="1" dirty="0">
              <a:solidFill>
                <a:srgbClr val="CC0099"/>
              </a:solidFill>
              <a:latin typeface="Book Antiqua"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CD1E94E8-F956-479B-8039-2BC03472C405}" type="slidenum">
              <a:rPr lang="fr-FR" smtClean="0"/>
              <a:pPr>
                <a:defRPr/>
              </a:pPr>
              <a:t>60</a:t>
            </a:fld>
            <a:endParaRPr lang="fr-FR" dirty="0"/>
          </a:p>
        </p:txBody>
      </p:sp>
      <p:sp>
        <p:nvSpPr>
          <p:cNvPr id="4" name="Rectangle 3"/>
          <p:cNvSpPr/>
          <p:nvPr/>
        </p:nvSpPr>
        <p:spPr>
          <a:xfrm>
            <a:off x="682799" y="764704"/>
            <a:ext cx="7776864" cy="5478423"/>
          </a:xfrm>
          <a:prstGeom prst="rect">
            <a:avLst/>
          </a:prstGeom>
        </p:spPr>
        <p:txBody>
          <a:bodyPr wrap="square">
            <a:spAutoFit/>
          </a:bodyPr>
          <a:lstStyle/>
          <a:p>
            <a:pPr algn="just"/>
            <a:r>
              <a:rPr lang="fr-FR" sz="2000" b="1" dirty="0">
                <a:latin typeface="Book Antiqua" pitchFamily="18" charset="0"/>
              </a:rPr>
              <a:t> </a:t>
            </a:r>
            <a:r>
              <a:rPr lang="fr-FR" sz="2000" b="1" dirty="0" smtClean="0">
                <a:latin typeface="Book Antiqua" pitchFamily="18" charset="0"/>
              </a:rPr>
              <a:t>		        </a:t>
            </a:r>
            <a:r>
              <a:rPr lang="fr-FR" sz="2000" b="1" dirty="0" smtClean="0">
                <a:solidFill>
                  <a:srgbClr val="C00000"/>
                </a:solidFill>
                <a:latin typeface="Book Antiqua" pitchFamily="18" charset="0"/>
              </a:rPr>
              <a:t>8.9.2.  </a:t>
            </a:r>
            <a:r>
              <a:rPr lang="fr-FR" sz="2000" b="1" dirty="0" smtClean="0">
                <a:latin typeface="Book Antiqua" pitchFamily="18" charset="0"/>
              </a:rPr>
              <a:t>Réparations</a:t>
            </a:r>
            <a:endParaRPr lang="fr-FR" sz="2000" b="1" dirty="0">
              <a:latin typeface="Book Antiqua" pitchFamily="18" charset="0"/>
            </a:endParaRPr>
          </a:p>
          <a:p>
            <a:pPr algn="just"/>
            <a:endParaRPr lang="fr-FR" sz="1000" b="1" dirty="0">
              <a:latin typeface="Book Antiqua" pitchFamily="18" charset="0"/>
            </a:endParaRPr>
          </a:p>
          <a:p>
            <a:pPr algn="just"/>
            <a:r>
              <a:rPr lang="fr-FR" b="1" dirty="0">
                <a:solidFill>
                  <a:srgbClr val="0070C0"/>
                </a:solidFill>
                <a:latin typeface="Book Antiqua" pitchFamily="18" charset="0"/>
              </a:rPr>
              <a:t>En cas de casse ou de panne de son pistolet, l’athlète est autorisé à le réparer ou le remplacer. Dans tous </a:t>
            </a:r>
            <a:r>
              <a:rPr lang="fr-FR" b="1" dirty="0" smtClean="0">
                <a:solidFill>
                  <a:srgbClr val="0070C0"/>
                </a:solidFill>
                <a:latin typeface="Book Antiqua" pitchFamily="18" charset="0"/>
              </a:rPr>
              <a:t>les cas</a:t>
            </a:r>
            <a:r>
              <a:rPr lang="fr-FR" b="1" dirty="0">
                <a:solidFill>
                  <a:srgbClr val="0070C0"/>
                </a:solidFill>
                <a:latin typeface="Book Antiqua" pitchFamily="18" charset="0"/>
              </a:rPr>
              <a:t>, le Chef de pas de tir doit vérifier que le pistolet ne peut pas fonctionner de façon sûre et le Jury doit </a:t>
            </a:r>
            <a:r>
              <a:rPr lang="fr-FR" b="1" dirty="0" smtClean="0">
                <a:solidFill>
                  <a:srgbClr val="0070C0"/>
                </a:solidFill>
                <a:latin typeface="Book Antiqua" pitchFamily="18" charset="0"/>
              </a:rPr>
              <a:t>être informé.</a:t>
            </a:r>
          </a:p>
          <a:p>
            <a:pPr algn="just"/>
            <a:endParaRPr lang="fr-FR" sz="1000" b="1" dirty="0">
              <a:solidFill>
                <a:srgbClr val="0070C0"/>
              </a:solidFill>
              <a:latin typeface="Book Antiqua" pitchFamily="18" charset="0"/>
            </a:endParaRPr>
          </a:p>
          <a:p>
            <a:pPr algn="just"/>
            <a:r>
              <a:rPr lang="fr-FR" b="1" dirty="0" smtClean="0">
                <a:solidFill>
                  <a:srgbClr val="4F4D52"/>
                </a:solidFill>
                <a:latin typeface="Book Antiqua" pitchFamily="18" charset="0"/>
              </a:rPr>
              <a:t>a) </a:t>
            </a:r>
            <a:r>
              <a:rPr lang="fr-FR" b="1" dirty="0">
                <a:solidFill>
                  <a:srgbClr val="0070C0"/>
                </a:solidFill>
                <a:latin typeface="Book Antiqua" pitchFamily="18" charset="0"/>
              </a:rPr>
              <a:t>L’athlète dispose au plus de 15 minutes pour réparer ou remplacer son pistolet pour reprendre la compétition </a:t>
            </a:r>
            <a:r>
              <a:rPr lang="fr-FR" b="1" dirty="0" smtClean="0">
                <a:solidFill>
                  <a:srgbClr val="0070C0"/>
                </a:solidFill>
                <a:latin typeface="Book Antiqua" pitchFamily="18" charset="0"/>
              </a:rPr>
              <a:t>en cours .</a:t>
            </a:r>
          </a:p>
          <a:p>
            <a:pPr algn="just"/>
            <a:endParaRPr lang="fr-FR" sz="1000" b="1" dirty="0">
              <a:solidFill>
                <a:srgbClr val="0070C0"/>
              </a:solidFill>
              <a:latin typeface="Book Antiqua" pitchFamily="18" charset="0"/>
            </a:endParaRPr>
          </a:p>
          <a:p>
            <a:pPr algn="just"/>
            <a:r>
              <a:rPr lang="fr-FR" b="1" dirty="0" smtClean="0">
                <a:solidFill>
                  <a:srgbClr val="4F4D52"/>
                </a:solidFill>
                <a:latin typeface="Book Antiqua" pitchFamily="18" charset="0"/>
              </a:rPr>
              <a:t>b) </a:t>
            </a:r>
            <a:r>
              <a:rPr lang="fr-FR" b="1" dirty="0">
                <a:solidFill>
                  <a:srgbClr val="0070C0"/>
                </a:solidFill>
                <a:latin typeface="Book Antiqua" pitchFamily="18" charset="0"/>
              </a:rPr>
              <a:t>S’il est probable que le temps de réparation </a:t>
            </a:r>
            <a:r>
              <a:rPr lang="fr-FR" b="1" dirty="0" smtClean="0">
                <a:solidFill>
                  <a:srgbClr val="0070C0"/>
                </a:solidFill>
                <a:latin typeface="Book Antiqua" pitchFamily="18" charset="0"/>
              </a:rPr>
              <a:t>dépasse 15 </a:t>
            </a:r>
            <a:r>
              <a:rPr lang="fr-FR" b="1" dirty="0">
                <a:solidFill>
                  <a:srgbClr val="0070C0"/>
                </a:solidFill>
                <a:latin typeface="Book Antiqua" pitchFamily="18" charset="0"/>
              </a:rPr>
              <a:t>minutes, l’athlète – à sa demande - peut être gratifié d’un </a:t>
            </a:r>
            <a:r>
              <a:rPr lang="fr-FR" b="1" dirty="0" smtClean="0">
                <a:solidFill>
                  <a:srgbClr val="0070C0"/>
                </a:solidFill>
                <a:latin typeface="Book Antiqua" pitchFamily="18" charset="0"/>
              </a:rPr>
              <a:t>temps supplémentaire </a:t>
            </a:r>
            <a:r>
              <a:rPr lang="fr-FR" b="1" dirty="0">
                <a:solidFill>
                  <a:srgbClr val="0070C0"/>
                </a:solidFill>
                <a:latin typeface="Book Antiqua" pitchFamily="18" charset="0"/>
              </a:rPr>
              <a:t>par le Jury .</a:t>
            </a:r>
            <a:endParaRPr lang="fr-FR" b="1" dirty="0" smtClean="0">
              <a:solidFill>
                <a:srgbClr val="0070C0"/>
              </a:solidFill>
              <a:latin typeface="Book Antiqua" pitchFamily="18" charset="0"/>
            </a:endParaRPr>
          </a:p>
          <a:p>
            <a:pPr algn="just"/>
            <a:endParaRPr lang="fr-FR" sz="1000" b="1" dirty="0">
              <a:solidFill>
                <a:srgbClr val="0070C0"/>
              </a:solidFill>
              <a:latin typeface="Book Antiqua" pitchFamily="18" charset="0"/>
            </a:endParaRPr>
          </a:p>
          <a:p>
            <a:pPr algn="just"/>
            <a:r>
              <a:rPr lang="fr-FR" b="1" dirty="0" smtClean="0">
                <a:solidFill>
                  <a:srgbClr val="4F4D52"/>
                </a:solidFill>
                <a:latin typeface="Book Antiqua" pitchFamily="18" charset="0"/>
              </a:rPr>
              <a:t>c) </a:t>
            </a:r>
            <a:r>
              <a:rPr lang="fr-FR" b="1" dirty="0">
                <a:solidFill>
                  <a:srgbClr val="0070C0"/>
                </a:solidFill>
                <a:latin typeface="Book Antiqua" pitchFamily="18" charset="0"/>
              </a:rPr>
              <a:t>Si un temps supplémentaire est accordé à l’athlète, celui-ci terminera la compétition à l’heure et au lieu fixé par le </a:t>
            </a:r>
            <a:r>
              <a:rPr lang="fr-FR" b="1" dirty="0" smtClean="0">
                <a:solidFill>
                  <a:srgbClr val="0070C0"/>
                </a:solidFill>
                <a:latin typeface="Book Antiqua" pitchFamily="18" charset="0"/>
              </a:rPr>
              <a:t>Jury ou </a:t>
            </a:r>
            <a:r>
              <a:rPr lang="fr-FR" b="1" dirty="0">
                <a:solidFill>
                  <a:srgbClr val="0070C0"/>
                </a:solidFill>
                <a:latin typeface="Book Antiqua" pitchFamily="18" charset="0"/>
              </a:rPr>
              <a:t>il peut continuer avec un autre pistolet de même type de mécanisme (semi auto ou revolver) et calibre .</a:t>
            </a:r>
            <a:endParaRPr lang="fr-FR" b="1" dirty="0" smtClean="0">
              <a:solidFill>
                <a:srgbClr val="0070C0"/>
              </a:solidFill>
              <a:latin typeface="Book Antiqua" pitchFamily="18" charset="0"/>
            </a:endParaRPr>
          </a:p>
          <a:p>
            <a:pPr algn="just"/>
            <a:endParaRPr lang="fr-FR" sz="1000" b="1" dirty="0">
              <a:solidFill>
                <a:srgbClr val="0070C0"/>
              </a:solidFill>
              <a:latin typeface="Book Antiqua" pitchFamily="18" charset="0"/>
            </a:endParaRPr>
          </a:p>
          <a:p>
            <a:pPr algn="just"/>
            <a:r>
              <a:rPr lang="fr-FR" b="1" dirty="0" smtClean="0">
                <a:solidFill>
                  <a:srgbClr val="4F4D52"/>
                </a:solidFill>
                <a:latin typeface="Book Antiqua" pitchFamily="18" charset="0"/>
              </a:rPr>
              <a:t>d) </a:t>
            </a:r>
            <a:r>
              <a:rPr lang="fr-FR" b="1" dirty="0">
                <a:solidFill>
                  <a:srgbClr val="0070C0"/>
                </a:solidFill>
                <a:latin typeface="Book Antiqua" pitchFamily="18" charset="0"/>
              </a:rPr>
              <a:t>Dans les épreuves 25 m, le jury devra accorder une série d'essai supplémentaire </a:t>
            </a:r>
            <a:r>
              <a:rPr lang="fr-FR" b="1" dirty="0" smtClean="0">
                <a:solidFill>
                  <a:srgbClr val="0070C0"/>
                </a:solidFill>
                <a:latin typeface="Book Antiqua" pitchFamily="18" charset="0"/>
              </a:rPr>
              <a:t> (</a:t>
            </a:r>
            <a:r>
              <a:rPr lang="fr-FR" b="1" dirty="0">
                <a:solidFill>
                  <a:srgbClr val="0070C0"/>
                </a:solidFill>
                <a:latin typeface="Book Antiqua" pitchFamily="18" charset="0"/>
              </a:rPr>
              <a:t>5 coups) à l’athlète.</a:t>
            </a:r>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6350"/>
            <a:ext cx="2500313"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90897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43635"/>
            <a:ext cx="9144000" cy="589077"/>
          </a:xfrm>
        </p:spPr>
        <p:txBody>
          <a:bodyPr>
            <a:noAutofit/>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fr-FR" sz="3600" dirty="0" smtClean="0"/>
              <a:t>Tirs tardifs en Pistolet 25m et P.C.</a:t>
            </a:r>
            <a:endParaRPr lang="fr-FR" sz="3600" dirty="0"/>
          </a:p>
        </p:txBody>
      </p:sp>
      <p:sp>
        <p:nvSpPr>
          <p:cNvPr id="3" name="Espace réservé du numéro de diapositive 2"/>
          <p:cNvSpPr>
            <a:spLocks noGrp="1"/>
          </p:cNvSpPr>
          <p:nvPr>
            <p:ph type="sldNum" sz="quarter" idx="12"/>
          </p:nvPr>
        </p:nvSpPr>
        <p:spPr/>
        <p:txBody>
          <a:bodyPr/>
          <a:lstStyle/>
          <a:p>
            <a:pPr>
              <a:defRPr/>
            </a:pPr>
            <a:fld id="{E44A55DF-276A-4976-A37D-BDE11F04EF68}" type="slidenum">
              <a:rPr lang="fr-FR"/>
              <a:pPr>
                <a:defRPr/>
              </a:pPr>
              <a:t>61</a:t>
            </a:fld>
            <a:endParaRPr lang="fr-FR" dirty="0"/>
          </a:p>
        </p:txBody>
      </p:sp>
      <p:pic>
        <p:nvPicPr>
          <p:cNvPr id="58372" name="Image 3" descr="2010 balais 22LR.jpg"/>
          <p:cNvPicPr>
            <a:picLocks noChangeAspect="1"/>
          </p:cNvPicPr>
          <p:nvPr/>
        </p:nvPicPr>
        <p:blipFill>
          <a:blip r:embed="rId3" cstate="print"/>
          <a:srcRect/>
          <a:stretch>
            <a:fillRect/>
          </a:stretch>
        </p:blipFill>
        <p:spPr bwMode="auto">
          <a:xfrm>
            <a:off x="746125" y="1089025"/>
            <a:ext cx="3178175" cy="1754188"/>
          </a:xfrm>
          <a:prstGeom prst="rect">
            <a:avLst/>
          </a:prstGeom>
          <a:noFill/>
          <a:ln w="9525">
            <a:noFill/>
            <a:miter lim="800000"/>
            <a:headEnd/>
            <a:tailEnd/>
          </a:ln>
        </p:spPr>
      </p:pic>
      <p:pic>
        <p:nvPicPr>
          <p:cNvPr id="58373" name="Image 4" descr="2010 balais2  22LR.jpg"/>
          <p:cNvPicPr>
            <a:picLocks noChangeAspect="1"/>
          </p:cNvPicPr>
          <p:nvPr/>
        </p:nvPicPr>
        <p:blipFill>
          <a:blip r:embed="rId4" cstate="print"/>
          <a:srcRect/>
          <a:stretch>
            <a:fillRect/>
          </a:stretch>
        </p:blipFill>
        <p:spPr bwMode="auto">
          <a:xfrm>
            <a:off x="5202238" y="1133475"/>
            <a:ext cx="2768600" cy="1693863"/>
          </a:xfrm>
          <a:prstGeom prst="rect">
            <a:avLst/>
          </a:prstGeom>
          <a:noFill/>
          <a:ln w="9525">
            <a:noFill/>
            <a:miter lim="800000"/>
            <a:headEnd/>
            <a:tailEnd/>
          </a:ln>
        </p:spPr>
      </p:pic>
      <p:pic>
        <p:nvPicPr>
          <p:cNvPr id="58374" name="Image 5" descr="2010 calibre balais.jpg"/>
          <p:cNvPicPr>
            <a:picLocks noChangeAspect="1"/>
          </p:cNvPicPr>
          <p:nvPr/>
        </p:nvPicPr>
        <p:blipFill>
          <a:blip r:embed="rId5" cstate="print"/>
          <a:srcRect/>
          <a:stretch>
            <a:fillRect/>
          </a:stretch>
        </p:blipFill>
        <p:spPr bwMode="auto">
          <a:xfrm>
            <a:off x="2411413" y="3068638"/>
            <a:ext cx="3987800" cy="3076575"/>
          </a:xfrm>
          <a:prstGeom prst="rect">
            <a:avLst/>
          </a:prstGeom>
          <a:noFill/>
          <a:ln w="9525">
            <a:noFill/>
            <a:miter lim="800000"/>
            <a:headEnd/>
            <a:tailEnd/>
          </a:ln>
        </p:spPr>
      </p:pic>
      <p:sp>
        <p:nvSpPr>
          <p:cNvPr id="58375" name="Rectangle 6"/>
          <p:cNvSpPr>
            <a:spLocks noChangeArrowheads="1"/>
          </p:cNvSpPr>
          <p:nvPr/>
        </p:nvSpPr>
        <p:spPr bwMode="auto">
          <a:xfrm>
            <a:off x="3357563" y="3068638"/>
            <a:ext cx="2178050" cy="366712"/>
          </a:xfrm>
          <a:prstGeom prst="rect">
            <a:avLst/>
          </a:prstGeom>
          <a:noFill/>
          <a:ln w="9525">
            <a:noFill/>
            <a:miter lim="800000"/>
            <a:headEnd/>
            <a:tailEnd/>
          </a:ln>
        </p:spPr>
        <p:txBody>
          <a:bodyPr wrap="none">
            <a:spAutoFit/>
          </a:bodyPr>
          <a:lstStyle/>
          <a:p>
            <a:r>
              <a:rPr lang="fr-FR" b="1" dirty="0">
                <a:solidFill>
                  <a:srgbClr val="029027"/>
                </a:solidFill>
                <a:latin typeface="Book Antiqua" pitchFamily="18" charset="0"/>
              </a:rPr>
              <a:t>Calibre de contrôle</a:t>
            </a:r>
          </a:p>
        </p:txBody>
      </p:sp>
      <p:sp>
        <p:nvSpPr>
          <p:cNvPr id="58376" name="Rectangle 7"/>
          <p:cNvSpPr>
            <a:spLocks noChangeArrowheads="1"/>
          </p:cNvSpPr>
          <p:nvPr/>
        </p:nvSpPr>
        <p:spPr bwMode="auto">
          <a:xfrm>
            <a:off x="1619250" y="1196975"/>
            <a:ext cx="1390650" cy="366713"/>
          </a:xfrm>
          <a:prstGeom prst="rect">
            <a:avLst/>
          </a:prstGeom>
          <a:noFill/>
          <a:ln w="9525">
            <a:noFill/>
            <a:miter lim="800000"/>
            <a:headEnd/>
            <a:tailEnd/>
          </a:ln>
        </p:spPr>
        <p:txBody>
          <a:bodyPr wrap="none">
            <a:spAutoFit/>
          </a:bodyPr>
          <a:lstStyle/>
          <a:p>
            <a:r>
              <a:rPr lang="fr-FR" b="1" dirty="0">
                <a:solidFill>
                  <a:srgbClr val="FFFF00"/>
                </a:solidFill>
                <a:latin typeface="Book Antiqua" pitchFamily="18" charset="0"/>
              </a:rPr>
              <a:t>Non admis </a:t>
            </a:r>
          </a:p>
        </p:txBody>
      </p:sp>
      <p:sp>
        <p:nvSpPr>
          <p:cNvPr id="58377" name="Rectangle 8"/>
          <p:cNvSpPr>
            <a:spLocks noChangeArrowheads="1"/>
          </p:cNvSpPr>
          <p:nvPr/>
        </p:nvSpPr>
        <p:spPr bwMode="auto">
          <a:xfrm>
            <a:off x="5876925" y="1179513"/>
            <a:ext cx="1390650" cy="366712"/>
          </a:xfrm>
          <a:prstGeom prst="rect">
            <a:avLst/>
          </a:prstGeom>
          <a:noFill/>
          <a:ln w="9525">
            <a:noFill/>
            <a:miter lim="800000"/>
            <a:headEnd/>
            <a:tailEnd/>
          </a:ln>
        </p:spPr>
        <p:txBody>
          <a:bodyPr wrap="none">
            <a:spAutoFit/>
          </a:bodyPr>
          <a:lstStyle/>
          <a:p>
            <a:r>
              <a:rPr lang="fr-FR" b="1" dirty="0">
                <a:solidFill>
                  <a:srgbClr val="FFFF00"/>
                </a:solidFill>
                <a:latin typeface="Book Antiqua" pitchFamily="18" charset="0"/>
              </a:rPr>
              <a:t>Non admis </a:t>
            </a:r>
          </a:p>
        </p:txBody>
      </p:sp>
      <p:cxnSp>
        <p:nvCxnSpPr>
          <p:cNvPr id="11" name="Connecteur droit avec flèche 10"/>
          <p:cNvCxnSpPr/>
          <p:nvPr/>
        </p:nvCxnSpPr>
        <p:spPr>
          <a:xfrm>
            <a:off x="1979613" y="2276475"/>
            <a:ext cx="576262" cy="1588"/>
          </a:xfrm>
          <a:prstGeom prst="straightConnector1">
            <a:avLst/>
          </a:prstGeom>
          <a:ln w="28575">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rot="5400000">
            <a:off x="1778001" y="2117725"/>
            <a:ext cx="404812" cy="1587"/>
          </a:xfrm>
          <a:prstGeom prst="straightConnector1">
            <a:avLst/>
          </a:prstGeom>
          <a:ln w="28575">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rot="5400000">
            <a:off x="2354263" y="2117725"/>
            <a:ext cx="404812" cy="1588"/>
          </a:xfrm>
          <a:prstGeom prst="straightConnector1">
            <a:avLst/>
          </a:prstGeom>
          <a:ln w="28575">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8381" name="Rectangle 31"/>
          <p:cNvSpPr>
            <a:spLocks noChangeArrowheads="1"/>
          </p:cNvSpPr>
          <p:nvPr/>
        </p:nvSpPr>
        <p:spPr bwMode="auto">
          <a:xfrm>
            <a:off x="1835150" y="2276475"/>
            <a:ext cx="876300" cy="366713"/>
          </a:xfrm>
          <a:prstGeom prst="rect">
            <a:avLst/>
          </a:prstGeom>
          <a:noFill/>
          <a:ln w="9525">
            <a:noFill/>
            <a:miter lim="800000"/>
            <a:headEnd/>
            <a:tailEnd/>
          </a:ln>
        </p:spPr>
        <p:txBody>
          <a:bodyPr wrap="none">
            <a:spAutoFit/>
          </a:bodyPr>
          <a:lstStyle/>
          <a:p>
            <a:r>
              <a:rPr lang="fr-FR" b="1" dirty="0">
                <a:solidFill>
                  <a:srgbClr val="FFFF00"/>
                </a:solidFill>
                <a:latin typeface="Book Antiqua" pitchFamily="18" charset="0"/>
              </a:rPr>
              <a:t>10 mm</a:t>
            </a:r>
          </a:p>
        </p:txBody>
      </p:sp>
      <p:sp>
        <p:nvSpPr>
          <p:cNvPr id="58382" name="Rectangle 32"/>
          <p:cNvSpPr>
            <a:spLocks noChangeArrowheads="1"/>
          </p:cNvSpPr>
          <p:nvPr/>
        </p:nvSpPr>
        <p:spPr bwMode="auto">
          <a:xfrm>
            <a:off x="3897313" y="3563938"/>
            <a:ext cx="1327150" cy="366712"/>
          </a:xfrm>
          <a:prstGeom prst="rect">
            <a:avLst/>
          </a:prstGeom>
          <a:noFill/>
          <a:ln w="9525">
            <a:noFill/>
            <a:miter lim="800000"/>
            <a:headEnd/>
            <a:tailEnd/>
          </a:ln>
        </p:spPr>
        <p:txBody>
          <a:bodyPr wrap="none">
            <a:spAutoFit/>
          </a:bodyPr>
          <a:lstStyle/>
          <a:p>
            <a:r>
              <a:rPr lang="fr-FR" b="1" dirty="0">
                <a:solidFill>
                  <a:srgbClr val="029027"/>
                </a:solidFill>
                <a:latin typeface="Book Antiqua" pitchFamily="18" charset="0"/>
              </a:rPr>
              <a:t>7 mm maxi</a:t>
            </a:r>
          </a:p>
        </p:txBody>
      </p:sp>
      <p:sp>
        <p:nvSpPr>
          <p:cNvPr id="58383" name="Rectangle 33"/>
          <p:cNvSpPr>
            <a:spLocks noChangeArrowheads="1"/>
          </p:cNvSpPr>
          <p:nvPr/>
        </p:nvSpPr>
        <p:spPr bwMode="auto">
          <a:xfrm>
            <a:off x="3851275" y="5184775"/>
            <a:ext cx="1441450" cy="366713"/>
          </a:xfrm>
          <a:prstGeom prst="rect">
            <a:avLst/>
          </a:prstGeom>
          <a:noFill/>
          <a:ln w="9525">
            <a:noFill/>
            <a:miter lim="800000"/>
            <a:headEnd/>
            <a:tailEnd/>
          </a:ln>
        </p:spPr>
        <p:txBody>
          <a:bodyPr wrap="none">
            <a:spAutoFit/>
          </a:bodyPr>
          <a:lstStyle/>
          <a:p>
            <a:r>
              <a:rPr lang="fr-FR" b="1" dirty="0">
                <a:solidFill>
                  <a:srgbClr val="029027"/>
                </a:solidFill>
                <a:latin typeface="Book Antiqua" pitchFamily="18" charset="0"/>
              </a:rPr>
              <a:t>11 mm maxi</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4318C397-91EF-4845-9408-A4DFDC71D9C8}" type="slidenum">
              <a:rPr lang="fr-FR"/>
              <a:pPr>
                <a:defRPr/>
              </a:pPr>
              <a:t>62</a:t>
            </a:fld>
            <a:endParaRPr lang="fr-FR" dirty="0"/>
          </a:p>
        </p:txBody>
      </p:sp>
      <p:sp>
        <p:nvSpPr>
          <p:cNvPr id="1028" name="Rectangle 3"/>
          <p:cNvSpPr>
            <a:spLocks noChangeArrowheads="1"/>
          </p:cNvSpPr>
          <p:nvPr/>
        </p:nvSpPr>
        <p:spPr bwMode="auto">
          <a:xfrm>
            <a:off x="1447800" y="1295400"/>
            <a:ext cx="4356100" cy="915988"/>
          </a:xfrm>
          <a:prstGeom prst="rect">
            <a:avLst/>
          </a:prstGeom>
          <a:noFill/>
          <a:ln w="9525">
            <a:noFill/>
            <a:miter lim="800000"/>
            <a:headEnd/>
            <a:tailEnd/>
          </a:ln>
        </p:spPr>
        <p:txBody>
          <a:bodyPr>
            <a:spAutoFit/>
          </a:bodyPr>
          <a:lstStyle/>
          <a:p>
            <a:endParaRPr lang="fr-FR" dirty="0">
              <a:latin typeface="Book Antiqua" pitchFamily="18" charset="0"/>
            </a:endParaRPr>
          </a:p>
          <a:p>
            <a:endParaRPr lang="fr-FR" dirty="0">
              <a:latin typeface="Book Antiqua" pitchFamily="18" charset="0"/>
            </a:endParaRPr>
          </a:p>
          <a:p>
            <a:endParaRPr lang="fr-FR" dirty="0">
              <a:latin typeface="Book Antiqua" pitchFamily="18" charset="0"/>
            </a:endParaRPr>
          </a:p>
        </p:txBody>
      </p:sp>
      <p:graphicFrame>
        <p:nvGraphicFramePr>
          <p:cNvPr id="1026" name="Object 0"/>
          <p:cNvGraphicFramePr>
            <a:graphicFrameLocks noChangeAspect="1"/>
          </p:cNvGraphicFramePr>
          <p:nvPr>
            <p:extLst>
              <p:ext uri="{D42A27DB-BD31-4B8C-83A1-F6EECF244321}">
                <p14:modId xmlns:p14="http://schemas.microsoft.com/office/powerpoint/2010/main" val="1199113215"/>
              </p:ext>
            </p:extLst>
          </p:nvPr>
        </p:nvGraphicFramePr>
        <p:xfrm>
          <a:off x="966788" y="1201738"/>
          <a:ext cx="6018212" cy="4975225"/>
        </p:xfrm>
        <a:graphic>
          <a:graphicData uri="http://schemas.openxmlformats.org/presentationml/2006/ole">
            <mc:AlternateContent xmlns:mc="http://schemas.openxmlformats.org/markup-compatibility/2006">
              <mc:Choice xmlns:v="urn:schemas-microsoft-com:vml" Requires="v">
                <p:oleObj spid="_x0000_s1266" name="Document" r:id="rId4" imgW="5385016" imgH="4472923" progId="Word.Document.8">
                  <p:embed/>
                </p:oleObj>
              </mc:Choice>
              <mc:Fallback>
                <p:oleObj name="Document" r:id="rId4" imgW="5385016" imgH="4472923" progId="Word.Document.8">
                  <p:embed/>
                  <p:pic>
                    <p:nvPicPr>
                      <p:cNvPr id="0" name="Object 0"/>
                      <p:cNvPicPr>
                        <a:picLocks noChangeAspect="1" noChangeArrowheads="1"/>
                      </p:cNvPicPr>
                      <p:nvPr/>
                    </p:nvPicPr>
                    <p:blipFill>
                      <a:blip r:embed="rId5"/>
                      <a:srcRect/>
                      <a:stretch>
                        <a:fillRect/>
                      </a:stretch>
                    </p:blipFill>
                    <p:spPr bwMode="auto">
                      <a:xfrm>
                        <a:off x="966788" y="1201738"/>
                        <a:ext cx="6018212" cy="4975225"/>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Text Box 12"/>
          <p:cNvSpPr txBox="1">
            <a:spLocks noChangeArrowheads="1"/>
          </p:cNvSpPr>
          <p:nvPr/>
        </p:nvSpPr>
        <p:spPr bwMode="auto">
          <a:xfrm>
            <a:off x="6084888" y="3789362"/>
            <a:ext cx="2373312" cy="396875"/>
          </a:xfrm>
          <a:prstGeom prst="rect">
            <a:avLst/>
          </a:prstGeom>
          <a:noFill/>
          <a:ln w="9525">
            <a:noFill/>
            <a:miter lim="800000"/>
            <a:headEnd/>
            <a:tailEnd/>
          </a:ln>
        </p:spPr>
        <p:txBody>
          <a:bodyPr wrap="none">
            <a:spAutoFit/>
          </a:bodyPr>
          <a:lstStyle/>
          <a:p>
            <a:pPr algn="r"/>
            <a:r>
              <a:rPr lang="fr-FR" sz="2000" dirty="0">
                <a:solidFill>
                  <a:srgbClr val="002060"/>
                </a:solidFill>
              </a:rPr>
              <a:t>D= 1,50*1/50= 3cm</a:t>
            </a:r>
          </a:p>
        </p:txBody>
      </p:sp>
      <p:sp>
        <p:nvSpPr>
          <p:cNvPr id="1030" name="Rectangle 6"/>
          <p:cNvSpPr>
            <a:spLocks noChangeArrowheads="1"/>
          </p:cNvSpPr>
          <p:nvPr/>
        </p:nvSpPr>
        <p:spPr bwMode="auto">
          <a:xfrm>
            <a:off x="1187450" y="1989138"/>
            <a:ext cx="1652588" cy="368300"/>
          </a:xfrm>
          <a:prstGeom prst="rect">
            <a:avLst/>
          </a:prstGeom>
          <a:noFill/>
          <a:ln w="9525">
            <a:noFill/>
            <a:miter lim="800000"/>
            <a:headEnd/>
            <a:tailEnd/>
          </a:ln>
        </p:spPr>
        <p:txBody>
          <a:bodyPr wrap="none">
            <a:spAutoFit/>
          </a:bodyPr>
          <a:lstStyle/>
          <a:p>
            <a:r>
              <a:rPr lang="fr-FR" b="1" dirty="0">
                <a:solidFill>
                  <a:srgbClr val="002060"/>
                </a:solidFill>
                <a:latin typeface="Book Antiqua" pitchFamily="18" charset="0"/>
              </a:rPr>
              <a:t>Contre-cibles</a:t>
            </a:r>
            <a:r>
              <a:rPr lang="fr-FR" b="1" dirty="0">
                <a:solidFill>
                  <a:srgbClr val="FFFF00"/>
                </a:solidFill>
                <a:latin typeface="Book Antiqua" pitchFamily="18" charset="0"/>
              </a:rPr>
              <a:t> </a:t>
            </a:r>
          </a:p>
        </p:txBody>
      </p:sp>
      <p:sp>
        <p:nvSpPr>
          <p:cNvPr id="1031" name="Rectangle 7"/>
          <p:cNvSpPr>
            <a:spLocks noChangeArrowheads="1"/>
          </p:cNvSpPr>
          <p:nvPr/>
        </p:nvSpPr>
        <p:spPr bwMode="auto">
          <a:xfrm>
            <a:off x="1187450" y="2924175"/>
            <a:ext cx="922338" cy="369888"/>
          </a:xfrm>
          <a:prstGeom prst="rect">
            <a:avLst/>
          </a:prstGeom>
          <a:noFill/>
          <a:ln w="9525">
            <a:noFill/>
            <a:miter lim="800000"/>
            <a:headEnd/>
            <a:tailEnd/>
          </a:ln>
        </p:spPr>
        <p:txBody>
          <a:bodyPr wrap="none">
            <a:spAutoFit/>
          </a:bodyPr>
          <a:lstStyle/>
          <a:p>
            <a:r>
              <a:rPr lang="fr-FR" b="1" dirty="0">
                <a:solidFill>
                  <a:srgbClr val="002060"/>
                </a:solidFill>
                <a:latin typeface="Book Antiqua" pitchFamily="18" charset="0"/>
              </a:rPr>
              <a:t>Cibles </a:t>
            </a:r>
          </a:p>
        </p:txBody>
      </p:sp>
      <p:sp>
        <p:nvSpPr>
          <p:cNvPr id="1032" name="Rectangle 8"/>
          <p:cNvSpPr>
            <a:spLocks noChangeArrowheads="1"/>
          </p:cNvSpPr>
          <p:nvPr/>
        </p:nvSpPr>
        <p:spPr bwMode="auto">
          <a:xfrm>
            <a:off x="3708400" y="2349500"/>
            <a:ext cx="420688" cy="368300"/>
          </a:xfrm>
          <a:prstGeom prst="rect">
            <a:avLst/>
          </a:prstGeom>
          <a:noFill/>
          <a:ln w="9525">
            <a:noFill/>
            <a:miter lim="800000"/>
            <a:headEnd/>
            <a:tailEnd/>
          </a:ln>
        </p:spPr>
        <p:txBody>
          <a:bodyPr wrap="none">
            <a:spAutoFit/>
          </a:bodyPr>
          <a:lstStyle/>
          <a:p>
            <a:r>
              <a:rPr lang="fr-FR" b="1" dirty="0">
                <a:solidFill>
                  <a:srgbClr val="002060"/>
                </a:solidFill>
                <a:latin typeface="Book Antiqua" pitchFamily="18" charset="0"/>
              </a:rPr>
              <a:t>A</a:t>
            </a:r>
            <a:r>
              <a:rPr lang="fr-FR" b="1" dirty="0">
                <a:solidFill>
                  <a:srgbClr val="FFFF00"/>
                </a:solidFill>
                <a:latin typeface="Book Antiqua" pitchFamily="18" charset="0"/>
              </a:rPr>
              <a:t> </a:t>
            </a:r>
          </a:p>
        </p:txBody>
      </p:sp>
      <p:sp>
        <p:nvSpPr>
          <p:cNvPr id="1033" name="Rectangle 9"/>
          <p:cNvSpPr>
            <a:spLocks noChangeArrowheads="1"/>
          </p:cNvSpPr>
          <p:nvPr/>
        </p:nvSpPr>
        <p:spPr bwMode="auto">
          <a:xfrm>
            <a:off x="1116013" y="5589588"/>
            <a:ext cx="1368425" cy="368300"/>
          </a:xfrm>
          <a:prstGeom prst="rect">
            <a:avLst/>
          </a:prstGeom>
          <a:noFill/>
          <a:ln w="9525">
            <a:noFill/>
            <a:miter lim="800000"/>
            <a:headEnd/>
            <a:tailEnd/>
          </a:ln>
        </p:spPr>
        <p:txBody>
          <a:bodyPr>
            <a:spAutoFit/>
          </a:bodyPr>
          <a:lstStyle/>
          <a:p>
            <a:r>
              <a:rPr lang="fr-FR" b="1" dirty="0">
                <a:solidFill>
                  <a:srgbClr val="002060"/>
                </a:solidFill>
                <a:latin typeface="Book Antiqua" pitchFamily="18" charset="0"/>
              </a:rPr>
              <a:t>Pas de Tir</a:t>
            </a:r>
          </a:p>
        </p:txBody>
      </p:sp>
      <p:sp>
        <p:nvSpPr>
          <p:cNvPr id="1034" name="Rectangle 10"/>
          <p:cNvSpPr>
            <a:spLocks noChangeArrowheads="1"/>
          </p:cNvSpPr>
          <p:nvPr/>
        </p:nvSpPr>
        <p:spPr bwMode="auto">
          <a:xfrm>
            <a:off x="4427538" y="1268413"/>
            <a:ext cx="377825" cy="369887"/>
          </a:xfrm>
          <a:prstGeom prst="rect">
            <a:avLst/>
          </a:prstGeom>
          <a:noFill/>
          <a:ln w="9525">
            <a:noFill/>
            <a:miter lim="800000"/>
            <a:headEnd/>
            <a:tailEnd/>
          </a:ln>
        </p:spPr>
        <p:txBody>
          <a:bodyPr wrap="none">
            <a:spAutoFit/>
          </a:bodyPr>
          <a:lstStyle/>
          <a:p>
            <a:r>
              <a:rPr lang="fr-FR" b="1" dirty="0">
                <a:solidFill>
                  <a:srgbClr val="002060"/>
                </a:solidFill>
                <a:latin typeface="Book Antiqua" pitchFamily="18" charset="0"/>
              </a:rPr>
              <a:t>D</a:t>
            </a:r>
          </a:p>
        </p:txBody>
      </p:sp>
      <p:sp>
        <p:nvSpPr>
          <p:cNvPr id="1035" name="Rectangle 11"/>
          <p:cNvSpPr>
            <a:spLocks noChangeArrowheads="1"/>
          </p:cNvSpPr>
          <p:nvPr/>
        </p:nvSpPr>
        <p:spPr bwMode="auto">
          <a:xfrm>
            <a:off x="4787900" y="4292600"/>
            <a:ext cx="677863" cy="369888"/>
          </a:xfrm>
          <a:prstGeom prst="rect">
            <a:avLst/>
          </a:prstGeom>
          <a:noFill/>
          <a:ln w="9525">
            <a:noFill/>
            <a:miter lim="800000"/>
            <a:headEnd/>
            <a:tailEnd/>
          </a:ln>
        </p:spPr>
        <p:txBody>
          <a:bodyPr wrap="none">
            <a:spAutoFit/>
          </a:bodyPr>
          <a:lstStyle/>
          <a:p>
            <a:r>
              <a:rPr lang="fr-FR" b="1" dirty="0">
                <a:solidFill>
                  <a:srgbClr val="002060"/>
                </a:solidFill>
                <a:latin typeface="Book Antiqua" pitchFamily="18" charset="0"/>
              </a:rPr>
              <a:t>50m</a:t>
            </a:r>
            <a:r>
              <a:rPr lang="fr-FR" b="1" dirty="0">
                <a:solidFill>
                  <a:srgbClr val="FFFF00"/>
                </a:solidFill>
                <a:latin typeface="Book Antiqua" pitchFamily="18" charset="0"/>
              </a:rPr>
              <a:t> </a:t>
            </a:r>
          </a:p>
        </p:txBody>
      </p:sp>
      <p:sp>
        <p:nvSpPr>
          <p:cNvPr id="1036" name="Rectangle 13"/>
          <p:cNvSpPr>
            <a:spLocks noChangeArrowheads="1"/>
          </p:cNvSpPr>
          <p:nvPr/>
        </p:nvSpPr>
        <p:spPr bwMode="auto">
          <a:xfrm>
            <a:off x="3059113" y="5661025"/>
            <a:ext cx="736600" cy="369888"/>
          </a:xfrm>
          <a:prstGeom prst="rect">
            <a:avLst/>
          </a:prstGeom>
          <a:noFill/>
          <a:ln w="9525">
            <a:noFill/>
            <a:miter lim="800000"/>
            <a:headEnd/>
            <a:tailEnd/>
          </a:ln>
        </p:spPr>
        <p:txBody>
          <a:bodyPr wrap="none">
            <a:spAutoFit/>
          </a:bodyPr>
          <a:lstStyle/>
          <a:p>
            <a:r>
              <a:rPr lang="fr-FR" b="1" dirty="0">
                <a:solidFill>
                  <a:srgbClr val="002060"/>
                </a:solidFill>
                <a:latin typeface="Book Antiqua" pitchFamily="18" charset="0"/>
              </a:rPr>
              <a:t>1,5m</a:t>
            </a:r>
            <a:r>
              <a:rPr lang="fr-FR" b="1" dirty="0">
                <a:solidFill>
                  <a:srgbClr val="FFFF00"/>
                </a:solidFill>
                <a:latin typeface="Book Antiqua" pitchFamily="18" charset="0"/>
              </a:rPr>
              <a:t> </a:t>
            </a:r>
          </a:p>
        </p:txBody>
      </p:sp>
      <p:sp>
        <p:nvSpPr>
          <p:cNvPr id="1037" name="Rectangle 14"/>
          <p:cNvSpPr>
            <a:spLocks noChangeArrowheads="1"/>
          </p:cNvSpPr>
          <p:nvPr/>
        </p:nvSpPr>
        <p:spPr bwMode="auto">
          <a:xfrm>
            <a:off x="2555875" y="5876925"/>
            <a:ext cx="287338" cy="646113"/>
          </a:xfrm>
          <a:prstGeom prst="rect">
            <a:avLst/>
          </a:prstGeom>
          <a:noFill/>
          <a:ln w="9525">
            <a:noFill/>
            <a:miter lim="800000"/>
            <a:headEnd/>
            <a:tailEnd/>
          </a:ln>
        </p:spPr>
        <p:txBody>
          <a:bodyPr>
            <a:spAutoFit/>
          </a:bodyPr>
          <a:lstStyle/>
          <a:p>
            <a:r>
              <a:rPr lang="fr-FR" b="1" dirty="0">
                <a:solidFill>
                  <a:srgbClr val="002060"/>
                </a:solidFill>
                <a:latin typeface="Book Antiqua" pitchFamily="18" charset="0"/>
              </a:rPr>
              <a:t>1</a:t>
            </a:r>
            <a:r>
              <a:rPr lang="fr-FR" b="1" dirty="0">
                <a:solidFill>
                  <a:srgbClr val="FFFF00"/>
                </a:solidFill>
                <a:latin typeface="Book Antiqua" pitchFamily="18" charset="0"/>
              </a:rPr>
              <a:t> </a:t>
            </a:r>
          </a:p>
        </p:txBody>
      </p:sp>
      <p:sp>
        <p:nvSpPr>
          <p:cNvPr id="1038" name="Rectangle 15"/>
          <p:cNvSpPr>
            <a:spLocks noChangeArrowheads="1"/>
          </p:cNvSpPr>
          <p:nvPr/>
        </p:nvSpPr>
        <p:spPr bwMode="auto">
          <a:xfrm>
            <a:off x="3995738" y="5876925"/>
            <a:ext cx="352425" cy="369888"/>
          </a:xfrm>
          <a:prstGeom prst="rect">
            <a:avLst/>
          </a:prstGeom>
          <a:noFill/>
          <a:ln w="9525">
            <a:noFill/>
            <a:miter lim="800000"/>
            <a:headEnd/>
            <a:tailEnd/>
          </a:ln>
        </p:spPr>
        <p:txBody>
          <a:bodyPr>
            <a:spAutoFit/>
          </a:bodyPr>
          <a:lstStyle/>
          <a:p>
            <a:r>
              <a:rPr lang="fr-FR" b="1" dirty="0">
                <a:solidFill>
                  <a:srgbClr val="002060"/>
                </a:solidFill>
                <a:latin typeface="Book Antiqua" pitchFamily="18" charset="0"/>
              </a:rPr>
              <a:t>2</a:t>
            </a:r>
          </a:p>
        </p:txBody>
      </p:sp>
      <p:sp>
        <p:nvSpPr>
          <p:cNvPr id="1039" name="Rectangle 17"/>
          <p:cNvSpPr>
            <a:spLocks noChangeArrowheads="1"/>
          </p:cNvSpPr>
          <p:nvPr/>
        </p:nvSpPr>
        <p:spPr bwMode="auto">
          <a:xfrm>
            <a:off x="5364163" y="5876925"/>
            <a:ext cx="350837" cy="377825"/>
          </a:xfrm>
          <a:prstGeom prst="rect">
            <a:avLst/>
          </a:prstGeom>
          <a:noFill/>
          <a:ln w="9525">
            <a:noFill/>
            <a:miter lim="800000"/>
            <a:headEnd/>
            <a:tailEnd/>
          </a:ln>
        </p:spPr>
        <p:txBody>
          <a:bodyPr>
            <a:spAutoFit/>
          </a:bodyPr>
          <a:lstStyle/>
          <a:p>
            <a:r>
              <a:rPr lang="fr-FR" b="1" dirty="0">
                <a:solidFill>
                  <a:srgbClr val="002060"/>
                </a:solidFill>
                <a:latin typeface="Book Antiqua" pitchFamily="18" charset="0"/>
              </a:rPr>
              <a:t>3</a:t>
            </a:r>
            <a:r>
              <a:rPr lang="fr-FR" b="1" dirty="0">
                <a:solidFill>
                  <a:srgbClr val="FFFF00"/>
                </a:solidFill>
                <a:latin typeface="Book Antiqua" pitchFamily="18" charset="0"/>
              </a:rPr>
              <a:t> </a:t>
            </a:r>
          </a:p>
        </p:txBody>
      </p:sp>
      <p:sp>
        <p:nvSpPr>
          <p:cNvPr id="21" name="Titre 1"/>
          <p:cNvSpPr txBox="1">
            <a:spLocks/>
          </p:cNvSpPr>
          <p:nvPr/>
        </p:nvSpPr>
        <p:spPr>
          <a:xfrm>
            <a:off x="539552" y="260648"/>
            <a:ext cx="8229600" cy="792088"/>
          </a:xfrm>
          <a:prstGeom prst="rect">
            <a:avLst/>
          </a:prstGeom>
        </p:spPr>
        <p:txBody>
          <a:bodyPr>
            <a:scene3d>
              <a:camera prst="orthographicFront"/>
              <a:lightRig rig="soft" dir="t">
                <a:rot lat="0" lon="0" rev="16800000"/>
              </a:lightRig>
            </a:scene3d>
            <a:sp3d prstMaterial="softEdge">
              <a:bevelT w="38100" h="38100"/>
            </a:sp3d>
          </a:bodyPr>
          <a:lstStyle/>
          <a:p>
            <a:pPr algn="ctr" fontAlgn="auto">
              <a:spcAft>
                <a:spcPts val="0"/>
              </a:spcAft>
              <a:defRPr/>
            </a:pPr>
            <a:r>
              <a:rPr lang="fr-FR" sz="3200" dirty="0">
                <a:ln w="6350">
                  <a:noFill/>
                </a:ln>
                <a:solidFill>
                  <a:srgbClr val="0070C0"/>
                </a:solidFill>
                <a:effectLst>
                  <a:outerShdw blurRad="114300" dist="101600" dir="2700000" algn="tl" rotWithShape="0">
                    <a:srgbClr val="000000">
                      <a:alpha val="40000"/>
                    </a:srgbClr>
                  </a:outerShdw>
                </a:effectLst>
                <a:latin typeface="+mn-lt"/>
                <a:ea typeface="+mj-ea"/>
                <a:cs typeface="+mj-cs"/>
              </a:rPr>
              <a:t>6. Tirs Croisés</a:t>
            </a:r>
          </a:p>
        </p:txBody>
      </p:sp>
      <p:sp>
        <p:nvSpPr>
          <p:cNvPr id="1041" name="Text Box 12"/>
          <p:cNvSpPr txBox="1">
            <a:spLocks noChangeArrowheads="1"/>
          </p:cNvSpPr>
          <p:nvPr/>
        </p:nvSpPr>
        <p:spPr bwMode="auto">
          <a:xfrm>
            <a:off x="6129338" y="3284538"/>
            <a:ext cx="1244600" cy="400050"/>
          </a:xfrm>
          <a:prstGeom prst="rect">
            <a:avLst/>
          </a:prstGeom>
          <a:noFill/>
          <a:ln w="9525">
            <a:noFill/>
            <a:miter lim="800000"/>
            <a:headEnd/>
            <a:tailEnd/>
          </a:ln>
        </p:spPr>
        <p:txBody>
          <a:bodyPr wrap="none">
            <a:spAutoFit/>
          </a:bodyPr>
          <a:lstStyle/>
          <a:p>
            <a:pPr algn="r"/>
            <a:r>
              <a:rPr lang="fr-FR" sz="2000" dirty="0">
                <a:solidFill>
                  <a:srgbClr val="002060"/>
                </a:solidFill>
              </a:rPr>
              <a:t>si  A= 1m</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txBox="1">
            <a:spLocks noGrp="1"/>
          </p:cNvSpPr>
          <p:nvPr/>
        </p:nvSpPr>
        <p:spPr>
          <a:xfrm>
            <a:off x="7924800" y="6416675"/>
            <a:ext cx="762000" cy="365125"/>
          </a:xfrm>
          <a:prstGeom prst="rect">
            <a:avLst/>
          </a:prstGeom>
          <a:noFill/>
        </p:spPr>
        <p:txBody>
          <a:bodyPr lIns="0" rIns="0" anchor="b"/>
          <a:lstStyle/>
          <a:p>
            <a:pPr algn="r" fontAlgn="auto">
              <a:spcBef>
                <a:spcPts val="0"/>
              </a:spcBef>
              <a:spcAft>
                <a:spcPts val="0"/>
              </a:spcAft>
              <a:defRPr/>
            </a:pPr>
            <a:fld id="{C1508996-93C2-487B-AC61-8D5C42205493}" type="slidenum">
              <a:rPr lang="fr-FR" sz="1200">
                <a:solidFill>
                  <a:schemeClr val="tx1">
                    <a:shade val="50000"/>
                  </a:schemeClr>
                </a:solidFill>
                <a:latin typeface="+mn-lt"/>
                <a:cs typeface="+mn-cs"/>
              </a:rPr>
              <a:pPr algn="r" fontAlgn="auto">
                <a:spcBef>
                  <a:spcPts val="0"/>
                </a:spcBef>
                <a:spcAft>
                  <a:spcPts val="0"/>
                </a:spcAft>
                <a:defRPr/>
              </a:pPr>
              <a:t>63</a:t>
            </a:fld>
            <a:endParaRPr lang="fr-FR" sz="1200" dirty="0">
              <a:solidFill>
                <a:schemeClr val="tx1">
                  <a:shade val="50000"/>
                </a:schemeClr>
              </a:solidFill>
              <a:latin typeface="+mn-lt"/>
              <a:cs typeface="+mn-cs"/>
            </a:endParaRPr>
          </a:p>
        </p:txBody>
      </p:sp>
      <p:sp>
        <p:nvSpPr>
          <p:cNvPr id="79880" name="Rectangle 8"/>
          <p:cNvSpPr>
            <a:spLocks noChangeArrowheads="1"/>
          </p:cNvSpPr>
          <p:nvPr/>
        </p:nvSpPr>
        <p:spPr bwMode="auto">
          <a:xfrm>
            <a:off x="107504" y="1196752"/>
            <a:ext cx="8784976" cy="5355312"/>
          </a:xfrm>
          <a:prstGeom prst="rect">
            <a:avLst/>
          </a:prstGeom>
          <a:noFill/>
          <a:ln w="9525">
            <a:noFill/>
            <a:miter lim="800000"/>
            <a:headEnd/>
            <a:tailEnd/>
          </a:ln>
          <a:effectLst/>
        </p:spPr>
        <p:txBody>
          <a:bodyPr wrap="square">
            <a:spAutoFit/>
          </a:bodyPr>
          <a:lstStyle/>
          <a:p>
            <a:pPr lvl="1" algn="just">
              <a:defRPr/>
            </a:pPr>
            <a:r>
              <a:rPr lang="fr-FR" b="1" dirty="0" smtClean="0">
                <a:solidFill>
                  <a:srgbClr val="C00000"/>
                </a:solidFill>
                <a:latin typeface="+mn-lt"/>
                <a:cs typeface="Times New Roman" pitchFamily="18" charset="0"/>
              </a:rPr>
              <a:t>6.11.6.1</a:t>
            </a:r>
            <a:r>
              <a:rPr lang="fr-FR" b="1" dirty="0" smtClean="0">
                <a:solidFill>
                  <a:srgbClr val="00B0F0"/>
                </a:solidFill>
                <a:latin typeface="+mn-lt"/>
                <a:cs typeface="Times New Roman" pitchFamily="18" charset="0"/>
              </a:rPr>
              <a:t> </a:t>
            </a:r>
            <a:r>
              <a:rPr lang="fr-FR" b="1" dirty="0">
                <a:solidFill>
                  <a:srgbClr val="0070C0"/>
                </a:solidFill>
                <a:latin typeface="+mn-lt"/>
                <a:cs typeface="Times New Roman" pitchFamily="18" charset="0"/>
              </a:rPr>
              <a:t>Les tirs croisés de compétition doivent être comptés comme des coups manqués.</a:t>
            </a:r>
          </a:p>
          <a:p>
            <a:pPr lvl="1" algn="just">
              <a:defRPr/>
            </a:pPr>
            <a:r>
              <a:rPr lang="fr-FR" b="1" dirty="0" smtClean="0">
                <a:solidFill>
                  <a:srgbClr val="C00000"/>
                </a:solidFill>
                <a:latin typeface="+mn-lt"/>
                <a:cs typeface="Times New Roman" pitchFamily="18" charset="0"/>
              </a:rPr>
              <a:t>6.11.6.2 </a:t>
            </a:r>
            <a:r>
              <a:rPr lang="fr-FR" b="1" dirty="0">
                <a:solidFill>
                  <a:srgbClr val="0070C0"/>
                </a:solidFill>
                <a:latin typeface="+mn-lt"/>
                <a:cs typeface="Times New Roman" pitchFamily="18" charset="0"/>
              </a:rPr>
              <a:t>Un athlète qui tire un coup d’essai dans la cible d'essai d’un autre </a:t>
            </a:r>
            <a:r>
              <a:rPr lang="fr-FR" b="1" dirty="0" smtClean="0">
                <a:solidFill>
                  <a:srgbClr val="0070C0"/>
                </a:solidFill>
                <a:latin typeface="+mn-lt"/>
                <a:cs typeface="Times New Roman" pitchFamily="18" charset="0"/>
              </a:rPr>
              <a:t>athlète </a:t>
            </a:r>
            <a:r>
              <a:rPr lang="fr-FR" b="1" dirty="0">
                <a:solidFill>
                  <a:srgbClr val="0070C0"/>
                </a:solidFill>
                <a:latin typeface="+mn-lt"/>
                <a:cs typeface="Times New Roman" pitchFamily="18" charset="0"/>
              </a:rPr>
              <a:t>ne sera pas pénalisé.</a:t>
            </a:r>
          </a:p>
          <a:p>
            <a:pPr lvl="1" algn="just">
              <a:defRPr/>
            </a:pPr>
            <a:r>
              <a:rPr lang="fr-FR" b="1" dirty="0" smtClean="0">
                <a:solidFill>
                  <a:srgbClr val="C00000"/>
                </a:solidFill>
                <a:latin typeface="+mn-lt"/>
                <a:cs typeface="Times New Roman" pitchFamily="18" charset="0"/>
              </a:rPr>
              <a:t>6.11.6.3</a:t>
            </a:r>
            <a:r>
              <a:rPr lang="fr-FR" b="1" dirty="0" smtClean="0">
                <a:solidFill>
                  <a:srgbClr val="00B0F0"/>
                </a:solidFill>
                <a:latin typeface="+mn-lt"/>
                <a:cs typeface="Times New Roman" pitchFamily="18" charset="0"/>
              </a:rPr>
              <a:t> </a:t>
            </a:r>
            <a:r>
              <a:rPr lang="fr-FR" b="1" dirty="0">
                <a:solidFill>
                  <a:srgbClr val="0070C0"/>
                </a:solidFill>
                <a:latin typeface="+mn-lt"/>
                <a:cs typeface="Times New Roman" pitchFamily="18" charset="0"/>
              </a:rPr>
              <a:t>Un athlète qui tire un coup d’essai dans la cible de match d’un autre athlète, doit être pénalisé d’une déduction de 2 </a:t>
            </a:r>
            <a:r>
              <a:rPr lang="fr-FR" b="1" dirty="0" smtClean="0">
                <a:solidFill>
                  <a:srgbClr val="0070C0"/>
                </a:solidFill>
                <a:latin typeface="+mn-lt"/>
                <a:cs typeface="Times New Roman" pitchFamily="18" charset="0"/>
              </a:rPr>
              <a:t>points dans </a:t>
            </a:r>
            <a:r>
              <a:rPr lang="fr-FR" b="1" dirty="0">
                <a:solidFill>
                  <a:srgbClr val="0070C0"/>
                </a:solidFill>
                <a:latin typeface="+mn-lt"/>
                <a:cs typeface="Times New Roman" pitchFamily="18" charset="0"/>
              </a:rPr>
              <a:t>sa 1ère série.</a:t>
            </a:r>
          </a:p>
          <a:p>
            <a:pPr lvl="1" algn="just">
              <a:defRPr/>
            </a:pPr>
            <a:r>
              <a:rPr lang="fr-FR" b="1" dirty="0" smtClean="0">
                <a:solidFill>
                  <a:srgbClr val="C00000"/>
                </a:solidFill>
                <a:latin typeface="+mn-lt"/>
                <a:cs typeface="Times New Roman" pitchFamily="18" charset="0"/>
              </a:rPr>
              <a:t>6.11.6.4</a:t>
            </a:r>
            <a:r>
              <a:rPr lang="fr-FR" b="1" dirty="0" smtClean="0">
                <a:solidFill>
                  <a:srgbClr val="00B0F0"/>
                </a:solidFill>
                <a:latin typeface="+mn-lt"/>
                <a:cs typeface="Times New Roman" pitchFamily="18" charset="0"/>
              </a:rPr>
              <a:t> </a:t>
            </a:r>
            <a:r>
              <a:rPr lang="fr-FR" b="1" dirty="0">
                <a:solidFill>
                  <a:srgbClr val="0070C0"/>
                </a:solidFill>
                <a:latin typeface="+mn-lt"/>
                <a:cs typeface="Times New Roman" pitchFamily="18" charset="0"/>
              </a:rPr>
              <a:t>Si un athlète reçoit sur sa cible un tir croisé confirmé et qu’il est impossible de déterminer quel impact est le sien, il doit </a:t>
            </a:r>
            <a:r>
              <a:rPr lang="fr-FR" b="1" dirty="0" smtClean="0">
                <a:solidFill>
                  <a:srgbClr val="0070C0"/>
                </a:solidFill>
                <a:latin typeface="+mn-lt"/>
                <a:cs typeface="Times New Roman" pitchFamily="18" charset="0"/>
              </a:rPr>
              <a:t>être crédité </a:t>
            </a:r>
            <a:r>
              <a:rPr lang="fr-FR" b="1" dirty="0">
                <a:solidFill>
                  <a:srgbClr val="0070C0"/>
                </a:solidFill>
                <a:latin typeface="+mn-lt"/>
                <a:cs typeface="Times New Roman" pitchFamily="18" charset="0"/>
              </a:rPr>
              <a:t>de la valeur du meilleur impact indéterminé.</a:t>
            </a:r>
          </a:p>
          <a:p>
            <a:pPr lvl="1" algn="just">
              <a:defRPr/>
            </a:pPr>
            <a:r>
              <a:rPr lang="fr-FR" b="1" dirty="0" smtClean="0">
                <a:solidFill>
                  <a:srgbClr val="C00000"/>
                </a:solidFill>
                <a:latin typeface="+mn-lt"/>
                <a:cs typeface="Times New Roman" pitchFamily="18" charset="0"/>
              </a:rPr>
              <a:t>6.11.6.5 </a:t>
            </a:r>
            <a:r>
              <a:rPr lang="fr-FR" b="1" dirty="0">
                <a:solidFill>
                  <a:srgbClr val="0070C0"/>
                </a:solidFill>
                <a:latin typeface="+mn-lt"/>
                <a:cs typeface="Times New Roman" pitchFamily="18" charset="0"/>
              </a:rPr>
              <a:t>Si, sur la cible de match d’un athlète, il existe plus d’impacts qu’il n’en est prévu et s’il est impossible de confirmer que </a:t>
            </a:r>
            <a:r>
              <a:rPr lang="fr-FR" b="1" dirty="0" smtClean="0">
                <a:solidFill>
                  <a:srgbClr val="0070C0"/>
                </a:solidFill>
                <a:latin typeface="+mn-lt"/>
                <a:cs typeface="Times New Roman" pitchFamily="18" charset="0"/>
              </a:rPr>
              <a:t>ces coups </a:t>
            </a:r>
            <a:r>
              <a:rPr lang="fr-FR" b="1" dirty="0">
                <a:solidFill>
                  <a:srgbClr val="0070C0"/>
                </a:solidFill>
                <a:latin typeface="+mn-lt"/>
                <a:cs typeface="Times New Roman" pitchFamily="18" charset="0"/>
              </a:rPr>
              <a:t>proviennent d’autres </a:t>
            </a:r>
            <a:r>
              <a:rPr lang="fr-FR" b="1" dirty="0" smtClean="0">
                <a:solidFill>
                  <a:srgbClr val="0070C0"/>
                </a:solidFill>
                <a:latin typeface="+mn-lt"/>
                <a:cs typeface="Times New Roman" pitchFamily="18" charset="0"/>
              </a:rPr>
              <a:t>athlètes</a:t>
            </a:r>
            <a:r>
              <a:rPr lang="fr-FR" b="1" dirty="0">
                <a:solidFill>
                  <a:srgbClr val="0070C0"/>
                </a:solidFill>
                <a:latin typeface="+mn-lt"/>
                <a:cs typeface="Times New Roman" pitchFamily="18" charset="0"/>
              </a:rPr>
              <a:t>, les meilleurs de ces impacts seront </a:t>
            </a:r>
            <a:r>
              <a:rPr lang="fr-FR" b="1" dirty="0" smtClean="0">
                <a:solidFill>
                  <a:srgbClr val="0070C0"/>
                </a:solidFill>
                <a:latin typeface="+mn-lt"/>
                <a:cs typeface="Times New Roman" pitchFamily="18" charset="0"/>
              </a:rPr>
              <a:t>comptés zéro (0).</a:t>
            </a:r>
            <a:endParaRPr lang="fr-FR" b="1" dirty="0">
              <a:solidFill>
                <a:srgbClr val="0070C0"/>
              </a:solidFill>
              <a:latin typeface="+mn-lt"/>
              <a:cs typeface="Times New Roman" pitchFamily="18" charset="0"/>
            </a:endParaRPr>
          </a:p>
          <a:p>
            <a:pPr lvl="1" algn="just">
              <a:defRPr/>
            </a:pPr>
            <a:r>
              <a:rPr lang="fr-FR" b="1" dirty="0" smtClean="0">
                <a:solidFill>
                  <a:srgbClr val="C00000"/>
                </a:solidFill>
                <a:latin typeface="+mn-lt"/>
                <a:cs typeface="Times New Roman" pitchFamily="18" charset="0"/>
              </a:rPr>
              <a:t>6.11.6.6 </a:t>
            </a:r>
            <a:r>
              <a:rPr lang="fr-FR" b="1" dirty="0">
                <a:solidFill>
                  <a:srgbClr val="0070C0"/>
                </a:solidFill>
                <a:latin typeface="+mn-lt"/>
                <a:cs typeface="Times New Roman" pitchFamily="18" charset="0"/>
              </a:rPr>
              <a:t>Un athlète qui désire contester un impact sur sa propre cible doit avertir immédiatement l'arbitre du pas de tir.</a:t>
            </a:r>
          </a:p>
          <a:p>
            <a:pPr lvl="1" algn="just">
              <a:defRPr/>
            </a:pPr>
            <a:r>
              <a:rPr lang="fr-FR" b="1" dirty="0" smtClean="0">
                <a:solidFill>
                  <a:srgbClr val="C00000"/>
                </a:solidFill>
                <a:latin typeface="+mn-lt"/>
                <a:cs typeface="Times New Roman" pitchFamily="18" charset="0"/>
              </a:rPr>
              <a:t>6.11.6.7 </a:t>
            </a:r>
            <a:r>
              <a:rPr lang="fr-FR" b="1" dirty="0">
                <a:solidFill>
                  <a:srgbClr val="0070C0"/>
                </a:solidFill>
                <a:latin typeface="+mn-lt"/>
                <a:cs typeface="Times New Roman" pitchFamily="18" charset="0"/>
              </a:rPr>
              <a:t>Si l'arbitre confirme que l’athlète n’a pas tiré le coup contesté, il doit en faire figurer la déclaration sur le Rapport d'incident </a:t>
            </a:r>
            <a:r>
              <a:rPr lang="fr-FR" b="1" dirty="0" smtClean="0">
                <a:solidFill>
                  <a:srgbClr val="0070C0"/>
                </a:solidFill>
                <a:latin typeface="+mn-lt"/>
                <a:cs typeface="Times New Roman" pitchFamily="18" charset="0"/>
              </a:rPr>
              <a:t>et le </a:t>
            </a:r>
            <a:r>
              <a:rPr lang="fr-FR" b="1" dirty="0">
                <a:solidFill>
                  <a:srgbClr val="0070C0"/>
                </a:solidFill>
                <a:latin typeface="+mn-lt"/>
                <a:cs typeface="Times New Roman" pitchFamily="18" charset="0"/>
              </a:rPr>
              <a:t>registre de stand et le coup doit être annulé.</a:t>
            </a:r>
          </a:p>
          <a:p>
            <a:pPr lvl="1" algn="just">
              <a:defRPr/>
            </a:pPr>
            <a:r>
              <a:rPr lang="fr-FR" b="1" dirty="0" smtClean="0">
                <a:solidFill>
                  <a:srgbClr val="C00000"/>
                </a:solidFill>
                <a:latin typeface="+mn-lt"/>
                <a:cs typeface="Times New Roman" pitchFamily="18" charset="0"/>
              </a:rPr>
              <a:t>6.11.6.8</a:t>
            </a:r>
            <a:r>
              <a:rPr lang="fr-FR" b="1" dirty="0" smtClean="0">
                <a:solidFill>
                  <a:srgbClr val="00B0F0"/>
                </a:solidFill>
                <a:latin typeface="+mn-lt"/>
                <a:cs typeface="Times New Roman" pitchFamily="18" charset="0"/>
              </a:rPr>
              <a:t> </a:t>
            </a:r>
            <a:r>
              <a:rPr lang="fr-FR" b="1" dirty="0">
                <a:solidFill>
                  <a:srgbClr val="0070C0"/>
                </a:solidFill>
                <a:latin typeface="+mn-lt"/>
                <a:cs typeface="Times New Roman" pitchFamily="18" charset="0"/>
              </a:rPr>
              <a:t>Si l'arbitre ne peut confirmer, au-delà d’un doute raisonnable, que l’athlète n’a pas tiré le coup contesté, ce coup doit </a:t>
            </a:r>
            <a:r>
              <a:rPr lang="fr-FR" b="1" dirty="0" smtClean="0">
                <a:solidFill>
                  <a:srgbClr val="0070C0"/>
                </a:solidFill>
                <a:latin typeface="+mn-lt"/>
                <a:cs typeface="Times New Roman" pitchFamily="18" charset="0"/>
              </a:rPr>
              <a:t>être compté </a:t>
            </a:r>
            <a:r>
              <a:rPr lang="fr-FR" b="1" dirty="0">
                <a:solidFill>
                  <a:srgbClr val="0070C0"/>
                </a:solidFill>
                <a:latin typeface="+mn-lt"/>
                <a:cs typeface="Times New Roman" pitchFamily="18" charset="0"/>
              </a:rPr>
              <a:t>à l’athlète</a:t>
            </a:r>
            <a:r>
              <a:rPr lang="fr-FR" b="1" dirty="0" smtClean="0">
                <a:solidFill>
                  <a:srgbClr val="0070C0"/>
                </a:solidFill>
                <a:latin typeface="+mn-lt"/>
                <a:cs typeface="Times New Roman" pitchFamily="18" charset="0"/>
              </a:rPr>
              <a:t>.</a:t>
            </a:r>
            <a:endParaRPr lang="fr-FR" b="1" dirty="0">
              <a:solidFill>
                <a:srgbClr val="0070C0"/>
              </a:solidFill>
              <a:latin typeface="+mn-lt"/>
              <a:cs typeface="Times New Roman" pitchFamily="18" charset="0"/>
            </a:endParaRPr>
          </a:p>
        </p:txBody>
      </p:sp>
      <p:sp>
        <p:nvSpPr>
          <p:cNvPr id="5" name="Titre 1"/>
          <p:cNvSpPr txBox="1">
            <a:spLocks/>
          </p:cNvSpPr>
          <p:nvPr/>
        </p:nvSpPr>
        <p:spPr>
          <a:xfrm>
            <a:off x="539552" y="476672"/>
            <a:ext cx="8229600" cy="939784"/>
          </a:xfrm>
          <a:prstGeom prst="rect">
            <a:avLst/>
          </a:prstGeom>
        </p:spPr>
        <p:txBody>
          <a:bodyPr>
            <a:scene3d>
              <a:camera prst="orthographicFront"/>
              <a:lightRig rig="soft" dir="t">
                <a:rot lat="0" lon="0" rev="16800000"/>
              </a:lightRig>
            </a:scene3d>
            <a:sp3d prstMaterial="softEdge">
              <a:bevelT w="38100" h="38100"/>
            </a:sp3d>
          </a:bodyPr>
          <a:lstStyle/>
          <a:p>
            <a:pPr algn="ctr" fontAlgn="auto">
              <a:spcAft>
                <a:spcPts val="0"/>
              </a:spcAft>
              <a:defRPr/>
            </a:pPr>
            <a:r>
              <a:rPr lang="fr-FR" sz="3200" dirty="0" smtClean="0">
                <a:ln w="6350">
                  <a:noFill/>
                </a:ln>
                <a:solidFill>
                  <a:srgbClr val="C00000"/>
                </a:solidFill>
                <a:effectLst>
                  <a:outerShdw blurRad="114300" dist="101600" dir="2700000" algn="tl" rotWithShape="0">
                    <a:srgbClr val="000000">
                      <a:alpha val="40000"/>
                    </a:srgbClr>
                  </a:outerShdw>
                </a:effectLst>
                <a:latin typeface="+mn-lt"/>
                <a:ea typeface="+mj-ea"/>
                <a:cs typeface="+mj-cs"/>
              </a:rPr>
              <a:t>6.11.6</a:t>
            </a:r>
            <a:r>
              <a:rPr lang="fr-FR" sz="32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n-lt"/>
                <a:ea typeface="+mj-ea"/>
                <a:cs typeface="+mj-cs"/>
              </a:rPr>
              <a:t> </a:t>
            </a:r>
            <a:r>
              <a:rPr lang="fr-FR" sz="3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n-lt"/>
                <a:ea typeface="+mj-ea"/>
                <a:cs typeface="+mj-cs"/>
              </a:rPr>
              <a:t>Tirs Croisés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709DEFEB-ECF8-432B-A219-8CECFD777E00}" type="slidenum">
              <a:rPr lang="fr-FR" smtClean="0"/>
              <a:pPr>
                <a:defRPr/>
              </a:pPr>
              <a:t>64</a:t>
            </a:fld>
            <a:endParaRPr lang="fr-FR" dirty="0"/>
          </a:p>
        </p:txBody>
      </p:sp>
      <p:sp>
        <p:nvSpPr>
          <p:cNvPr id="3" name="Rectangle 2"/>
          <p:cNvSpPr/>
          <p:nvPr/>
        </p:nvSpPr>
        <p:spPr>
          <a:xfrm>
            <a:off x="2837389" y="116632"/>
            <a:ext cx="3469219" cy="584775"/>
          </a:xfrm>
          <a:prstGeom prst="rect">
            <a:avLst/>
          </a:prstGeom>
        </p:spPr>
        <p:txBody>
          <a:bodyPr wrap="none">
            <a:spAutoFit/>
          </a:bodyPr>
          <a:lstStyle/>
          <a:p>
            <a:pPr lvl="0" algn="ctr" fontAlgn="auto">
              <a:spcAft>
                <a:spcPts val="0"/>
              </a:spcAft>
              <a:defRPr/>
            </a:pPr>
            <a:r>
              <a:rPr lang="fr-FR" sz="3200" dirty="0" smtClean="0">
                <a:ln w="6350">
                  <a:noFill/>
                </a:ln>
                <a:solidFill>
                  <a:srgbClr val="C00000"/>
                </a:solidFill>
                <a:effectLst>
                  <a:outerShdw blurRad="114300" dist="101600" dir="2700000" algn="tl" rotWithShape="0">
                    <a:srgbClr val="000000">
                      <a:alpha val="40000"/>
                    </a:srgbClr>
                  </a:outerShdw>
                </a:effectLst>
                <a:latin typeface="+mn-lt"/>
              </a:rPr>
              <a:t>6.11.6</a:t>
            </a:r>
            <a:r>
              <a:rPr lang="fr-FR" sz="3200" dirty="0" smtClean="0">
                <a:ln w="6350">
                  <a:noFill/>
                </a:ln>
                <a:gradFill>
                  <a:gsLst>
                    <a:gs pos="0">
                      <a:srgbClr val="6076B4">
                        <a:tint val="73000"/>
                        <a:satMod val="145000"/>
                      </a:srgbClr>
                    </a:gs>
                    <a:gs pos="73000">
                      <a:srgbClr val="6076B4">
                        <a:tint val="73000"/>
                        <a:satMod val="145000"/>
                      </a:srgbClr>
                    </a:gs>
                    <a:gs pos="100000">
                      <a:srgbClr val="6076B4">
                        <a:tint val="83000"/>
                        <a:satMod val="143000"/>
                      </a:srgbClr>
                    </a:gs>
                  </a:gsLst>
                  <a:lin ang="4800000" scaled="1"/>
                </a:gradFill>
                <a:effectLst>
                  <a:outerShdw blurRad="114300" dist="101600" dir="2700000" algn="tl" rotWithShape="0">
                    <a:srgbClr val="000000">
                      <a:alpha val="40000"/>
                    </a:srgbClr>
                  </a:outerShdw>
                </a:effectLst>
                <a:latin typeface="+mn-lt"/>
              </a:rPr>
              <a:t> </a:t>
            </a:r>
            <a:r>
              <a:rPr lang="fr-FR" sz="3200" dirty="0">
                <a:ln w="6350">
                  <a:noFill/>
                </a:ln>
                <a:solidFill>
                  <a:srgbClr val="0070C0"/>
                </a:solidFill>
                <a:effectLst>
                  <a:outerShdw blurRad="114300" dist="101600" dir="2700000" algn="tl" rotWithShape="0">
                    <a:srgbClr val="000000">
                      <a:alpha val="40000"/>
                    </a:srgbClr>
                  </a:outerShdw>
                </a:effectLst>
                <a:latin typeface="+mn-lt"/>
              </a:rPr>
              <a:t>Tirs Croisés</a:t>
            </a:r>
          </a:p>
        </p:txBody>
      </p:sp>
      <p:sp>
        <p:nvSpPr>
          <p:cNvPr id="4" name="Rectangle 3"/>
          <p:cNvSpPr/>
          <p:nvPr/>
        </p:nvSpPr>
        <p:spPr>
          <a:xfrm>
            <a:off x="350615" y="980728"/>
            <a:ext cx="8280920" cy="3970318"/>
          </a:xfrm>
          <a:prstGeom prst="rect">
            <a:avLst/>
          </a:prstGeom>
        </p:spPr>
        <p:txBody>
          <a:bodyPr wrap="square">
            <a:spAutoFit/>
          </a:bodyPr>
          <a:lstStyle/>
          <a:p>
            <a:pPr lvl="1" algn="just">
              <a:defRPr/>
            </a:pPr>
            <a:r>
              <a:rPr lang="fr-FR" b="1" dirty="0" smtClean="0">
                <a:solidFill>
                  <a:srgbClr val="C00000"/>
                </a:solidFill>
                <a:latin typeface="+mn-lt"/>
                <a:cs typeface="Times New Roman" pitchFamily="18" charset="0"/>
              </a:rPr>
              <a:t>6.11.6.9</a:t>
            </a:r>
            <a:r>
              <a:rPr lang="fr-FR" b="1" dirty="0" smtClean="0">
                <a:solidFill>
                  <a:srgbClr val="00B0F0"/>
                </a:solidFill>
                <a:latin typeface="+mn-lt"/>
                <a:cs typeface="Times New Roman" pitchFamily="18" charset="0"/>
              </a:rPr>
              <a:t> </a:t>
            </a:r>
            <a:r>
              <a:rPr lang="fr-FR" b="1" dirty="0">
                <a:solidFill>
                  <a:srgbClr val="0070C0"/>
                </a:solidFill>
                <a:latin typeface="+mn-lt"/>
                <a:cs typeface="Times New Roman" pitchFamily="18" charset="0"/>
              </a:rPr>
              <a:t>L’annulation d’un coup doit être justifiée par les raisons suivantes </a:t>
            </a:r>
            <a:r>
              <a:rPr lang="fr-FR" b="1" dirty="0" smtClean="0">
                <a:solidFill>
                  <a:srgbClr val="0070C0"/>
                </a:solidFill>
                <a:latin typeface="+mn-lt"/>
                <a:cs typeface="Times New Roman" pitchFamily="18" charset="0"/>
              </a:rPr>
              <a:t>:</a:t>
            </a:r>
          </a:p>
          <a:p>
            <a:pPr lvl="1" algn="just">
              <a:defRPr/>
            </a:pPr>
            <a:endParaRPr lang="fr-FR" b="1" dirty="0">
              <a:solidFill>
                <a:srgbClr val="0070C0"/>
              </a:solidFill>
              <a:latin typeface="+mn-lt"/>
              <a:cs typeface="Times New Roman" pitchFamily="18" charset="0"/>
            </a:endParaRPr>
          </a:p>
          <a:p>
            <a:pPr lvl="1" algn="just">
              <a:defRPr/>
            </a:pPr>
            <a:r>
              <a:rPr lang="fr-FR" b="1" dirty="0" smtClean="0">
                <a:solidFill>
                  <a:srgbClr val="0070C0"/>
                </a:solidFill>
                <a:latin typeface="+mn-lt"/>
                <a:cs typeface="Times New Roman" pitchFamily="18" charset="0"/>
              </a:rPr>
              <a:t>	</a:t>
            </a:r>
            <a:r>
              <a:rPr lang="fr-FR" b="1" dirty="0" smtClean="0">
                <a:solidFill>
                  <a:srgbClr val="4F4D52"/>
                </a:solidFill>
                <a:latin typeface="+mn-lt"/>
                <a:cs typeface="Times New Roman" pitchFamily="18" charset="0"/>
              </a:rPr>
              <a:t>a) </a:t>
            </a:r>
            <a:r>
              <a:rPr lang="fr-FR" b="1" dirty="0">
                <a:solidFill>
                  <a:srgbClr val="0070C0"/>
                </a:solidFill>
                <a:latin typeface="+mn-lt"/>
                <a:cs typeface="Times New Roman" pitchFamily="18" charset="0"/>
              </a:rPr>
              <a:t>Le greffier ou autre officiel du stand confirme par son observation de la cible et de l’athlète que celui-ci n’a pas tiré </a:t>
            </a:r>
            <a:r>
              <a:rPr lang="fr-FR" b="1" dirty="0" smtClean="0">
                <a:solidFill>
                  <a:srgbClr val="0070C0"/>
                </a:solidFill>
                <a:latin typeface="+mn-lt"/>
                <a:cs typeface="Times New Roman" pitchFamily="18" charset="0"/>
              </a:rPr>
              <a:t>le coup.</a:t>
            </a:r>
          </a:p>
          <a:p>
            <a:pPr lvl="1" algn="just">
              <a:defRPr/>
            </a:pPr>
            <a:endParaRPr lang="fr-FR" b="1" dirty="0">
              <a:solidFill>
                <a:srgbClr val="0070C0"/>
              </a:solidFill>
              <a:latin typeface="+mn-lt"/>
              <a:cs typeface="Times New Roman" pitchFamily="18" charset="0"/>
            </a:endParaRPr>
          </a:p>
          <a:p>
            <a:pPr lvl="1" algn="just">
              <a:defRPr/>
            </a:pPr>
            <a:r>
              <a:rPr lang="fr-FR" b="1" dirty="0" smtClean="0">
                <a:solidFill>
                  <a:srgbClr val="0070C0"/>
                </a:solidFill>
                <a:latin typeface="+mn-lt"/>
                <a:cs typeface="Times New Roman" pitchFamily="18" charset="0"/>
              </a:rPr>
              <a:t>	</a:t>
            </a:r>
            <a:r>
              <a:rPr lang="fr-FR" b="1" dirty="0" smtClean="0">
                <a:solidFill>
                  <a:srgbClr val="4F4D52"/>
                </a:solidFill>
                <a:latin typeface="+mn-lt"/>
                <a:cs typeface="Times New Roman" pitchFamily="18" charset="0"/>
              </a:rPr>
              <a:t>b) </a:t>
            </a:r>
            <a:r>
              <a:rPr lang="fr-FR" b="1" dirty="0">
                <a:solidFill>
                  <a:srgbClr val="0070C0"/>
                </a:solidFill>
                <a:latin typeface="+mn-lt"/>
                <a:cs typeface="Times New Roman" pitchFamily="18" charset="0"/>
              </a:rPr>
              <a:t>Un “coup manquant” est signalé à peu près au même moment par un autre athlète, un greffier, ou un officiel du </a:t>
            </a:r>
            <a:r>
              <a:rPr lang="fr-FR" b="1" dirty="0" smtClean="0">
                <a:solidFill>
                  <a:srgbClr val="0070C0"/>
                </a:solidFill>
                <a:latin typeface="+mn-lt"/>
                <a:cs typeface="Times New Roman" pitchFamily="18" charset="0"/>
              </a:rPr>
              <a:t>stand, au </a:t>
            </a:r>
            <a:r>
              <a:rPr lang="fr-FR" b="1" dirty="0">
                <a:solidFill>
                  <a:srgbClr val="0070C0"/>
                </a:solidFill>
                <a:latin typeface="+mn-lt"/>
                <a:cs typeface="Times New Roman" pitchFamily="18" charset="0"/>
              </a:rPr>
              <a:t>niveau d’un des deux ou trois postes voisins</a:t>
            </a:r>
            <a:r>
              <a:rPr lang="fr-FR" b="1" dirty="0" smtClean="0">
                <a:solidFill>
                  <a:srgbClr val="0070C0"/>
                </a:solidFill>
                <a:latin typeface="+mn-lt"/>
                <a:cs typeface="Times New Roman" pitchFamily="18" charset="0"/>
              </a:rPr>
              <a:t>.</a:t>
            </a:r>
          </a:p>
          <a:p>
            <a:pPr lvl="1" algn="just">
              <a:defRPr/>
            </a:pPr>
            <a:endParaRPr lang="fr-FR" b="1" dirty="0">
              <a:solidFill>
                <a:srgbClr val="0070C0"/>
              </a:solidFill>
              <a:latin typeface="+mn-lt"/>
              <a:cs typeface="Times New Roman" pitchFamily="18" charset="0"/>
            </a:endParaRPr>
          </a:p>
          <a:p>
            <a:pPr lvl="1" algn="just">
              <a:defRPr/>
            </a:pPr>
            <a:r>
              <a:rPr lang="fr-FR" b="1" dirty="0" smtClean="0">
                <a:solidFill>
                  <a:srgbClr val="0070C0"/>
                </a:solidFill>
                <a:latin typeface="+mn-lt"/>
                <a:cs typeface="Times New Roman" pitchFamily="18" charset="0"/>
              </a:rPr>
              <a:t>	</a:t>
            </a:r>
            <a:r>
              <a:rPr lang="fr-FR" b="1" dirty="0" smtClean="0">
                <a:solidFill>
                  <a:srgbClr val="4F4D52"/>
                </a:solidFill>
                <a:latin typeface="+mn-lt"/>
                <a:cs typeface="Times New Roman" pitchFamily="18" charset="0"/>
              </a:rPr>
              <a:t>c) </a:t>
            </a:r>
            <a:r>
              <a:rPr lang="fr-FR" b="1" dirty="0">
                <a:solidFill>
                  <a:srgbClr val="0070C0"/>
                </a:solidFill>
                <a:latin typeface="+mn-lt"/>
                <a:cs typeface="Times New Roman" pitchFamily="18" charset="0"/>
              </a:rPr>
              <a:t>Le coup croisé sur cible électronique 300 m ne sera pas enregistré par la cible mais une indication sera reçue par </a:t>
            </a:r>
            <a:r>
              <a:rPr lang="fr-FR" b="1" dirty="0" smtClean="0">
                <a:solidFill>
                  <a:srgbClr val="0070C0"/>
                </a:solidFill>
                <a:latin typeface="+mn-lt"/>
                <a:cs typeface="Times New Roman" pitchFamily="18" charset="0"/>
              </a:rPr>
              <a:t>le centre </a:t>
            </a:r>
            <a:r>
              <a:rPr lang="fr-FR" b="1" dirty="0">
                <a:solidFill>
                  <a:srgbClr val="0070C0"/>
                </a:solidFill>
                <a:latin typeface="+mn-lt"/>
                <a:cs typeface="Times New Roman" pitchFamily="18" charset="0"/>
              </a:rPr>
              <a:t>de contrôle. L’athlète dont la cible n’a pas reçu le coup prévu se verra attribuer un Manqué (zéro) et il sera </a:t>
            </a:r>
            <a:r>
              <a:rPr lang="fr-FR" b="1" dirty="0" smtClean="0">
                <a:solidFill>
                  <a:srgbClr val="0070C0"/>
                </a:solidFill>
                <a:latin typeface="+mn-lt"/>
                <a:cs typeface="Times New Roman" pitchFamily="18" charset="0"/>
              </a:rPr>
              <a:t>prévenu qu’il </a:t>
            </a:r>
            <a:r>
              <a:rPr lang="fr-FR" b="1" dirty="0">
                <a:solidFill>
                  <a:srgbClr val="0070C0"/>
                </a:solidFill>
                <a:latin typeface="+mn-lt"/>
                <a:cs typeface="Times New Roman" pitchFamily="18" charset="0"/>
              </a:rPr>
              <a:t>a croisé son tir.</a:t>
            </a:r>
          </a:p>
        </p:txBody>
      </p:sp>
    </p:spTree>
    <p:extLst>
      <p:ext uri="{BB962C8B-B14F-4D97-AF65-F5344CB8AC3E}">
        <p14:creationId xmlns:p14="http://schemas.microsoft.com/office/powerpoint/2010/main" val="5810928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txBox="1">
            <a:spLocks noGrp="1"/>
          </p:cNvSpPr>
          <p:nvPr/>
        </p:nvSpPr>
        <p:spPr>
          <a:xfrm>
            <a:off x="7924800" y="6416675"/>
            <a:ext cx="762000" cy="365125"/>
          </a:xfrm>
          <a:prstGeom prst="rect">
            <a:avLst/>
          </a:prstGeom>
          <a:noFill/>
        </p:spPr>
        <p:txBody>
          <a:bodyPr lIns="0" rIns="0" anchor="b"/>
          <a:lstStyle/>
          <a:p>
            <a:pPr algn="r" fontAlgn="auto">
              <a:spcBef>
                <a:spcPts val="0"/>
              </a:spcBef>
              <a:spcAft>
                <a:spcPts val="0"/>
              </a:spcAft>
              <a:defRPr/>
            </a:pPr>
            <a:fld id="{9621B9DD-E9A5-496F-9997-F0177795748B}" type="slidenum">
              <a:rPr lang="fr-FR" sz="1200">
                <a:solidFill>
                  <a:schemeClr val="tx1">
                    <a:shade val="50000"/>
                  </a:schemeClr>
                </a:solidFill>
                <a:latin typeface="+mn-lt"/>
                <a:cs typeface="+mn-cs"/>
              </a:rPr>
              <a:pPr algn="r" fontAlgn="auto">
                <a:spcBef>
                  <a:spcPts val="0"/>
                </a:spcBef>
                <a:spcAft>
                  <a:spcPts val="0"/>
                </a:spcAft>
                <a:defRPr/>
              </a:pPr>
              <a:t>65</a:t>
            </a:fld>
            <a:endParaRPr lang="fr-FR" sz="1200" dirty="0">
              <a:solidFill>
                <a:schemeClr val="tx1">
                  <a:shade val="50000"/>
                </a:schemeClr>
              </a:solidFill>
              <a:latin typeface="+mn-lt"/>
              <a:cs typeface="+mn-cs"/>
            </a:endParaRPr>
          </a:p>
        </p:txBody>
      </p:sp>
      <p:sp>
        <p:nvSpPr>
          <p:cNvPr id="130052" name="Rectangle 4"/>
          <p:cNvSpPr>
            <a:spLocks noChangeArrowheads="1"/>
          </p:cNvSpPr>
          <p:nvPr/>
        </p:nvSpPr>
        <p:spPr bwMode="auto">
          <a:xfrm>
            <a:off x="323528" y="1278052"/>
            <a:ext cx="8618860" cy="4124206"/>
          </a:xfrm>
          <a:prstGeom prst="rect">
            <a:avLst/>
          </a:prstGeom>
          <a:noFill/>
          <a:ln w="9525">
            <a:noFill/>
            <a:miter lim="800000"/>
            <a:headEnd/>
            <a:tailEnd/>
          </a:ln>
          <a:effectLst/>
        </p:spPr>
        <p:txBody>
          <a:bodyPr wrap="square">
            <a:spAutoFit/>
          </a:bodyPr>
          <a:lstStyle/>
          <a:p>
            <a:pPr algn="just"/>
            <a:r>
              <a:rPr lang="fr-FR" b="1" dirty="0">
                <a:solidFill>
                  <a:srgbClr val="0070C0"/>
                </a:solidFill>
                <a:latin typeface="+mn-lt"/>
              </a:rPr>
              <a:t>Si un athlète rencontre un défaut de fonctionnement de son arme ou de ses munitions, il peut </a:t>
            </a:r>
            <a:r>
              <a:rPr lang="fr-FR" b="1" dirty="0" smtClean="0">
                <a:solidFill>
                  <a:srgbClr val="0070C0"/>
                </a:solidFill>
                <a:latin typeface="+mn-lt"/>
              </a:rPr>
              <a:t>y remédier </a:t>
            </a:r>
            <a:r>
              <a:rPr lang="fr-FR" b="1" dirty="0">
                <a:solidFill>
                  <a:srgbClr val="0070C0"/>
                </a:solidFill>
                <a:latin typeface="+mn-lt"/>
              </a:rPr>
              <a:t>et continuer son tir ou, si l’incident est ADMIS, il peut continuer à tirer avec une autre </a:t>
            </a:r>
            <a:r>
              <a:rPr lang="fr-FR" b="1" dirty="0" smtClean="0">
                <a:solidFill>
                  <a:srgbClr val="0070C0"/>
                </a:solidFill>
                <a:latin typeface="+mn-lt"/>
              </a:rPr>
              <a:t>arme de </a:t>
            </a:r>
            <a:r>
              <a:rPr lang="fr-FR" b="1" dirty="0">
                <a:solidFill>
                  <a:srgbClr val="0070C0"/>
                </a:solidFill>
                <a:latin typeface="+mn-lt"/>
              </a:rPr>
              <a:t>même type, de même calibre et conforme à ces Règles. La carabine de remplacement </a:t>
            </a:r>
            <a:r>
              <a:rPr lang="fr-FR" b="1" dirty="0" smtClean="0">
                <a:solidFill>
                  <a:srgbClr val="0070C0"/>
                </a:solidFill>
                <a:latin typeface="+mn-lt"/>
              </a:rPr>
              <a:t>sera l’objet </a:t>
            </a:r>
            <a:r>
              <a:rPr lang="fr-FR" b="1" dirty="0">
                <a:solidFill>
                  <a:srgbClr val="0070C0"/>
                </a:solidFill>
                <a:latin typeface="+mn-lt"/>
              </a:rPr>
              <a:t>d’un contrôle post compétition.</a:t>
            </a:r>
            <a:endParaRPr lang="fr-FR" sz="1000" b="1" dirty="0">
              <a:solidFill>
                <a:srgbClr val="0070C0"/>
              </a:solidFill>
              <a:latin typeface="+mn-lt"/>
            </a:endParaRPr>
          </a:p>
          <a:p>
            <a:pPr algn="just"/>
            <a:r>
              <a:rPr lang="fr-FR" b="1" dirty="0">
                <a:solidFill>
                  <a:srgbClr val="C00000"/>
                </a:solidFill>
                <a:latin typeface="+mn-lt"/>
              </a:rPr>
              <a:t>6.13.4. </a:t>
            </a:r>
            <a:r>
              <a:rPr lang="fr-FR" b="1" dirty="0">
                <a:solidFill>
                  <a:srgbClr val="0070C0"/>
                </a:solidFill>
                <a:latin typeface="+mn-lt"/>
              </a:rPr>
              <a:t>Pas de temps supplémentaire</a:t>
            </a:r>
          </a:p>
          <a:p>
            <a:pPr algn="just"/>
            <a:r>
              <a:rPr lang="fr-FR" b="1" dirty="0">
                <a:solidFill>
                  <a:srgbClr val="0070C0"/>
                </a:solidFill>
                <a:latin typeface="+mn-lt"/>
              </a:rPr>
              <a:t>Aucun temps de compétition supplémentaire n’est accordé pour remplacer une arme après tout incident lors des </a:t>
            </a:r>
            <a:r>
              <a:rPr lang="fr-FR" b="1" dirty="0" smtClean="0">
                <a:solidFill>
                  <a:srgbClr val="0070C0"/>
                </a:solidFill>
                <a:latin typeface="+mn-lt"/>
              </a:rPr>
              <a:t>Eliminations ou </a:t>
            </a:r>
            <a:r>
              <a:rPr lang="fr-FR" b="1" dirty="0">
                <a:solidFill>
                  <a:srgbClr val="0070C0"/>
                </a:solidFill>
                <a:latin typeface="+mn-lt"/>
              </a:rPr>
              <a:t>Qualifications Carabine et Pistolet à 10m, 50m, et 300m ; mais le Jury peut permettre à un athlète de </a:t>
            </a:r>
            <a:r>
              <a:rPr lang="fr-FR" b="1" dirty="0" smtClean="0">
                <a:solidFill>
                  <a:srgbClr val="0070C0"/>
                </a:solidFill>
                <a:latin typeface="+mn-lt"/>
              </a:rPr>
              <a:t>tirer quelques </a:t>
            </a:r>
            <a:r>
              <a:rPr lang="fr-FR" b="1" dirty="0">
                <a:solidFill>
                  <a:srgbClr val="0070C0"/>
                </a:solidFill>
                <a:latin typeface="+mn-lt"/>
              </a:rPr>
              <a:t>coups d’essai supplémentaires après la réparation de son arme si l’incident était Admis</a:t>
            </a:r>
            <a:r>
              <a:rPr lang="fr-FR" b="1" dirty="0" smtClean="0">
                <a:solidFill>
                  <a:srgbClr val="0070C0"/>
                </a:solidFill>
                <a:latin typeface="+mn-lt"/>
              </a:rPr>
              <a:t>.</a:t>
            </a:r>
          </a:p>
          <a:p>
            <a:pPr algn="just"/>
            <a:endParaRPr lang="fr-FR" sz="1000" b="1" dirty="0">
              <a:solidFill>
                <a:srgbClr val="0070C0"/>
              </a:solidFill>
              <a:latin typeface="+mn-lt"/>
            </a:endParaRPr>
          </a:p>
          <a:p>
            <a:pPr algn="just"/>
            <a:r>
              <a:rPr lang="fr-FR" b="1" dirty="0">
                <a:solidFill>
                  <a:srgbClr val="C00000"/>
                </a:solidFill>
                <a:latin typeface="+mn-lt"/>
              </a:rPr>
              <a:t>6.13.5</a:t>
            </a:r>
            <a:r>
              <a:rPr lang="fr-FR" b="1" dirty="0">
                <a:solidFill>
                  <a:srgbClr val="FF0000"/>
                </a:solidFill>
                <a:latin typeface="+mn-lt"/>
              </a:rPr>
              <a:t>. </a:t>
            </a:r>
            <a:r>
              <a:rPr lang="fr-FR" b="1" dirty="0">
                <a:solidFill>
                  <a:srgbClr val="0070C0"/>
                </a:solidFill>
                <a:latin typeface="+mn-lt"/>
              </a:rPr>
              <a:t>Incidents Pistolet 25m</a:t>
            </a:r>
          </a:p>
          <a:p>
            <a:pPr algn="just"/>
            <a:r>
              <a:rPr lang="fr-FR" b="1" dirty="0">
                <a:solidFill>
                  <a:srgbClr val="0070C0"/>
                </a:solidFill>
                <a:latin typeface="+mn-lt"/>
              </a:rPr>
              <a:t>Les règles spécifiques d’incidents pour les épreuves Pistolet 25m sont décrites dans la Règle 8.9.3</a:t>
            </a:r>
            <a:endParaRPr lang="fr-FR" b="1" dirty="0">
              <a:solidFill>
                <a:srgbClr val="0070C0"/>
              </a:solidFill>
              <a:latin typeface="+mn-lt"/>
              <a:cs typeface="Arial" charset="0"/>
            </a:endParaRPr>
          </a:p>
        </p:txBody>
      </p:sp>
      <p:sp>
        <p:nvSpPr>
          <p:cNvPr id="60420" name="Rectangle 5"/>
          <p:cNvSpPr>
            <a:spLocks noChangeArrowheads="1"/>
          </p:cNvSpPr>
          <p:nvPr/>
        </p:nvSpPr>
        <p:spPr bwMode="auto">
          <a:xfrm>
            <a:off x="1518108" y="908720"/>
            <a:ext cx="5840061" cy="369332"/>
          </a:xfrm>
          <a:prstGeom prst="rect">
            <a:avLst/>
          </a:prstGeom>
          <a:noFill/>
          <a:ln w="9525">
            <a:noFill/>
            <a:miter lim="800000"/>
            <a:headEnd/>
            <a:tailEnd/>
          </a:ln>
        </p:spPr>
        <p:txBody>
          <a:bodyPr wrap="none">
            <a:spAutoFit/>
          </a:bodyPr>
          <a:lstStyle/>
          <a:p>
            <a:pPr algn="ctr"/>
            <a:r>
              <a:rPr lang="fr-FR" b="1" dirty="0" smtClean="0">
                <a:solidFill>
                  <a:srgbClr val="C00000"/>
                </a:solidFill>
                <a:latin typeface="Book Antiqua" pitchFamily="18" charset="0"/>
              </a:rPr>
              <a:t>6.13.3. </a:t>
            </a:r>
            <a:r>
              <a:rPr lang="fr-FR" b="1" dirty="0" smtClean="0">
                <a:latin typeface="Book Antiqua" pitchFamily="18" charset="0"/>
              </a:rPr>
              <a:t>Défaut de fonctionnent des armes et munitions</a:t>
            </a:r>
            <a:endParaRPr lang="fr-FR" b="1" dirty="0">
              <a:latin typeface="Book Antiqua" pitchFamily="18" charset="0"/>
            </a:endParaRPr>
          </a:p>
        </p:txBody>
      </p:sp>
      <p:sp>
        <p:nvSpPr>
          <p:cNvPr id="7" name="Titre 1"/>
          <p:cNvSpPr txBox="1">
            <a:spLocks/>
          </p:cNvSpPr>
          <p:nvPr/>
        </p:nvSpPr>
        <p:spPr>
          <a:xfrm>
            <a:off x="395536" y="260648"/>
            <a:ext cx="8229600" cy="939784"/>
          </a:xfrm>
          <a:prstGeom prst="rect">
            <a:avLst/>
          </a:prstGeom>
        </p:spPr>
        <p:txBody>
          <a:bodyPr>
            <a:scene3d>
              <a:camera prst="orthographicFront"/>
              <a:lightRig rig="soft" dir="t">
                <a:rot lat="0" lon="0" rev="16800000"/>
              </a:lightRig>
            </a:scene3d>
            <a:sp3d prstMaterial="softEdge">
              <a:bevelT w="38100" h="38100"/>
            </a:sp3d>
          </a:bodyPr>
          <a:lstStyle/>
          <a:p>
            <a:pPr algn="ctr" fontAlgn="auto">
              <a:spcAft>
                <a:spcPts val="0"/>
              </a:spcAft>
              <a:defRPr/>
            </a:pPr>
            <a:r>
              <a:rPr lang="fr-FR" sz="3200" dirty="0">
                <a:ln w="6350">
                  <a:noFill/>
                </a:ln>
                <a:solidFill>
                  <a:srgbClr val="0070C0"/>
                </a:solidFill>
                <a:effectLst>
                  <a:outerShdw blurRad="114300" dist="101600" dir="2700000" algn="tl" rotWithShape="0">
                    <a:srgbClr val="000000">
                      <a:alpha val="40000"/>
                    </a:srgbClr>
                  </a:outerShdw>
                </a:effectLst>
                <a:latin typeface="+mn-lt"/>
                <a:ea typeface="+mj-ea"/>
                <a:cs typeface="+mj-cs"/>
              </a:rPr>
              <a:t>7. </a:t>
            </a:r>
            <a:r>
              <a:rPr lang="fr-FR" sz="3200" dirty="0" smtClean="0">
                <a:ln w="6350">
                  <a:noFill/>
                </a:ln>
                <a:solidFill>
                  <a:srgbClr val="0070C0"/>
                </a:solidFill>
                <a:effectLst>
                  <a:outerShdw blurRad="114300" dist="101600" dir="2700000" algn="tl" rotWithShape="0">
                    <a:srgbClr val="000000">
                      <a:alpha val="40000"/>
                    </a:srgbClr>
                  </a:outerShdw>
                </a:effectLst>
                <a:latin typeface="+mn-lt"/>
                <a:ea typeface="+mj-ea"/>
                <a:cs typeface="+mj-cs"/>
              </a:rPr>
              <a:t>Interruptions  de tir</a:t>
            </a:r>
            <a:endParaRPr lang="fr-FR" sz="3200" dirty="0">
              <a:ln w="6350">
                <a:noFill/>
              </a:ln>
              <a:solidFill>
                <a:srgbClr val="0070C0"/>
              </a:solidFill>
              <a:effectLst>
                <a:outerShdw blurRad="114300" dist="101600" dir="2700000" algn="tl" rotWithShape="0">
                  <a:srgbClr val="000000">
                    <a:alpha val="40000"/>
                  </a:srgbClr>
                </a:outerShdw>
              </a:effectLst>
              <a:latin typeface="+mn-lt"/>
              <a:ea typeface="+mj-ea"/>
              <a:cs typeface="+mj-cs"/>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16632"/>
            <a:ext cx="8229600" cy="619472"/>
          </a:xfrm>
        </p:spPr>
        <p:txBody>
          <a:bodyPr/>
          <a:lstStyle/>
          <a:p>
            <a:r>
              <a:rPr lang="fr-FR" sz="3600" dirty="0" smtClean="0">
                <a:solidFill>
                  <a:srgbClr val="2F5897"/>
                </a:solidFill>
              </a:rPr>
              <a:t>Interruptions de tir et irrégularités</a:t>
            </a:r>
            <a:endParaRPr lang="fr-FR" sz="3200" dirty="0"/>
          </a:p>
        </p:txBody>
      </p:sp>
      <p:sp>
        <p:nvSpPr>
          <p:cNvPr id="3" name="Espace réservé du numéro de diapositive 2"/>
          <p:cNvSpPr>
            <a:spLocks noGrp="1"/>
          </p:cNvSpPr>
          <p:nvPr>
            <p:ph type="sldNum" sz="quarter" idx="12"/>
          </p:nvPr>
        </p:nvSpPr>
        <p:spPr/>
        <p:txBody>
          <a:bodyPr/>
          <a:lstStyle/>
          <a:p>
            <a:pPr>
              <a:defRPr/>
            </a:pPr>
            <a:fld id="{CD1E94E8-F956-479B-8039-2BC03472C405}" type="slidenum">
              <a:rPr lang="fr-FR" smtClean="0"/>
              <a:pPr>
                <a:defRPr/>
              </a:pPr>
              <a:t>66</a:t>
            </a:fld>
            <a:endParaRPr lang="fr-FR" dirty="0"/>
          </a:p>
        </p:txBody>
      </p:sp>
      <p:sp>
        <p:nvSpPr>
          <p:cNvPr id="4" name="Rectangle 3"/>
          <p:cNvSpPr/>
          <p:nvPr/>
        </p:nvSpPr>
        <p:spPr>
          <a:xfrm>
            <a:off x="251520" y="692696"/>
            <a:ext cx="8784976" cy="6001643"/>
          </a:xfrm>
          <a:prstGeom prst="rect">
            <a:avLst/>
          </a:prstGeom>
        </p:spPr>
        <p:txBody>
          <a:bodyPr wrap="square">
            <a:spAutoFit/>
          </a:bodyPr>
          <a:lstStyle/>
          <a:p>
            <a:pPr algn="just"/>
            <a:r>
              <a:rPr lang="fr-FR" b="1" dirty="0">
                <a:solidFill>
                  <a:srgbClr val="C00000"/>
                </a:solidFill>
                <a:latin typeface="+mn-lt"/>
              </a:rPr>
              <a:t>8.8.1. </a:t>
            </a:r>
            <a:r>
              <a:rPr lang="fr-FR" b="1" dirty="0">
                <a:latin typeface="+mn-lt"/>
              </a:rPr>
              <a:t>Interruptions de tir pour les épreuves et passes 25 </a:t>
            </a:r>
            <a:r>
              <a:rPr lang="fr-FR" b="1" dirty="0" smtClean="0">
                <a:latin typeface="+mn-lt"/>
              </a:rPr>
              <a:t>m</a:t>
            </a:r>
            <a:endParaRPr lang="fr-FR" b="1" dirty="0">
              <a:latin typeface="+mn-lt"/>
            </a:endParaRPr>
          </a:p>
          <a:p>
            <a:pPr algn="just"/>
            <a:r>
              <a:rPr lang="fr-FR" b="1" dirty="0" smtClean="0">
                <a:solidFill>
                  <a:srgbClr val="0070C0"/>
                </a:solidFill>
                <a:latin typeface="+mn-lt"/>
              </a:rPr>
              <a:t>Si </a:t>
            </a:r>
            <a:r>
              <a:rPr lang="fr-FR" b="1" dirty="0">
                <a:solidFill>
                  <a:srgbClr val="0070C0"/>
                </a:solidFill>
                <a:latin typeface="+mn-lt"/>
              </a:rPr>
              <a:t>pour des raisons techniques ou de sécurité, le tir est interrompu sans faute de l’athlète, les procédures suivantes seront appliquées:</a:t>
            </a:r>
          </a:p>
          <a:p>
            <a:pPr algn="just"/>
            <a:r>
              <a:rPr lang="fr-FR" b="1" dirty="0" smtClean="0">
                <a:solidFill>
                  <a:srgbClr val="4F4D52"/>
                </a:solidFill>
                <a:latin typeface="+mn-lt"/>
              </a:rPr>
              <a:t>a) </a:t>
            </a:r>
            <a:r>
              <a:rPr lang="fr-FR" b="1" dirty="0">
                <a:solidFill>
                  <a:srgbClr val="0070C0"/>
                </a:solidFill>
                <a:latin typeface="+mn-lt"/>
              </a:rPr>
              <a:t>Si l'interruption a dépassé 15 minutes, le jury accordera </a:t>
            </a:r>
            <a:r>
              <a:rPr lang="fr-FR" b="1" dirty="0">
                <a:solidFill>
                  <a:srgbClr val="00B050"/>
                </a:solidFill>
                <a:latin typeface="+mn-lt"/>
              </a:rPr>
              <a:t>une série d'essai </a:t>
            </a:r>
            <a:r>
              <a:rPr lang="fr-FR" b="1" dirty="0" smtClean="0">
                <a:solidFill>
                  <a:srgbClr val="00B050"/>
                </a:solidFill>
                <a:latin typeface="+mn-lt"/>
              </a:rPr>
              <a:t>de 5 </a:t>
            </a:r>
            <a:r>
              <a:rPr lang="fr-FR" b="1" dirty="0">
                <a:solidFill>
                  <a:srgbClr val="00B050"/>
                </a:solidFill>
                <a:latin typeface="+mn-lt"/>
              </a:rPr>
              <a:t>coups</a:t>
            </a:r>
            <a:r>
              <a:rPr lang="fr-FR" b="1" dirty="0">
                <a:solidFill>
                  <a:srgbClr val="0070C0"/>
                </a:solidFill>
                <a:latin typeface="+mn-lt"/>
              </a:rPr>
              <a:t> .</a:t>
            </a:r>
          </a:p>
          <a:p>
            <a:pPr algn="just"/>
            <a:r>
              <a:rPr lang="fr-FR" b="1" dirty="0" smtClean="0">
                <a:solidFill>
                  <a:srgbClr val="4F4D52"/>
                </a:solidFill>
                <a:latin typeface="+mn-lt"/>
              </a:rPr>
              <a:t>b) </a:t>
            </a:r>
            <a:r>
              <a:rPr lang="fr-FR" b="1" dirty="0">
                <a:solidFill>
                  <a:srgbClr val="0070C0"/>
                </a:solidFill>
                <a:latin typeface="+mn-lt"/>
              </a:rPr>
              <a:t>La série Pistolet Vitesse ou Standard interrompue doit être annulée puis répétée et comptée à l’athlète </a:t>
            </a:r>
            <a:r>
              <a:rPr lang="fr-FR" b="1" dirty="0" smtClean="0">
                <a:solidFill>
                  <a:srgbClr val="0070C0"/>
                </a:solidFill>
                <a:latin typeface="+mn-lt"/>
              </a:rPr>
              <a:t>.</a:t>
            </a:r>
            <a:endParaRPr lang="fr-FR" b="1" dirty="0">
              <a:solidFill>
                <a:srgbClr val="0070C0"/>
              </a:solidFill>
              <a:latin typeface="+mn-lt"/>
            </a:endParaRPr>
          </a:p>
          <a:p>
            <a:pPr algn="just"/>
            <a:r>
              <a:rPr lang="fr-FR" b="1" dirty="0">
                <a:solidFill>
                  <a:srgbClr val="4F4D52"/>
                </a:solidFill>
                <a:latin typeface="+mn-lt"/>
              </a:rPr>
              <a:t>c</a:t>
            </a:r>
            <a:r>
              <a:rPr lang="fr-FR" b="1" dirty="0" smtClean="0">
                <a:solidFill>
                  <a:srgbClr val="4F4D52"/>
                </a:solidFill>
                <a:latin typeface="+mn-lt"/>
              </a:rPr>
              <a:t>) </a:t>
            </a:r>
            <a:r>
              <a:rPr lang="fr-FR" b="1" dirty="0">
                <a:solidFill>
                  <a:srgbClr val="0070C0"/>
                </a:solidFill>
                <a:latin typeface="+mn-lt"/>
              </a:rPr>
              <a:t>La série Pistolet 25m ou PC interrompue doit être complétée puis comptée à l’athlète .</a:t>
            </a:r>
          </a:p>
          <a:p>
            <a:pPr algn="just"/>
            <a:r>
              <a:rPr lang="fr-FR" b="1" dirty="0" smtClean="0">
                <a:solidFill>
                  <a:srgbClr val="4F4D52"/>
                </a:solidFill>
                <a:latin typeface="+mn-lt"/>
              </a:rPr>
              <a:t>d) </a:t>
            </a:r>
            <a:r>
              <a:rPr lang="fr-FR" b="1" dirty="0">
                <a:solidFill>
                  <a:srgbClr val="0070C0"/>
                </a:solidFill>
                <a:latin typeface="+mn-lt"/>
              </a:rPr>
              <a:t>En précision, le temps accordé sera de </a:t>
            </a:r>
            <a:r>
              <a:rPr lang="fr-FR" b="1" dirty="0">
                <a:solidFill>
                  <a:srgbClr val="00B050"/>
                </a:solidFill>
                <a:latin typeface="+mn-lt"/>
              </a:rPr>
              <a:t>1 </a:t>
            </a:r>
            <a:r>
              <a:rPr lang="fr-FR" b="1" dirty="0" smtClean="0">
                <a:solidFill>
                  <a:srgbClr val="00B050"/>
                </a:solidFill>
                <a:latin typeface="+mn-lt"/>
              </a:rPr>
              <a:t>minute </a:t>
            </a:r>
            <a:r>
              <a:rPr lang="fr-FR" b="1" dirty="0" smtClean="0">
                <a:solidFill>
                  <a:srgbClr val="0070C0"/>
                </a:solidFill>
                <a:latin typeface="+mn-lt"/>
              </a:rPr>
              <a:t>au maximum </a:t>
            </a:r>
            <a:r>
              <a:rPr lang="fr-FR" b="1" dirty="0">
                <a:solidFill>
                  <a:srgbClr val="0070C0"/>
                </a:solidFill>
                <a:latin typeface="+mn-lt"/>
              </a:rPr>
              <a:t>par coup de complément</a:t>
            </a:r>
            <a:r>
              <a:rPr lang="fr-FR" b="1" dirty="0" smtClean="0">
                <a:solidFill>
                  <a:srgbClr val="0070C0"/>
                </a:solidFill>
                <a:latin typeface="+mn-lt"/>
              </a:rPr>
              <a:t>.</a:t>
            </a:r>
          </a:p>
          <a:p>
            <a:pPr algn="just"/>
            <a:endParaRPr lang="fr-FR" sz="1000" b="1" dirty="0">
              <a:solidFill>
                <a:srgbClr val="0070C0"/>
              </a:solidFill>
              <a:latin typeface="+mn-lt"/>
            </a:endParaRPr>
          </a:p>
          <a:p>
            <a:pPr algn="just"/>
            <a:r>
              <a:rPr lang="fr-FR" b="1" dirty="0">
                <a:solidFill>
                  <a:srgbClr val="C00000"/>
                </a:solidFill>
                <a:latin typeface="+mn-lt"/>
              </a:rPr>
              <a:t>8.8.2.</a:t>
            </a:r>
            <a:r>
              <a:rPr lang="fr-FR" b="1" dirty="0">
                <a:solidFill>
                  <a:srgbClr val="0070C0"/>
                </a:solidFill>
                <a:latin typeface="+mn-lt"/>
              </a:rPr>
              <a:t> </a:t>
            </a:r>
            <a:r>
              <a:rPr lang="fr-FR" b="1" dirty="0">
                <a:latin typeface="+mn-lt"/>
              </a:rPr>
              <a:t>Tirs irréguliers pour les épreuves et passes 25 </a:t>
            </a:r>
            <a:r>
              <a:rPr lang="fr-FR" b="1" dirty="0" smtClean="0">
                <a:latin typeface="+mn-lt"/>
              </a:rPr>
              <a:t>m</a:t>
            </a:r>
          </a:p>
          <a:p>
            <a:pPr algn="just"/>
            <a:endParaRPr lang="fr-FR" sz="1000" b="1" dirty="0">
              <a:latin typeface="+mn-lt"/>
            </a:endParaRPr>
          </a:p>
          <a:p>
            <a:pPr algn="just"/>
            <a:r>
              <a:rPr lang="fr-FR" b="1" dirty="0">
                <a:solidFill>
                  <a:srgbClr val="0070C0"/>
                </a:solidFill>
                <a:latin typeface="+mn-lt"/>
              </a:rPr>
              <a:t>Si un athlète tire plus de coups de match sur la cible que le programme ne le prévoit (voir tableau 8.11), ou plus </a:t>
            </a:r>
            <a:r>
              <a:rPr lang="fr-FR" b="1" dirty="0" smtClean="0">
                <a:solidFill>
                  <a:srgbClr val="0070C0"/>
                </a:solidFill>
                <a:latin typeface="+mn-lt"/>
              </a:rPr>
              <a:t>d’un coup </a:t>
            </a:r>
            <a:r>
              <a:rPr lang="fr-FR" b="1" dirty="0">
                <a:solidFill>
                  <a:srgbClr val="0070C0"/>
                </a:solidFill>
                <a:latin typeface="+mn-lt"/>
              </a:rPr>
              <a:t>lors d’une apparition de la cible d’une série du Pistolet Vitesse, l’impact(s) de plus haute valeur ne sera pas pris </a:t>
            </a:r>
            <a:r>
              <a:rPr lang="fr-FR" b="1" dirty="0" smtClean="0">
                <a:solidFill>
                  <a:srgbClr val="0070C0"/>
                </a:solidFill>
                <a:latin typeface="+mn-lt"/>
              </a:rPr>
              <a:t>en compte </a:t>
            </a:r>
            <a:r>
              <a:rPr lang="fr-FR" b="1" dirty="0">
                <a:solidFill>
                  <a:srgbClr val="0070C0"/>
                </a:solidFill>
                <a:latin typeface="+mn-lt"/>
              </a:rPr>
              <a:t>dans le résultat de cette cible.</a:t>
            </a:r>
          </a:p>
          <a:p>
            <a:pPr algn="just"/>
            <a:r>
              <a:rPr lang="fr-FR" b="1" dirty="0">
                <a:latin typeface="+mn-lt"/>
              </a:rPr>
              <a:t>a) </a:t>
            </a:r>
            <a:r>
              <a:rPr lang="fr-FR" b="1" dirty="0">
                <a:solidFill>
                  <a:srgbClr val="0070C0"/>
                </a:solidFill>
                <a:latin typeface="+mn-lt"/>
              </a:rPr>
              <a:t>Une pénalité de 2 points devra également être appliquée au score de cette série pour chaque coup supplémentaire </a:t>
            </a:r>
            <a:r>
              <a:rPr lang="fr-FR" b="1" dirty="0" smtClean="0">
                <a:solidFill>
                  <a:srgbClr val="0070C0"/>
                </a:solidFill>
                <a:latin typeface="+mn-lt"/>
              </a:rPr>
              <a:t>tiré dans </a:t>
            </a:r>
            <a:r>
              <a:rPr lang="fr-FR" b="1" dirty="0">
                <a:solidFill>
                  <a:srgbClr val="0070C0"/>
                </a:solidFill>
                <a:latin typeface="+mn-lt"/>
              </a:rPr>
              <a:t>la série.</a:t>
            </a:r>
          </a:p>
          <a:p>
            <a:pPr algn="just"/>
            <a:r>
              <a:rPr lang="fr-FR" b="1" dirty="0">
                <a:latin typeface="+mn-lt"/>
              </a:rPr>
              <a:t>b) </a:t>
            </a:r>
            <a:r>
              <a:rPr lang="fr-FR" b="1" dirty="0">
                <a:solidFill>
                  <a:srgbClr val="0070C0"/>
                </a:solidFill>
                <a:latin typeface="+mn-lt"/>
              </a:rPr>
              <a:t>Cette pénalité s’ajoute à la pénalité de 2 points qui s’applique lorsqu’un athlète charge plus de cartouches qu’autorisé</a:t>
            </a:r>
            <a:r>
              <a:rPr lang="fr-FR" b="1" dirty="0" smtClean="0">
                <a:solidFill>
                  <a:srgbClr val="0070C0"/>
                </a:solidFill>
                <a:latin typeface="+mn-lt"/>
              </a:rPr>
              <a:t>.</a:t>
            </a:r>
            <a:endParaRPr lang="fr-FR" b="1" dirty="0">
              <a:solidFill>
                <a:srgbClr val="0070C0"/>
              </a:solidFill>
              <a:latin typeface="+mn-lt"/>
            </a:endParaRPr>
          </a:p>
        </p:txBody>
      </p:sp>
    </p:spTree>
    <p:extLst>
      <p:ext uri="{BB962C8B-B14F-4D97-AF65-F5344CB8AC3E}">
        <p14:creationId xmlns:p14="http://schemas.microsoft.com/office/powerpoint/2010/main" val="36998475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CD1E94E8-F956-479B-8039-2BC03472C405}" type="slidenum">
              <a:rPr lang="fr-FR" smtClean="0"/>
              <a:pPr>
                <a:defRPr/>
              </a:pPr>
              <a:t>67</a:t>
            </a:fld>
            <a:endParaRPr lang="fr-FR" dirty="0"/>
          </a:p>
        </p:txBody>
      </p:sp>
      <p:sp>
        <p:nvSpPr>
          <p:cNvPr id="4" name="Rectangle 3"/>
          <p:cNvSpPr/>
          <p:nvPr/>
        </p:nvSpPr>
        <p:spPr>
          <a:xfrm>
            <a:off x="179512" y="188640"/>
            <a:ext cx="8712968" cy="1200329"/>
          </a:xfrm>
          <a:prstGeom prst="rect">
            <a:avLst/>
          </a:prstGeom>
        </p:spPr>
        <p:txBody>
          <a:bodyPr wrap="square">
            <a:spAutoFit/>
          </a:bodyPr>
          <a:lstStyle/>
          <a:p>
            <a:pPr lvl="0" algn="just"/>
            <a:r>
              <a:rPr lang="fr-FR" b="1" dirty="0">
                <a:latin typeface="Palatino Linotype"/>
              </a:rPr>
              <a:t>c) </a:t>
            </a:r>
            <a:r>
              <a:rPr lang="fr-FR" b="1" dirty="0">
                <a:solidFill>
                  <a:srgbClr val="0070C0"/>
                </a:solidFill>
                <a:latin typeface="Palatino Linotype"/>
              </a:rPr>
              <a:t>Une pénalité de 2 points devra être appliquée à chaque fois que 2 coups seront tirés pendant une apparition de la </a:t>
            </a:r>
            <a:r>
              <a:rPr lang="fr-FR" b="1" dirty="0" smtClean="0">
                <a:solidFill>
                  <a:srgbClr val="0070C0"/>
                </a:solidFill>
                <a:latin typeface="Palatino Linotype"/>
              </a:rPr>
              <a:t>cible en </a:t>
            </a:r>
            <a:r>
              <a:rPr lang="fr-FR" b="1" dirty="0">
                <a:solidFill>
                  <a:srgbClr val="0070C0"/>
                </a:solidFill>
                <a:latin typeface="Palatino Linotype"/>
              </a:rPr>
              <a:t>passe vitesse des épreuves Pistolet 25m et Pistolet 25m Percussion Centrale.</a:t>
            </a:r>
          </a:p>
          <a:p>
            <a:pPr lvl="0" algn="just"/>
            <a:endParaRPr lang="fr-FR" b="1" dirty="0" smtClean="0">
              <a:solidFill>
                <a:srgbClr val="0070C0"/>
              </a:solidFill>
              <a:latin typeface="Palatino Linotype"/>
            </a:endParaRPr>
          </a:p>
        </p:txBody>
      </p:sp>
      <p:sp>
        <p:nvSpPr>
          <p:cNvPr id="7" name="Rectangle 6"/>
          <p:cNvSpPr/>
          <p:nvPr/>
        </p:nvSpPr>
        <p:spPr>
          <a:xfrm>
            <a:off x="261679" y="1196752"/>
            <a:ext cx="8623660" cy="4524315"/>
          </a:xfrm>
          <a:prstGeom prst="rect">
            <a:avLst/>
          </a:prstGeom>
        </p:spPr>
        <p:txBody>
          <a:bodyPr wrap="square">
            <a:spAutoFit/>
          </a:bodyPr>
          <a:lstStyle/>
          <a:p>
            <a:pPr algn="just"/>
            <a:r>
              <a:rPr lang="fr-FR" b="1" dirty="0">
                <a:solidFill>
                  <a:srgbClr val="C00000"/>
                </a:solidFill>
                <a:latin typeface="+mn-lt"/>
              </a:rPr>
              <a:t>8.8.2.3. </a:t>
            </a:r>
            <a:r>
              <a:rPr lang="fr-FR" b="1" dirty="0">
                <a:solidFill>
                  <a:srgbClr val="0070C0"/>
                </a:solidFill>
                <a:latin typeface="+mn-lt"/>
              </a:rPr>
              <a:t>Tirs prématurés ou tardifs (25 m)</a:t>
            </a:r>
          </a:p>
          <a:p>
            <a:pPr algn="just"/>
            <a:endParaRPr lang="fr-FR" b="1" dirty="0" smtClean="0">
              <a:solidFill>
                <a:srgbClr val="4F4D52"/>
              </a:solidFill>
              <a:latin typeface="+mn-lt"/>
            </a:endParaRPr>
          </a:p>
          <a:p>
            <a:pPr algn="just"/>
            <a:r>
              <a:rPr lang="fr-FR" b="1" dirty="0" smtClean="0">
                <a:solidFill>
                  <a:srgbClr val="4F4D52"/>
                </a:solidFill>
                <a:latin typeface="+mn-lt"/>
              </a:rPr>
              <a:t>a) </a:t>
            </a:r>
            <a:r>
              <a:rPr lang="fr-FR" b="1" dirty="0">
                <a:solidFill>
                  <a:srgbClr val="0070C0"/>
                </a:solidFill>
                <a:latin typeface="+mn-lt"/>
              </a:rPr>
              <a:t>Un tir(s) accidentel entre le commandement </a:t>
            </a:r>
            <a:r>
              <a:rPr lang="fr-FR" b="1" dirty="0">
                <a:solidFill>
                  <a:srgbClr val="00B050"/>
                </a:solidFill>
                <a:latin typeface="+mn-lt"/>
              </a:rPr>
              <a:t>"CHARGEZ"</a:t>
            </a:r>
            <a:r>
              <a:rPr lang="fr-FR" b="1" dirty="0">
                <a:solidFill>
                  <a:srgbClr val="0070C0"/>
                </a:solidFill>
                <a:latin typeface="+mn-lt"/>
              </a:rPr>
              <a:t> et le début de </a:t>
            </a:r>
            <a:r>
              <a:rPr lang="fr-FR" b="1" dirty="0" smtClean="0">
                <a:solidFill>
                  <a:srgbClr val="0070C0"/>
                </a:solidFill>
                <a:latin typeface="+mn-lt"/>
              </a:rPr>
              <a:t>série de match, </a:t>
            </a:r>
            <a:r>
              <a:rPr lang="fr-FR" b="1" dirty="0">
                <a:solidFill>
                  <a:srgbClr val="0070C0"/>
                </a:solidFill>
                <a:latin typeface="+mn-lt"/>
              </a:rPr>
              <a:t>ne sera pas compté dans la </a:t>
            </a:r>
            <a:r>
              <a:rPr lang="fr-FR" b="1" dirty="0" smtClean="0">
                <a:solidFill>
                  <a:srgbClr val="0070C0"/>
                </a:solidFill>
                <a:latin typeface="+mn-lt"/>
              </a:rPr>
              <a:t>compétition mais </a:t>
            </a:r>
            <a:r>
              <a:rPr lang="fr-FR" b="1" dirty="0">
                <a:solidFill>
                  <a:srgbClr val="0070C0"/>
                </a:solidFill>
                <a:latin typeface="+mn-lt"/>
              </a:rPr>
              <a:t>on déduira </a:t>
            </a:r>
            <a:r>
              <a:rPr lang="fr-FR" b="1" dirty="0">
                <a:solidFill>
                  <a:srgbClr val="CC0099"/>
                </a:solidFill>
                <a:latin typeface="+mn-lt"/>
              </a:rPr>
              <a:t>2 points </a:t>
            </a:r>
            <a:r>
              <a:rPr lang="fr-FR" b="1" dirty="0">
                <a:solidFill>
                  <a:srgbClr val="0070C0"/>
                </a:solidFill>
                <a:latin typeface="+mn-lt"/>
              </a:rPr>
              <a:t>de la série suivante. Cette pénalité ne sera pas appliquée à la série d’essais.</a:t>
            </a:r>
          </a:p>
          <a:p>
            <a:pPr algn="just"/>
            <a:r>
              <a:rPr lang="fr-FR" b="1" dirty="0">
                <a:solidFill>
                  <a:srgbClr val="0070C0"/>
                </a:solidFill>
                <a:latin typeface="+mn-lt"/>
              </a:rPr>
              <a:t>L’athlète qui a tiré accidentellement ne doit pas continuer mais doit attendre la fin de la série et prévenir l'arbitre </a:t>
            </a:r>
            <a:r>
              <a:rPr lang="fr-FR" b="1" dirty="0" smtClean="0">
                <a:solidFill>
                  <a:srgbClr val="0070C0"/>
                </a:solidFill>
                <a:latin typeface="+mn-lt"/>
              </a:rPr>
              <a:t>dans les </a:t>
            </a:r>
            <a:r>
              <a:rPr lang="fr-FR" b="1" dirty="0">
                <a:solidFill>
                  <a:srgbClr val="0070C0"/>
                </a:solidFill>
                <a:latin typeface="+mn-lt"/>
              </a:rPr>
              <a:t>mêmes conditions que lors d’un incident de fonctionnement. Il pourra répéter la série de 5 coups avec la série </a:t>
            </a:r>
            <a:r>
              <a:rPr lang="fr-FR" b="1" dirty="0" smtClean="0">
                <a:solidFill>
                  <a:srgbClr val="0070C0"/>
                </a:solidFill>
                <a:latin typeface="+mn-lt"/>
              </a:rPr>
              <a:t>normale suivante </a:t>
            </a:r>
            <a:r>
              <a:rPr lang="fr-FR" b="1" dirty="0">
                <a:solidFill>
                  <a:srgbClr val="0070C0"/>
                </a:solidFill>
                <a:latin typeface="+mn-lt"/>
              </a:rPr>
              <a:t>de la même passe et la série manquante sera tirée en fin de passe de temps.</a:t>
            </a:r>
          </a:p>
          <a:p>
            <a:pPr algn="just"/>
            <a:r>
              <a:rPr lang="fr-FR" b="1" dirty="0">
                <a:solidFill>
                  <a:srgbClr val="0070C0"/>
                </a:solidFill>
                <a:latin typeface="+mn-lt"/>
              </a:rPr>
              <a:t>Si l’athlète a continué la série, le tir accidentel sera compté « manqué » (zéro</a:t>
            </a:r>
            <a:r>
              <a:rPr lang="fr-FR" b="1" dirty="0" smtClean="0">
                <a:solidFill>
                  <a:srgbClr val="0070C0"/>
                </a:solidFill>
                <a:latin typeface="+mn-lt"/>
              </a:rPr>
              <a:t>)</a:t>
            </a:r>
          </a:p>
          <a:p>
            <a:pPr algn="just"/>
            <a:endParaRPr lang="fr-FR" b="1" dirty="0" smtClean="0">
              <a:latin typeface="+mn-lt"/>
            </a:endParaRPr>
          </a:p>
          <a:p>
            <a:pPr algn="just"/>
            <a:r>
              <a:rPr lang="fr-FR" b="1" dirty="0" smtClean="0">
                <a:latin typeface="+mn-lt"/>
              </a:rPr>
              <a:t>b</a:t>
            </a:r>
            <a:r>
              <a:rPr lang="fr-FR" b="1" dirty="0">
                <a:latin typeface="+mn-lt"/>
              </a:rPr>
              <a:t>) </a:t>
            </a:r>
            <a:r>
              <a:rPr lang="fr-FR" b="1" dirty="0">
                <a:solidFill>
                  <a:srgbClr val="0070C0"/>
                </a:solidFill>
                <a:latin typeface="+mn-lt"/>
              </a:rPr>
              <a:t>Dans une passe de précision, un coup tiré après le commandement ou le signal "STOP", sera compté « manqué ». Si le coup ne peut être identifié, le meilleur impact devra être déduit du score de cette cible.</a:t>
            </a:r>
          </a:p>
          <a:p>
            <a:pPr algn="just"/>
            <a:endParaRPr lang="fr-FR" b="1" dirty="0">
              <a:solidFill>
                <a:srgbClr val="0070C0"/>
              </a:solidFill>
              <a:latin typeface="+mn-lt"/>
            </a:endParaRPr>
          </a:p>
        </p:txBody>
      </p:sp>
    </p:spTree>
    <p:extLst>
      <p:ext uri="{BB962C8B-B14F-4D97-AF65-F5344CB8AC3E}">
        <p14:creationId xmlns:p14="http://schemas.microsoft.com/office/powerpoint/2010/main" val="226753026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CD1E94E8-F956-479B-8039-2BC03472C405}" type="slidenum">
              <a:rPr lang="fr-FR" smtClean="0"/>
              <a:pPr>
                <a:defRPr/>
              </a:pPr>
              <a:t>68</a:t>
            </a:fld>
            <a:endParaRPr lang="fr-FR" dirty="0"/>
          </a:p>
        </p:txBody>
      </p:sp>
      <p:sp>
        <p:nvSpPr>
          <p:cNvPr id="6" name="Rectangle 5"/>
          <p:cNvSpPr/>
          <p:nvPr/>
        </p:nvSpPr>
        <p:spPr>
          <a:xfrm>
            <a:off x="348954" y="404664"/>
            <a:ext cx="8496944" cy="5909310"/>
          </a:xfrm>
          <a:prstGeom prst="rect">
            <a:avLst/>
          </a:prstGeom>
        </p:spPr>
        <p:txBody>
          <a:bodyPr wrap="square">
            <a:spAutoFit/>
          </a:bodyPr>
          <a:lstStyle/>
          <a:p>
            <a:pPr algn="just"/>
            <a:r>
              <a:rPr lang="fr-FR" b="1" dirty="0">
                <a:solidFill>
                  <a:srgbClr val="C00000"/>
                </a:solidFill>
                <a:latin typeface="+mn-lt"/>
              </a:rPr>
              <a:t>8.8.2.4. </a:t>
            </a:r>
            <a:r>
              <a:rPr lang="fr-FR" b="1" dirty="0">
                <a:solidFill>
                  <a:srgbClr val="0070C0"/>
                </a:solidFill>
                <a:latin typeface="+mn-lt"/>
              </a:rPr>
              <a:t>Tirs croisés sur cibles d’essai (25 m</a:t>
            </a:r>
            <a:r>
              <a:rPr lang="fr-FR" b="1" dirty="0" smtClean="0">
                <a:solidFill>
                  <a:srgbClr val="0070C0"/>
                </a:solidFill>
                <a:latin typeface="+mn-lt"/>
              </a:rPr>
              <a:t>)</a:t>
            </a:r>
          </a:p>
          <a:p>
            <a:pPr algn="just"/>
            <a:r>
              <a:rPr lang="fr-FR" b="1" dirty="0" smtClean="0">
                <a:solidFill>
                  <a:srgbClr val="0070C0"/>
                </a:solidFill>
                <a:latin typeface="+mn-lt"/>
              </a:rPr>
              <a:t>Un </a:t>
            </a:r>
            <a:r>
              <a:rPr lang="fr-FR" b="1" dirty="0">
                <a:solidFill>
                  <a:srgbClr val="0070C0"/>
                </a:solidFill>
                <a:latin typeface="+mn-lt"/>
              </a:rPr>
              <a:t>athlète qui croise une balle d’essai ne sera pas autorisé à répéter le coup mais ne sera pas pénalisé. Si l’origine de </a:t>
            </a:r>
            <a:r>
              <a:rPr lang="fr-FR" b="1" dirty="0" smtClean="0">
                <a:solidFill>
                  <a:srgbClr val="0070C0"/>
                </a:solidFill>
                <a:latin typeface="+mn-lt"/>
              </a:rPr>
              <a:t>cet impact(s</a:t>
            </a:r>
            <a:r>
              <a:rPr lang="fr-FR" b="1" dirty="0">
                <a:solidFill>
                  <a:srgbClr val="0070C0"/>
                </a:solidFill>
                <a:latin typeface="+mn-lt"/>
              </a:rPr>
              <a:t>) ne peut être établie de façon claire et rapide, l’athlète qui n’est pas fautif aura le droit de répéter son essai(s</a:t>
            </a:r>
            <a:r>
              <a:rPr lang="fr-FR" b="1" dirty="0" smtClean="0">
                <a:solidFill>
                  <a:srgbClr val="0070C0"/>
                </a:solidFill>
                <a:latin typeface="+mn-lt"/>
              </a:rPr>
              <a:t>).</a:t>
            </a:r>
          </a:p>
          <a:p>
            <a:pPr algn="just"/>
            <a:endParaRPr lang="fr-FR" b="1" dirty="0">
              <a:solidFill>
                <a:srgbClr val="0070C0"/>
              </a:solidFill>
              <a:latin typeface="+mn-lt"/>
            </a:endParaRPr>
          </a:p>
          <a:p>
            <a:pPr algn="just"/>
            <a:r>
              <a:rPr lang="fr-FR" b="1" dirty="0" smtClean="0">
                <a:solidFill>
                  <a:srgbClr val="C00000"/>
                </a:solidFill>
                <a:latin typeface="+mn-lt"/>
              </a:rPr>
              <a:t>8.8.3. </a:t>
            </a:r>
            <a:r>
              <a:rPr lang="fr-FR" b="1" dirty="0">
                <a:latin typeface="+mn-lt"/>
              </a:rPr>
              <a:t>Commandements de tir incorrects à 25 m</a:t>
            </a:r>
          </a:p>
          <a:p>
            <a:pPr algn="just"/>
            <a:r>
              <a:rPr lang="fr-FR" b="1" dirty="0" smtClean="0">
                <a:solidFill>
                  <a:srgbClr val="4F4D52"/>
                </a:solidFill>
                <a:latin typeface="+mn-lt"/>
              </a:rPr>
              <a:t>a) </a:t>
            </a:r>
            <a:r>
              <a:rPr lang="fr-FR" b="1" dirty="0">
                <a:solidFill>
                  <a:srgbClr val="0070C0"/>
                </a:solidFill>
                <a:latin typeface="+mn-lt"/>
              </a:rPr>
              <a:t>Si, à cause d’une action et/ou d’un commandement incorrect de l'arbitre, l’athlète n’est pas prêt à tirer à l’apparition </a:t>
            </a:r>
            <a:r>
              <a:rPr lang="fr-FR" b="1" dirty="0" smtClean="0">
                <a:solidFill>
                  <a:srgbClr val="0070C0"/>
                </a:solidFill>
                <a:latin typeface="+mn-lt"/>
              </a:rPr>
              <a:t>des cibles</a:t>
            </a:r>
            <a:r>
              <a:rPr lang="fr-FR" b="1" dirty="0">
                <a:solidFill>
                  <a:srgbClr val="0070C0"/>
                </a:solidFill>
                <a:latin typeface="+mn-lt"/>
              </a:rPr>
              <a:t>, il doit maintenir son pistolet vers le bas, lever la main libre et dès la fin de la série informer l’arbitre ou </a:t>
            </a:r>
            <a:r>
              <a:rPr lang="fr-FR" b="1" dirty="0" smtClean="0">
                <a:solidFill>
                  <a:srgbClr val="0070C0"/>
                </a:solidFill>
                <a:latin typeface="+mn-lt"/>
              </a:rPr>
              <a:t>un membre </a:t>
            </a:r>
            <a:r>
              <a:rPr lang="fr-FR" b="1" dirty="0">
                <a:solidFill>
                  <a:srgbClr val="0070C0"/>
                </a:solidFill>
                <a:latin typeface="+mn-lt"/>
              </a:rPr>
              <a:t>du Jury ;</a:t>
            </a:r>
          </a:p>
          <a:p>
            <a:pPr algn="just"/>
            <a:r>
              <a:rPr lang="fr-FR" b="1" dirty="0" smtClean="0">
                <a:solidFill>
                  <a:srgbClr val="4F4D52"/>
                </a:solidFill>
                <a:latin typeface="+mn-lt"/>
              </a:rPr>
              <a:t>b) </a:t>
            </a:r>
            <a:r>
              <a:rPr lang="fr-FR" b="1" dirty="0">
                <a:solidFill>
                  <a:srgbClr val="0070C0"/>
                </a:solidFill>
                <a:latin typeface="+mn-lt"/>
              </a:rPr>
              <a:t>Si la réclamation est considérée justifiée, l’athlète est autorisé à tirer la série ;</a:t>
            </a:r>
          </a:p>
          <a:p>
            <a:pPr algn="just"/>
            <a:r>
              <a:rPr lang="fr-FR" b="1" dirty="0" smtClean="0">
                <a:solidFill>
                  <a:srgbClr val="4F4D52"/>
                </a:solidFill>
                <a:latin typeface="+mn-lt"/>
              </a:rPr>
              <a:t>c) </a:t>
            </a:r>
            <a:r>
              <a:rPr lang="fr-FR" b="1" dirty="0">
                <a:solidFill>
                  <a:srgbClr val="0070C0"/>
                </a:solidFill>
                <a:latin typeface="+mn-lt"/>
              </a:rPr>
              <a:t>Si la réclamation est injustifiée, l’athlète peut tirer la série mais doit être pénalisé par la déduction de 2 points dans </a:t>
            </a:r>
            <a:r>
              <a:rPr lang="fr-FR" b="1" dirty="0" smtClean="0">
                <a:solidFill>
                  <a:srgbClr val="0070C0"/>
                </a:solidFill>
                <a:latin typeface="+mn-lt"/>
              </a:rPr>
              <a:t>cette série  </a:t>
            </a:r>
            <a:r>
              <a:rPr lang="fr-FR" b="1" dirty="0">
                <a:solidFill>
                  <a:srgbClr val="0070C0"/>
                </a:solidFill>
                <a:latin typeface="+mn-lt"/>
              </a:rPr>
              <a:t>ou</a:t>
            </a:r>
          </a:p>
          <a:p>
            <a:pPr algn="just"/>
            <a:r>
              <a:rPr lang="fr-FR" b="1" dirty="0" smtClean="0">
                <a:solidFill>
                  <a:srgbClr val="4F4D52"/>
                </a:solidFill>
                <a:latin typeface="+mn-lt"/>
              </a:rPr>
              <a:t>d) </a:t>
            </a:r>
            <a:r>
              <a:rPr lang="fr-FR" b="1" dirty="0">
                <a:solidFill>
                  <a:srgbClr val="0070C0"/>
                </a:solidFill>
                <a:latin typeface="+mn-lt"/>
              </a:rPr>
              <a:t>Si l’athlète a tiré après l'action et (ou) le commandement incorrect, la réclamation n'est pas recevable</a:t>
            </a:r>
            <a:r>
              <a:rPr lang="fr-FR" b="1" dirty="0" smtClean="0">
                <a:solidFill>
                  <a:srgbClr val="0070C0"/>
                </a:solidFill>
                <a:latin typeface="+mn-lt"/>
              </a:rPr>
              <a:t>.</a:t>
            </a:r>
          </a:p>
          <a:p>
            <a:pPr algn="just"/>
            <a:endParaRPr lang="fr-FR" b="1" dirty="0">
              <a:solidFill>
                <a:srgbClr val="0070C0"/>
              </a:solidFill>
              <a:latin typeface="+mn-lt"/>
            </a:endParaRPr>
          </a:p>
          <a:p>
            <a:pPr algn="just"/>
            <a:r>
              <a:rPr lang="fr-FR" b="1" dirty="0" smtClean="0">
                <a:solidFill>
                  <a:srgbClr val="C00000"/>
                </a:solidFill>
                <a:latin typeface="+mn-lt"/>
              </a:rPr>
              <a:t>8.8. 4. </a:t>
            </a:r>
            <a:r>
              <a:rPr lang="fr-FR" b="1" dirty="0">
                <a:latin typeface="+mn-lt"/>
              </a:rPr>
              <a:t>Gêne de l’athlète</a:t>
            </a:r>
          </a:p>
          <a:p>
            <a:pPr algn="just"/>
            <a:r>
              <a:rPr lang="fr-FR" b="1" dirty="0">
                <a:solidFill>
                  <a:srgbClr val="0070C0"/>
                </a:solidFill>
                <a:latin typeface="+mn-lt"/>
              </a:rPr>
              <a:t>Si un athlète considère qu’il a été dérangé pendant le tir d’un coup, il doit maintenir son arme pointée vers le bas et </a:t>
            </a:r>
            <a:r>
              <a:rPr lang="fr-FR" b="1" dirty="0" smtClean="0">
                <a:solidFill>
                  <a:srgbClr val="0070C0"/>
                </a:solidFill>
                <a:latin typeface="+mn-lt"/>
              </a:rPr>
              <a:t>prévenir immédiatement </a:t>
            </a:r>
            <a:r>
              <a:rPr lang="fr-FR" b="1" dirty="0">
                <a:solidFill>
                  <a:srgbClr val="0070C0"/>
                </a:solidFill>
                <a:latin typeface="+mn-lt"/>
              </a:rPr>
              <a:t>l'arbitre ou le membre du Jury - sans déranger les autres athlètes - en levant sa main libre</a:t>
            </a:r>
          </a:p>
        </p:txBody>
      </p:sp>
    </p:spTree>
    <p:extLst>
      <p:ext uri="{BB962C8B-B14F-4D97-AF65-F5344CB8AC3E}">
        <p14:creationId xmlns:p14="http://schemas.microsoft.com/office/powerpoint/2010/main" val="239876317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CD1E94E8-F956-479B-8039-2BC03472C405}" type="slidenum">
              <a:rPr lang="fr-FR" smtClean="0"/>
              <a:pPr>
                <a:defRPr/>
              </a:pPr>
              <a:t>69</a:t>
            </a:fld>
            <a:endParaRPr lang="fr-FR" dirty="0"/>
          </a:p>
        </p:txBody>
      </p:sp>
      <p:sp>
        <p:nvSpPr>
          <p:cNvPr id="4" name="Rectangle 3"/>
          <p:cNvSpPr/>
          <p:nvPr/>
        </p:nvSpPr>
        <p:spPr>
          <a:xfrm>
            <a:off x="387920" y="764704"/>
            <a:ext cx="8360543" cy="5355312"/>
          </a:xfrm>
          <a:prstGeom prst="rect">
            <a:avLst/>
          </a:prstGeom>
        </p:spPr>
        <p:txBody>
          <a:bodyPr wrap="square">
            <a:spAutoFit/>
          </a:bodyPr>
          <a:lstStyle/>
          <a:p>
            <a:pPr algn="just"/>
            <a:r>
              <a:rPr lang="fr-FR" b="1" dirty="0">
                <a:solidFill>
                  <a:srgbClr val="00B050"/>
                </a:solidFill>
                <a:latin typeface="+mn-lt"/>
              </a:rPr>
              <a:t>Réclamation considérée comme justifiée</a:t>
            </a:r>
          </a:p>
          <a:p>
            <a:pPr algn="just"/>
            <a:r>
              <a:rPr lang="fr-FR" b="1" dirty="0" smtClean="0">
                <a:solidFill>
                  <a:srgbClr val="4F4D52"/>
                </a:solidFill>
                <a:latin typeface="+mn-lt"/>
              </a:rPr>
              <a:t>a) </a:t>
            </a:r>
            <a:r>
              <a:rPr lang="fr-FR" b="1" dirty="0">
                <a:solidFill>
                  <a:srgbClr val="0070C0"/>
                </a:solidFill>
                <a:latin typeface="+mn-lt"/>
              </a:rPr>
              <a:t>La série (Pistolet Vitesse et Standard) est annulée et l’athlète peut la </a:t>
            </a:r>
            <a:r>
              <a:rPr lang="fr-FR" b="1" dirty="0" smtClean="0">
                <a:solidFill>
                  <a:srgbClr val="0070C0"/>
                </a:solidFill>
                <a:latin typeface="+mn-lt"/>
              </a:rPr>
              <a:t>répéter;</a:t>
            </a:r>
            <a:endParaRPr lang="fr-FR" b="1" dirty="0">
              <a:solidFill>
                <a:srgbClr val="0070C0"/>
              </a:solidFill>
              <a:latin typeface="+mn-lt"/>
            </a:endParaRPr>
          </a:p>
          <a:p>
            <a:pPr algn="just"/>
            <a:r>
              <a:rPr lang="fr-FR" b="1" dirty="0" smtClean="0">
                <a:solidFill>
                  <a:srgbClr val="4F4D52"/>
                </a:solidFill>
                <a:latin typeface="+mn-lt"/>
              </a:rPr>
              <a:t>b)</a:t>
            </a:r>
            <a:r>
              <a:rPr lang="fr-FR" b="1" dirty="0">
                <a:solidFill>
                  <a:srgbClr val="4F4D52"/>
                </a:solidFill>
                <a:latin typeface="+mn-lt"/>
              </a:rPr>
              <a:t> </a:t>
            </a:r>
            <a:r>
              <a:rPr lang="fr-FR" b="1" dirty="0" smtClean="0">
                <a:solidFill>
                  <a:srgbClr val="0070C0"/>
                </a:solidFill>
                <a:latin typeface="+mn-lt"/>
              </a:rPr>
              <a:t>Le </a:t>
            </a:r>
            <a:r>
              <a:rPr lang="fr-FR" b="1" dirty="0">
                <a:solidFill>
                  <a:srgbClr val="0070C0"/>
                </a:solidFill>
                <a:latin typeface="+mn-lt"/>
              </a:rPr>
              <a:t>coup (Pistolet 25m et PC) est annulé et l’athlète peut le répéter et terminer la série.</a:t>
            </a:r>
          </a:p>
          <a:p>
            <a:pPr algn="just"/>
            <a:r>
              <a:rPr lang="fr-FR" b="1" dirty="0">
                <a:solidFill>
                  <a:srgbClr val="CC0099"/>
                </a:solidFill>
                <a:latin typeface="+mn-lt"/>
              </a:rPr>
              <a:t>Réclamation considérée comme non justifiée</a:t>
            </a:r>
          </a:p>
          <a:p>
            <a:pPr algn="just"/>
            <a:r>
              <a:rPr lang="fr-FR" b="1" dirty="0" smtClean="0">
                <a:solidFill>
                  <a:srgbClr val="4F4D52"/>
                </a:solidFill>
                <a:latin typeface="+mn-lt"/>
              </a:rPr>
              <a:t>a) </a:t>
            </a:r>
            <a:r>
              <a:rPr lang="fr-FR" b="1" dirty="0">
                <a:solidFill>
                  <a:srgbClr val="0070C0"/>
                </a:solidFill>
                <a:latin typeface="+mn-lt"/>
              </a:rPr>
              <a:t>Si la série est terminée, le coup ou la série sera crédité normalement à l’athlète </a:t>
            </a:r>
            <a:r>
              <a:rPr lang="fr-FR" b="1" dirty="0" smtClean="0">
                <a:solidFill>
                  <a:srgbClr val="0070C0"/>
                </a:solidFill>
                <a:latin typeface="+mn-lt"/>
              </a:rPr>
              <a:t>.</a:t>
            </a:r>
            <a:endParaRPr lang="fr-FR" b="1" dirty="0">
              <a:solidFill>
                <a:srgbClr val="0070C0"/>
              </a:solidFill>
              <a:latin typeface="+mn-lt"/>
            </a:endParaRPr>
          </a:p>
          <a:p>
            <a:pPr algn="just"/>
            <a:r>
              <a:rPr lang="fr-FR" b="1" dirty="0" smtClean="0">
                <a:solidFill>
                  <a:srgbClr val="4F4D52"/>
                </a:solidFill>
                <a:latin typeface="+mn-lt"/>
              </a:rPr>
              <a:t>b) </a:t>
            </a:r>
            <a:r>
              <a:rPr lang="fr-FR" b="1" dirty="0">
                <a:solidFill>
                  <a:srgbClr val="0070C0"/>
                </a:solidFill>
                <a:latin typeface="+mn-lt"/>
              </a:rPr>
              <a:t>La série interrompue en raison de la gêne sera répétée ou complétée dans les conditions qui suivent :</a:t>
            </a:r>
          </a:p>
          <a:p>
            <a:pPr algn="just"/>
            <a:r>
              <a:rPr lang="fr-FR" b="1" dirty="0" smtClean="0">
                <a:solidFill>
                  <a:srgbClr val="4F4D52"/>
                </a:solidFill>
                <a:latin typeface="+mn-lt"/>
              </a:rPr>
              <a:t>c) </a:t>
            </a:r>
            <a:r>
              <a:rPr lang="fr-FR" b="1" dirty="0">
                <a:solidFill>
                  <a:srgbClr val="0070C0"/>
                </a:solidFill>
                <a:latin typeface="+mn-lt"/>
              </a:rPr>
              <a:t>Pistolet Vitesse: série répétée avec un score qui sera le total des plus basses valeurs sur chacune des 5 cibles </a:t>
            </a:r>
            <a:r>
              <a:rPr lang="fr-FR" b="1" dirty="0" smtClean="0">
                <a:solidFill>
                  <a:srgbClr val="0070C0"/>
                </a:solidFill>
                <a:latin typeface="+mn-lt"/>
              </a:rPr>
              <a:t>.</a:t>
            </a:r>
            <a:endParaRPr lang="fr-FR" b="1" dirty="0">
              <a:solidFill>
                <a:srgbClr val="0070C0"/>
              </a:solidFill>
              <a:latin typeface="+mn-lt"/>
            </a:endParaRPr>
          </a:p>
          <a:p>
            <a:pPr algn="just"/>
            <a:r>
              <a:rPr lang="fr-FR" b="1" dirty="0" smtClean="0">
                <a:solidFill>
                  <a:srgbClr val="4F4D52"/>
                </a:solidFill>
                <a:latin typeface="+mn-lt"/>
              </a:rPr>
              <a:t>d) </a:t>
            </a:r>
            <a:r>
              <a:rPr lang="fr-FR" b="1" dirty="0">
                <a:solidFill>
                  <a:srgbClr val="0070C0"/>
                </a:solidFill>
                <a:latin typeface="+mn-lt"/>
              </a:rPr>
              <a:t>Pistolet Standard: série répétée avec un score qui sera le total des 5 plus basses valeurs sur la cible </a:t>
            </a:r>
            <a:r>
              <a:rPr lang="fr-FR" b="1" dirty="0" smtClean="0">
                <a:solidFill>
                  <a:srgbClr val="0070C0"/>
                </a:solidFill>
                <a:latin typeface="+mn-lt"/>
              </a:rPr>
              <a:t>.</a:t>
            </a:r>
            <a:endParaRPr lang="fr-FR" b="1" dirty="0">
              <a:solidFill>
                <a:srgbClr val="0070C0"/>
              </a:solidFill>
              <a:latin typeface="+mn-lt"/>
            </a:endParaRPr>
          </a:p>
          <a:p>
            <a:pPr algn="just"/>
            <a:r>
              <a:rPr lang="fr-FR" b="1" dirty="0" smtClean="0">
                <a:solidFill>
                  <a:srgbClr val="4F4D52"/>
                </a:solidFill>
                <a:latin typeface="+mn-lt"/>
              </a:rPr>
              <a:t>e) </a:t>
            </a:r>
            <a:r>
              <a:rPr lang="fr-FR" b="1" dirty="0">
                <a:solidFill>
                  <a:srgbClr val="0070C0"/>
                </a:solidFill>
                <a:latin typeface="+mn-lt"/>
              </a:rPr>
              <a:t>Pistolet 25m et PC: série complétée avec un score qui sera le total des 5 valeurs sur la cible </a:t>
            </a:r>
            <a:r>
              <a:rPr lang="fr-FR" b="1" dirty="0" smtClean="0">
                <a:solidFill>
                  <a:srgbClr val="0070C0"/>
                </a:solidFill>
                <a:latin typeface="+mn-lt"/>
              </a:rPr>
              <a:t>.</a:t>
            </a:r>
            <a:endParaRPr lang="fr-FR" b="1" dirty="0">
              <a:solidFill>
                <a:srgbClr val="0070C0"/>
              </a:solidFill>
              <a:latin typeface="+mn-lt"/>
            </a:endParaRPr>
          </a:p>
          <a:p>
            <a:pPr algn="just"/>
            <a:r>
              <a:rPr lang="fr-FR" b="1" dirty="0" smtClean="0">
                <a:solidFill>
                  <a:srgbClr val="4F4D52"/>
                </a:solidFill>
                <a:latin typeface="+mn-lt"/>
              </a:rPr>
              <a:t>f) </a:t>
            </a:r>
            <a:r>
              <a:rPr lang="fr-FR" b="1" dirty="0">
                <a:solidFill>
                  <a:srgbClr val="0070C0"/>
                </a:solidFill>
                <a:latin typeface="+mn-lt"/>
              </a:rPr>
              <a:t>Une pénalité de </a:t>
            </a:r>
            <a:r>
              <a:rPr lang="fr-FR" b="1" dirty="0">
                <a:solidFill>
                  <a:srgbClr val="CC0099"/>
                </a:solidFill>
                <a:latin typeface="+mn-lt"/>
              </a:rPr>
              <a:t>2 points </a:t>
            </a:r>
            <a:r>
              <a:rPr lang="fr-FR" b="1" dirty="0">
                <a:solidFill>
                  <a:srgbClr val="0070C0"/>
                </a:solidFill>
                <a:latin typeface="+mn-lt"/>
              </a:rPr>
              <a:t>sera déduite du score des séries répétées ou </a:t>
            </a:r>
            <a:r>
              <a:rPr lang="fr-FR" b="1" dirty="0" smtClean="0">
                <a:solidFill>
                  <a:srgbClr val="0070C0"/>
                </a:solidFill>
                <a:latin typeface="+mn-lt"/>
              </a:rPr>
              <a:t>complétées.</a:t>
            </a:r>
            <a:endParaRPr lang="fr-FR" b="1" dirty="0">
              <a:solidFill>
                <a:srgbClr val="0070C0"/>
              </a:solidFill>
              <a:latin typeface="+mn-lt"/>
            </a:endParaRPr>
          </a:p>
          <a:p>
            <a:pPr algn="just"/>
            <a:r>
              <a:rPr lang="fr-FR" b="1" dirty="0" smtClean="0">
                <a:solidFill>
                  <a:srgbClr val="4F4D52"/>
                </a:solidFill>
                <a:latin typeface="+mn-lt"/>
              </a:rPr>
              <a:t>g) </a:t>
            </a:r>
            <a:r>
              <a:rPr lang="fr-FR" b="1" dirty="0">
                <a:solidFill>
                  <a:srgbClr val="0070C0"/>
                </a:solidFill>
                <a:latin typeface="+mn-lt"/>
              </a:rPr>
              <a:t>Dans la série répétée, les 5 coups doivent être tirés et tout coup non tiré ou n’atteignant pas la cible est compté zéro.</a:t>
            </a:r>
          </a:p>
        </p:txBody>
      </p:sp>
    </p:spTree>
    <p:extLst>
      <p:ext uri="{BB962C8B-B14F-4D97-AF65-F5344CB8AC3E}">
        <p14:creationId xmlns:p14="http://schemas.microsoft.com/office/powerpoint/2010/main" val="1059106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C3ED352E-D7FD-4985-81B8-DBD942EAF5E8}" type="slidenum">
              <a:rPr lang="fr-FR"/>
              <a:pPr>
                <a:defRPr/>
              </a:pPr>
              <a:t>7</a:t>
            </a:fld>
            <a:endParaRPr lang="fr-FR" dirty="0"/>
          </a:p>
        </p:txBody>
      </p:sp>
      <p:sp>
        <p:nvSpPr>
          <p:cNvPr id="3" name="Rectangle 2"/>
          <p:cNvSpPr/>
          <p:nvPr/>
        </p:nvSpPr>
        <p:spPr>
          <a:xfrm>
            <a:off x="241865" y="1052736"/>
            <a:ext cx="8712968" cy="5262979"/>
          </a:xfrm>
          <a:prstGeom prst="rect">
            <a:avLst/>
          </a:prstGeom>
        </p:spPr>
        <p:txBody>
          <a:bodyPr wrap="square">
            <a:spAutoFit/>
          </a:bodyPr>
          <a:lstStyle/>
          <a:p>
            <a:pPr lvl="0" algn="just"/>
            <a:r>
              <a:rPr lang="fr-FR" b="1" dirty="0">
                <a:solidFill>
                  <a:srgbClr val="C00000"/>
                </a:solidFill>
                <a:latin typeface="Book Antiqua" pitchFamily="18" charset="0"/>
              </a:rPr>
              <a:t>6.2.2.3 </a:t>
            </a:r>
            <a:r>
              <a:rPr lang="fr-FR" b="1" dirty="0">
                <a:solidFill>
                  <a:srgbClr val="0070C0"/>
                </a:solidFill>
                <a:latin typeface="Book Antiqua" pitchFamily="18" charset="0"/>
              </a:rPr>
              <a:t>Au poste de tir, l'arme doit toujours être pointée dans une direction sûre.</a:t>
            </a:r>
          </a:p>
          <a:p>
            <a:pPr lvl="0" algn="just"/>
            <a:r>
              <a:rPr lang="fr-FR" b="1" dirty="0">
                <a:solidFill>
                  <a:srgbClr val="0070C0"/>
                </a:solidFill>
                <a:latin typeface="Book Antiqua" pitchFamily="18" charset="0"/>
              </a:rPr>
              <a:t>Le mécanisme, la culasse ou le dispositif de chargement ne doit pas être fermé avant que le canon de l'arme ne soit vers le bas, dans une direction sûre vers la zone des cibles.</a:t>
            </a:r>
          </a:p>
          <a:p>
            <a:pPr algn="just"/>
            <a:endParaRPr lang="fr-FR" b="1" dirty="0" smtClean="0">
              <a:solidFill>
                <a:srgbClr val="C00000"/>
              </a:solidFill>
              <a:latin typeface="+mn-lt"/>
            </a:endParaRPr>
          </a:p>
          <a:p>
            <a:pPr algn="just"/>
            <a:r>
              <a:rPr lang="fr-FR" b="1" dirty="0" smtClean="0">
                <a:solidFill>
                  <a:srgbClr val="C00000"/>
                </a:solidFill>
                <a:latin typeface="+mn-lt"/>
              </a:rPr>
              <a:t>6.2.2.4</a:t>
            </a:r>
            <a:r>
              <a:rPr lang="fr-FR" b="1" dirty="0" smtClean="0">
                <a:solidFill>
                  <a:srgbClr val="0070C0"/>
                </a:solidFill>
                <a:latin typeface="+mn-lt"/>
              </a:rPr>
              <a:t> </a:t>
            </a:r>
            <a:r>
              <a:rPr lang="fr-FR" b="1" dirty="0">
                <a:solidFill>
                  <a:srgbClr val="0070C0"/>
                </a:solidFill>
                <a:latin typeface="+mn-lt"/>
              </a:rPr>
              <a:t>Lors du reposé d’une arme pour quitter le poste de tir ou lorsque le tir est terminé, toutes les armes doivent être </a:t>
            </a:r>
            <a:r>
              <a:rPr lang="fr-FR" b="1" dirty="0" smtClean="0">
                <a:solidFill>
                  <a:srgbClr val="0070C0"/>
                </a:solidFill>
                <a:latin typeface="+mn-lt"/>
              </a:rPr>
              <a:t>déchargées avec </a:t>
            </a:r>
            <a:r>
              <a:rPr lang="fr-FR" b="1" dirty="0">
                <a:solidFill>
                  <a:srgbClr val="0070C0"/>
                </a:solidFill>
                <a:latin typeface="+mn-lt"/>
              </a:rPr>
              <a:t>les culasses ou les mécanismes de chargement ouverts et des drapeaux de sécurité insérés.</a:t>
            </a:r>
          </a:p>
          <a:p>
            <a:pPr algn="just"/>
            <a:r>
              <a:rPr lang="fr-FR" b="1" dirty="0" smtClean="0">
                <a:solidFill>
                  <a:srgbClr val="0070C0"/>
                </a:solidFill>
                <a:latin typeface="+mn-lt"/>
              </a:rPr>
              <a:t>Avant </a:t>
            </a:r>
            <a:r>
              <a:rPr lang="fr-FR" b="1" dirty="0">
                <a:solidFill>
                  <a:srgbClr val="0070C0"/>
                </a:solidFill>
                <a:latin typeface="+mn-lt"/>
              </a:rPr>
              <a:t>de quitter </a:t>
            </a:r>
            <a:r>
              <a:rPr lang="fr-FR" b="1" dirty="0" smtClean="0">
                <a:solidFill>
                  <a:srgbClr val="0070C0"/>
                </a:solidFill>
                <a:latin typeface="+mn-lt"/>
              </a:rPr>
              <a:t>son poste </a:t>
            </a:r>
            <a:r>
              <a:rPr lang="fr-FR" b="1" dirty="0">
                <a:solidFill>
                  <a:srgbClr val="0070C0"/>
                </a:solidFill>
                <a:latin typeface="+mn-lt"/>
              </a:rPr>
              <a:t>de </a:t>
            </a:r>
            <a:r>
              <a:rPr lang="fr-FR" b="1" dirty="0" smtClean="0">
                <a:solidFill>
                  <a:srgbClr val="0070C0"/>
                </a:solidFill>
                <a:latin typeface="+mn-lt"/>
              </a:rPr>
              <a:t>tir un athlète </a:t>
            </a:r>
            <a:r>
              <a:rPr lang="fr-FR" b="1" dirty="0">
                <a:solidFill>
                  <a:srgbClr val="0070C0"/>
                </a:solidFill>
                <a:latin typeface="+mn-lt"/>
              </a:rPr>
              <a:t>doit s’assurer et l'arbitre </a:t>
            </a:r>
            <a:r>
              <a:rPr lang="fr-FR" b="1" dirty="0">
                <a:solidFill>
                  <a:srgbClr val="CC0099"/>
                </a:solidFill>
                <a:latin typeface="+mn-lt"/>
              </a:rPr>
              <a:t>doit vérifier </a:t>
            </a:r>
            <a:r>
              <a:rPr lang="fr-FR" b="1" dirty="0">
                <a:solidFill>
                  <a:srgbClr val="0070C0"/>
                </a:solidFill>
                <a:latin typeface="+mn-lt"/>
              </a:rPr>
              <a:t>qu’il n’y a </a:t>
            </a:r>
            <a:r>
              <a:rPr lang="fr-FR" b="1" dirty="0" smtClean="0">
                <a:solidFill>
                  <a:srgbClr val="0070C0"/>
                </a:solidFill>
                <a:latin typeface="+mn-lt"/>
              </a:rPr>
              <a:t>aucune cartouche ou </a:t>
            </a:r>
            <a:r>
              <a:rPr lang="fr-FR" b="1" dirty="0">
                <a:solidFill>
                  <a:srgbClr val="0070C0"/>
                </a:solidFill>
                <a:latin typeface="+mn-lt"/>
              </a:rPr>
              <a:t>plomb dans la </a:t>
            </a:r>
            <a:r>
              <a:rPr lang="fr-FR" b="1" dirty="0" smtClean="0">
                <a:solidFill>
                  <a:srgbClr val="0070C0"/>
                </a:solidFill>
                <a:latin typeface="+mn-lt"/>
              </a:rPr>
              <a:t>chambre, le canon </a:t>
            </a:r>
            <a:r>
              <a:rPr lang="fr-FR" b="1" dirty="0">
                <a:solidFill>
                  <a:srgbClr val="0070C0"/>
                </a:solidFill>
                <a:latin typeface="+mn-lt"/>
              </a:rPr>
              <a:t>ou </a:t>
            </a:r>
            <a:r>
              <a:rPr lang="fr-FR" b="1" dirty="0" smtClean="0">
                <a:solidFill>
                  <a:srgbClr val="0070C0"/>
                </a:solidFill>
                <a:latin typeface="+mn-lt"/>
              </a:rPr>
              <a:t>un </a:t>
            </a:r>
            <a:r>
              <a:rPr lang="fr-FR" b="1" dirty="0">
                <a:solidFill>
                  <a:srgbClr val="0070C0"/>
                </a:solidFill>
                <a:latin typeface="+mn-lt"/>
              </a:rPr>
              <a:t>chargeur, et </a:t>
            </a:r>
            <a:r>
              <a:rPr lang="fr-FR" b="1" dirty="0" smtClean="0">
                <a:solidFill>
                  <a:srgbClr val="0070C0"/>
                </a:solidFill>
                <a:latin typeface="+mn-lt"/>
              </a:rPr>
              <a:t>qu’un </a:t>
            </a:r>
            <a:r>
              <a:rPr lang="fr-FR" b="1" dirty="0">
                <a:solidFill>
                  <a:srgbClr val="0070C0"/>
                </a:solidFill>
                <a:latin typeface="+mn-lt"/>
              </a:rPr>
              <a:t>drapeau de sécurité est en place</a:t>
            </a:r>
            <a:r>
              <a:rPr lang="fr-FR" b="1" dirty="0" smtClean="0">
                <a:solidFill>
                  <a:srgbClr val="0070C0"/>
                </a:solidFill>
                <a:latin typeface="+mn-lt"/>
              </a:rPr>
              <a:t>.</a:t>
            </a:r>
          </a:p>
          <a:p>
            <a:pPr algn="just"/>
            <a:endParaRPr lang="fr-FR" b="1" dirty="0" smtClean="0">
              <a:solidFill>
                <a:srgbClr val="0070C0"/>
              </a:solidFill>
              <a:latin typeface="+mn-lt"/>
            </a:endParaRPr>
          </a:p>
          <a:p>
            <a:pPr algn="just"/>
            <a:endParaRPr lang="fr-FR" sz="1000" b="1" dirty="0">
              <a:solidFill>
                <a:srgbClr val="0070C0"/>
              </a:solidFill>
              <a:latin typeface="+mn-lt"/>
            </a:endParaRPr>
          </a:p>
          <a:p>
            <a:pPr algn="just"/>
            <a:r>
              <a:rPr lang="fr-FR" b="1" dirty="0">
                <a:solidFill>
                  <a:srgbClr val="C00000"/>
                </a:solidFill>
                <a:latin typeface="+mn-lt"/>
              </a:rPr>
              <a:t>6.2.2.5</a:t>
            </a:r>
            <a:r>
              <a:rPr lang="fr-FR" b="1" dirty="0">
                <a:solidFill>
                  <a:srgbClr val="0070C0"/>
                </a:solidFill>
                <a:latin typeface="+mn-lt"/>
              </a:rPr>
              <a:t> Un athlète qui range son arme dans son étui ou sa boîte de transport, ou quitte son poste de tir sans que l’arme ait été </a:t>
            </a:r>
            <a:r>
              <a:rPr lang="fr-FR" b="1" dirty="0" smtClean="0">
                <a:solidFill>
                  <a:srgbClr val="0070C0"/>
                </a:solidFill>
                <a:latin typeface="+mn-lt"/>
              </a:rPr>
              <a:t>vérifiée par </a:t>
            </a:r>
            <a:r>
              <a:rPr lang="fr-FR" b="1" dirty="0">
                <a:solidFill>
                  <a:srgbClr val="0070C0"/>
                </a:solidFill>
                <a:latin typeface="+mn-lt"/>
              </a:rPr>
              <a:t>un arbitre, pourra être </a:t>
            </a:r>
            <a:r>
              <a:rPr lang="fr-FR" b="1" dirty="0" smtClean="0">
                <a:solidFill>
                  <a:srgbClr val="0070C0"/>
                </a:solidFill>
                <a:latin typeface="+mn-lt"/>
              </a:rPr>
              <a:t>disqualifié si </a:t>
            </a:r>
            <a:r>
              <a:rPr lang="fr-FR" b="1" dirty="0">
                <a:solidFill>
                  <a:srgbClr val="0070C0"/>
                </a:solidFill>
                <a:latin typeface="+mn-lt"/>
              </a:rPr>
              <a:t>le Jury détermine qu’il y a eu une </a:t>
            </a:r>
            <a:r>
              <a:rPr lang="fr-FR" b="1" dirty="0" smtClean="0">
                <a:solidFill>
                  <a:srgbClr val="0070C0"/>
                </a:solidFill>
                <a:latin typeface="+mn-lt"/>
              </a:rPr>
              <a:t>infraction caractérisée </a:t>
            </a:r>
            <a:r>
              <a:rPr lang="fr-FR" b="1" dirty="0">
                <a:solidFill>
                  <a:srgbClr val="0070C0"/>
                </a:solidFill>
                <a:latin typeface="+mn-lt"/>
              </a:rPr>
              <a:t>aux Règles de sécurité</a:t>
            </a:r>
            <a:r>
              <a:rPr lang="fr-FR" b="1" dirty="0" smtClean="0">
                <a:solidFill>
                  <a:srgbClr val="0070C0"/>
                </a:solidFill>
                <a:latin typeface="+mn-lt"/>
              </a:rPr>
              <a:t>.</a:t>
            </a:r>
          </a:p>
          <a:p>
            <a:pPr algn="just"/>
            <a:endParaRPr lang="fr-FR" b="1" dirty="0" smtClean="0">
              <a:solidFill>
                <a:srgbClr val="0070C0"/>
              </a:solidFill>
              <a:latin typeface="+mn-lt"/>
            </a:endParaRPr>
          </a:p>
          <a:p>
            <a:pPr algn="just"/>
            <a:endParaRPr lang="fr-FR" sz="1000" b="1" dirty="0">
              <a:solidFill>
                <a:srgbClr val="0070C0"/>
              </a:solidFill>
              <a:latin typeface="+mn-lt"/>
            </a:endParaRPr>
          </a:p>
          <a:p>
            <a:pPr algn="just"/>
            <a:endParaRPr lang="fr-FR" sz="1000" b="1" dirty="0">
              <a:solidFill>
                <a:srgbClr val="0070C0"/>
              </a:solidFill>
              <a:latin typeface="+mn-l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576" y="14604"/>
            <a:ext cx="4395787" cy="913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txBox="1">
            <a:spLocks noGrp="1"/>
          </p:cNvSpPr>
          <p:nvPr/>
        </p:nvSpPr>
        <p:spPr>
          <a:xfrm>
            <a:off x="7924800" y="6416675"/>
            <a:ext cx="762000" cy="365125"/>
          </a:xfrm>
          <a:prstGeom prst="rect">
            <a:avLst/>
          </a:prstGeom>
          <a:noFill/>
        </p:spPr>
        <p:txBody>
          <a:bodyPr lIns="0" rIns="0" anchor="b"/>
          <a:lstStyle/>
          <a:p>
            <a:pPr algn="r" fontAlgn="auto">
              <a:spcBef>
                <a:spcPts val="0"/>
              </a:spcBef>
              <a:spcAft>
                <a:spcPts val="0"/>
              </a:spcAft>
              <a:defRPr/>
            </a:pPr>
            <a:fld id="{D812D487-7611-49F2-BBAB-60DD815CFB98}" type="slidenum">
              <a:rPr lang="fr-FR" sz="1200">
                <a:solidFill>
                  <a:schemeClr val="tx1">
                    <a:shade val="50000"/>
                  </a:schemeClr>
                </a:solidFill>
                <a:latin typeface="+mn-lt"/>
                <a:cs typeface="+mn-cs"/>
              </a:rPr>
              <a:pPr algn="r" fontAlgn="auto">
                <a:spcBef>
                  <a:spcPts val="0"/>
                </a:spcBef>
                <a:spcAft>
                  <a:spcPts val="0"/>
                </a:spcAft>
                <a:defRPr/>
              </a:pPr>
              <a:t>70</a:t>
            </a:fld>
            <a:endParaRPr lang="fr-FR" sz="1200" dirty="0">
              <a:solidFill>
                <a:schemeClr val="tx1">
                  <a:shade val="50000"/>
                </a:schemeClr>
              </a:solidFill>
              <a:latin typeface="+mn-lt"/>
              <a:cs typeface="+mn-cs"/>
            </a:endParaRPr>
          </a:p>
        </p:txBody>
      </p:sp>
      <p:sp>
        <p:nvSpPr>
          <p:cNvPr id="132101" name="Rectangle 5"/>
          <p:cNvSpPr>
            <a:spLocks noChangeArrowheads="1"/>
          </p:cNvSpPr>
          <p:nvPr/>
        </p:nvSpPr>
        <p:spPr bwMode="auto">
          <a:xfrm>
            <a:off x="1847890" y="548680"/>
            <a:ext cx="5567550" cy="400110"/>
          </a:xfrm>
          <a:prstGeom prst="rect">
            <a:avLst/>
          </a:prstGeom>
          <a:noFill/>
          <a:ln w="9525">
            <a:noFill/>
            <a:miter lim="800000"/>
            <a:headEnd/>
            <a:tailEnd/>
          </a:ln>
          <a:effectLst/>
        </p:spPr>
        <p:txBody>
          <a:bodyPr wrap="none">
            <a:spAutoFit/>
          </a:bodyPr>
          <a:lstStyle/>
          <a:p>
            <a:pPr algn="ctr">
              <a:defRPr/>
            </a:pPr>
            <a:r>
              <a:rPr lang="fr-FR" sz="2000" b="1" dirty="0" smtClean="0">
                <a:solidFill>
                  <a:srgbClr val="C00000"/>
                </a:solidFill>
                <a:latin typeface="+mn-lt"/>
                <a:cs typeface="Arial" charset="0"/>
              </a:rPr>
              <a:t>6.12.6. </a:t>
            </a:r>
            <a:r>
              <a:rPr lang="fr-FR" sz="2000" b="1" dirty="0" smtClean="0">
                <a:latin typeface="+mn-lt"/>
                <a:cs typeface="Arial" charset="0"/>
              </a:rPr>
              <a:t>Pénalités pour infractions au règlement</a:t>
            </a:r>
            <a:endParaRPr lang="fr-FR" sz="2000" b="1" dirty="0">
              <a:latin typeface="+mn-lt"/>
              <a:cs typeface="Arial" charset="0"/>
            </a:endParaRPr>
          </a:p>
        </p:txBody>
      </p:sp>
      <p:sp>
        <p:nvSpPr>
          <p:cNvPr id="9" name="Titre 1"/>
          <p:cNvSpPr txBox="1">
            <a:spLocks/>
          </p:cNvSpPr>
          <p:nvPr/>
        </p:nvSpPr>
        <p:spPr>
          <a:xfrm>
            <a:off x="539552" y="0"/>
            <a:ext cx="8229600" cy="692150"/>
          </a:xfrm>
          <a:prstGeom prst="rect">
            <a:avLst/>
          </a:prstGeom>
        </p:spPr>
        <p:txBody>
          <a:bodyPr>
            <a:scene3d>
              <a:camera prst="orthographicFront"/>
              <a:lightRig rig="soft" dir="t">
                <a:rot lat="0" lon="0" rev="16800000"/>
              </a:lightRig>
            </a:scene3d>
            <a:sp3d prstMaterial="softEdge">
              <a:bevelT w="38100" h="38100"/>
            </a:sp3d>
          </a:bodyPr>
          <a:lstStyle/>
          <a:p>
            <a:pPr algn="ctr" fontAlgn="auto">
              <a:spcAft>
                <a:spcPts val="0"/>
              </a:spcAft>
              <a:defRPr/>
            </a:pPr>
            <a:r>
              <a:rPr lang="fr-FR" sz="3200" dirty="0">
                <a:ln w="6350">
                  <a:noFill/>
                </a:ln>
                <a:solidFill>
                  <a:srgbClr val="0070C0"/>
                </a:solidFill>
                <a:effectLst>
                  <a:outerShdw blurRad="114300" dist="101600" dir="2700000" algn="tl" rotWithShape="0">
                    <a:srgbClr val="000000">
                      <a:alpha val="40000"/>
                    </a:srgbClr>
                  </a:outerShdw>
                </a:effectLst>
                <a:latin typeface="+mn-lt"/>
                <a:ea typeface="+mj-ea"/>
                <a:cs typeface="+mj-cs"/>
              </a:rPr>
              <a:t>8. Pénalités</a:t>
            </a:r>
          </a:p>
        </p:txBody>
      </p:sp>
      <p:sp>
        <p:nvSpPr>
          <p:cNvPr id="2" name="Rectangle 1"/>
          <p:cNvSpPr/>
          <p:nvPr/>
        </p:nvSpPr>
        <p:spPr>
          <a:xfrm>
            <a:off x="239722" y="948790"/>
            <a:ext cx="8713788" cy="5078313"/>
          </a:xfrm>
          <a:prstGeom prst="rect">
            <a:avLst/>
          </a:prstGeom>
          <a:noFill/>
          <a:ln>
            <a:noFill/>
          </a:ln>
        </p:spPr>
        <p:txBody>
          <a:bodyPr wrap="square">
            <a:spAutoFit/>
          </a:bodyPr>
          <a:lstStyle/>
          <a:p>
            <a:pPr algn="just"/>
            <a:r>
              <a:rPr lang="fr-FR" b="1" dirty="0">
                <a:solidFill>
                  <a:srgbClr val="C00000"/>
                </a:solidFill>
                <a:latin typeface="+mn-lt"/>
              </a:rPr>
              <a:t>6.12.6.1 </a:t>
            </a:r>
            <a:r>
              <a:rPr lang="fr-FR" b="1" dirty="0">
                <a:solidFill>
                  <a:srgbClr val="0070C0"/>
                </a:solidFill>
                <a:latin typeface="+mn-lt"/>
              </a:rPr>
              <a:t>Infractions ouvertes ou dissimulées</a:t>
            </a:r>
          </a:p>
          <a:p>
            <a:pPr algn="just"/>
            <a:r>
              <a:rPr lang="fr-FR" b="1" dirty="0">
                <a:solidFill>
                  <a:srgbClr val="0070C0"/>
                </a:solidFill>
                <a:latin typeface="+mn-lt"/>
              </a:rPr>
              <a:t>Le Jury doit pénaliser une infraction de la façon suivante </a:t>
            </a:r>
            <a:r>
              <a:rPr lang="fr-FR" b="1" dirty="0" smtClean="0">
                <a:solidFill>
                  <a:srgbClr val="0070C0"/>
                </a:solidFill>
                <a:latin typeface="+mn-lt"/>
              </a:rPr>
              <a:t>:</a:t>
            </a:r>
          </a:p>
          <a:p>
            <a:pPr algn="just"/>
            <a:endParaRPr lang="fr-FR" b="1" dirty="0">
              <a:solidFill>
                <a:srgbClr val="0070C0"/>
              </a:solidFill>
              <a:latin typeface="+mn-lt"/>
            </a:endParaRPr>
          </a:p>
          <a:p>
            <a:pPr algn="just"/>
            <a:r>
              <a:rPr lang="fr-FR" b="1" dirty="0">
                <a:solidFill>
                  <a:prstClr val="black"/>
                </a:solidFill>
                <a:latin typeface="Palatino Linotype"/>
              </a:rPr>
              <a:t>a</a:t>
            </a:r>
            <a:r>
              <a:rPr lang="fr-FR" b="1" dirty="0" smtClean="0">
                <a:solidFill>
                  <a:prstClr val="black"/>
                </a:solidFill>
                <a:latin typeface="Palatino Linotype"/>
              </a:rPr>
              <a:t>)  </a:t>
            </a:r>
            <a:r>
              <a:rPr lang="fr-FR" b="1" dirty="0" smtClean="0">
                <a:solidFill>
                  <a:srgbClr val="0070C0"/>
                </a:solidFill>
                <a:latin typeface="+mn-lt"/>
              </a:rPr>
              <a:t>Dans </a:t>
            </a:r>
            <a:r>
              <a:rPr lang="fr-FR" b="1" dirty="0">
                <a:solidFill>
                  <a:srgbClr val="0070C0"/>
                </a:solidFill>
                <a:latin typeface="+mn-lt"/>
              </a:rPr>
              <a:t>le cas d’une infraction ouverte aux Règles, un Avertissement (Carton Jaune) doit être donné à </a:t>
            </a:r>
            <a:r>
              <a:rPr lang="fr-FR" b="1" dirty="0" smtClean="0">
                <a:solidFill>
                  <a:srgbClr val="0070C0"/>
                </a:solidFill>
                <a:latin typeface="+mn-lt"/>
              </a:rPr>
              <a:t>un athlète </a:t>
            </a:r>
            <a:r>
              <a:rPr lang="fr-FR" b="1" dirty="0">
                <a:solidFill>
                  <a:srgbClr val="0070C0"/>
                </a:solidFill>
                <a:latin typeface="+mn-lt"/>
              </a:rPr>
              <a:t>de façon à lui donner la possibilité de corriger la faute. Dans la mesure du possible l’avertissement </a:t>
            </a:r>
            <a:r>
              <a:rPr lang="fr-FR" b="1" dirty="0" smtClean="0">
                <a:solidFill>
                  <a:srgbClr val="0070C0"/>
                </a:solidFill>
                <a:latin typeface="+mn-lt"/>
              </a:rPr>
              <a:t>doit être </a:t>
            </a:r>
            <a:r>
              <a:rPr lang="fr-FR" b="1" dirty="0">
                <a:solidFill>
                  <a:srgbClr val="0070C0"/>
                </a:solidFill>
                <a:latin typeface="+mn-lt"/>
              </a:rPr>
              <a:t>donné pendant l’entrainement ou le temps de préparation et d’essais. Si l’athlète ne corrige pas la </a:t>
            </a:r>
            <a:r>
              <a:rPr lang="fr-FR" b="1" dirty="0" smtClean="0">
                <a:solidFill>
                  <a:srgbClr val="0070C0"/>
                </a:solidFill>
                <a:latin typeface="+mn-lt"/>
              </a:rPr>
              <a:t>faute comme </a:t>
            </a:r>
            <a:r>
              <a:rPr lang="fr-FR" b="1" dirty="0">
                <a:solidFill>
                  <a:srgbClr val="0070C0"/>
                </a:solidFill>
                <a:latin typeface="+mn-lt"/>
              </a:rPr>
              <a:t>cela lui a été demandé par le Jury, deux (2) points seront déduits de ses résultats. Si l’athlète </a:t>
            </a:r>
            <a:r>
              <a:rPr lang="fr-FR" b="1" dirty="0" smtClean="0">
                <a:solidFill>
                  <a:srgbClr val="0070C0"/>
                </a:solidFill>
                <a:latin typeface="+mn-lt"/>
              </a:rPr>
              <a:t>persiste à </a:t>
            </a:r>
            <a:r>
              <a:rPr lang="fr-FR" b="1" dirty="0">
                <a:solidFill>
                  <a:srgbClr val="0070C0"/>
                </a:solidFill>
                <a:latin typeface="+mn-lt"/>
              </a:rPr>
              <a:t>ne pas corriger la faute après avoir reçu un avertissement, il sera disqualifié</a:t>
            </a:r>
            <a:r>
              <a:rPr lang="fr-FR" b="1" dirty="0" smtClean="0">
                <a:solidFill>
                  <a:srgbClr val="0070C0"/>
                </a:solidFill>
                <a:latin typeface="+mn-lt"/>
              </a:rPr>
              <a:t>.</a:t>
            </a:r>
          </a:p>
          <a:p>
            <a:pPr algn="just"/>
            <a:endParaRPr lang="fr-FR" b="1" dirty="0">
              <a:solidFill>
                <a:srgbClr val="0070C0"/>
              </a:solidFill>
              <a:latin typeface="+mn-lt"/>
            </a:endParaRPr>
          </a:p>
          <a:p>
            <a:pPr algn="just"/>
            <a:r>
              <a:rPr lang="fr-FR" b="1" dirty="0">
                <a:latin typeface="+mn-lt"/>
              </a:rPr>
              <a:t>b) </a:t>
            </a:r>
            <a:r>
              <a:rPr lang="fr-FR" b="1" dirty="0">
                <a:solidFill>
                  <a:srgbClr val="0070C0"/>
                </a:solidFill>
                <a:latin typeface="+mn-lt"/>
              </a:rPr>
              <a:t>Dans le cas d’une infraction dissimulée aux Règles, quand la faute est délibérément dissimulée, </a:t>
            </a:r>
            <a:r>
              <a:rPr lang="fr-FR" b="1" dirty="0" smtClean="0">
                <a:solidFill>
                  <a:srgbClr val="0070C0"/>
                </a:solidFill>
                <a:latin typeface="+mn-lt"/>
              </a:rPr>
              <a:t>la Disqualification </a:t>
            </a:r>
            <a:r>
              <a:rPr lang="fr-FR" b="1" dirty="0">
                <a:solidFill>
                  <a:srgbClr val="0070C0"/>
                </a:solidFill>
                <a:latin typeface="+mn-lt"/>
              </a:rPr>
              <a:t>(Carton Rouge) doit être appliquée.</a:t>
            </a:r>
          </a:p>
          <a:p>
            <a:pPr algn="just"/>
            <a:endParaRPr lang="fr-FR" b="1" dirty="0" smtClean="0">
              <a:latin typeface="+mn-lt"/>
            </a:endParaRPr>
          </a:p>
          <a:p>
            <a:pPr algn="just"/>
            <a:r>
              <a:rPr lang="fr-FR" b="1" dirty="0" smtClean="0">
                <a:latin typeface="+mn-lt"/>
              </a:rPr>
              <a:t>c</a:t>
            </a:r>
            <a:r>
              <a:rPr lang="fr-FR" b="1" dirty="0">
                <a:latin typeface="+mn-lt"/>
              </a:rPr>
              <a:t>) </a:t>
            </a:r>
            <a:r>
              <a:rPr lang="fr-FR" b="1" dirty="0" smtClean="0">
                <a:latin typeface="+mn-lt"/>
              </a:rPr>
              <a:t> </a:t>
            </a:r>
            <a:r>
              <a:rPr lang="fr-FR" b="1" dirty="0" smtClean="0">
                <a:solidFill>
                  <a:srgbClr val="0070C0"/>
                </a:solidFill>
                <a:latin typeface="+mn-lt"/>
              </a:rPr>
              <a:t>Si </a:t>
            </a:r>
            <a:r>
              <a:rPr lang="fr-FR" b="1" dirty="0">
                <a:solidFill>
                  <a:srgbClr val="0070C0"/>
                </a:solidFill>
                <a:latin typeface="+mn-lt"/>
              </a:rPr>
              <a:t>un athlète, lorsqu’on le questionne pour qu’il donne une explication au sujet d’un incident, </a:t>
            </a:r>
            <a:r>
              <a:rPr lang="fr-FR" b="1" dirty="0" smtClean="0">
                <a:solidFill>
                  <a:srgbClr val="0070C0"/>
                </a:solidFill>
                <a:latin typeface="+mn-lt"/>
              </a:rPr>
              <a:t>donne sciemment </a:t>
            </a:r>
            <a:r>
              <a:rPr lang="fr-FR" b="1" dirty="0">
                <a:solidFill>
                  <a:srgbClr val="0070C0"/>
                </a:solidFill>
                <a:latin typeface="+mn-lt"/>
              </a:rPr>
              <a:t>et en toute conscience de fausses indications, il y a lieu de retirer 2 points de </a:t>
            </a:r>
            <a:r>
              <a:rPr lang="fr-FR" b="1" dirty="0" smtClean="0">
                <a:solidFill>
                  <a:srgbClr val="0070C0"/>
                </a:solidFill>
                <a:latin typeface="+mn-lt"/>
              </a:rPr>
              <a:t>ses résultats</a:t>
            </a:r>
            <a:r>
              <a:rPr lang="fr-FR" b="1" dirty="0">
                <a:solidFill>
                  <a:srgbClr val="0070C0"/>
                </a:solidFill>
                <a:latin typeface="+mn-lt"/>
              </a:rPr>
              <a:t>. Dans des cas graves, il pourra être disqualifié.</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txBox="1">
            <a:spLocks noGrp="1"/>
          </p:cNvSpPr>
          <p:nvPr/>
        </p:nvSpPr>
        <p:spPr>
          <a:xfrm>
            <a:off x="7924800" y="6416675"/>
            <a:ext cx="762000" cy="365125"/>
          </a:xfrm>
          <a:prstGeom prst="rect">
            <a:avLst/>
          </a:prstGeom>
          <a:noFill/>
        </p:spPr>
        <p:txBody>
          <a:bodyPr lIns="0" rIns="0" anchor="b"/>
          <a:lstStyle/>
          <a:p>
            <a:pPr algn="r" fontAlgn="auto">
              <a:spcBef>
                <a:spcPts val="0"/>
              </a:spcBef>
              <a:spcAft>
                <a:spcPts val="0"/>
              </a:spcAft>
              <a:defRPr/>
            </a:pPr>
            <a:fld id="{A97B39E3-606A-4C3F-961A-73633DDBDDC1}" type="slidenum">
              <a:rPr lang="fr-FR" sz="1200">
                <a:solidFill>
                  <a:schemeClr val="tx1">
                    <a:shade val="50000"/>
                  </a:schemeClr>
                </a:solidFill>
                <a:latin typeface="+mn-lt"/>
                <a:cs typeface="+mn-cs"/>
              </a:rPr>
              <a:pPr algn="r" fontAlgn="auto">
                <a:spcBef>
                  <a:spcPts val="0"/>
                </a:spcBef>
                <a:spcAft>
                  <a:spcPts val="0"/>
                </a:spcAft>
                <a:defRPr/>
              </a:pPr>
              <a:t>71</a:t>
            </a:fld>
            <a:endParaRPr lang="fr-FR" sz="1200" dirty="0">
              <a:solidFill>
                <a:schemeClr val="tx1">
                  <a:shade val="50000"/>
                </a:schemeClr>
              </a:solidFill>
              <a:latin typeface="+mn-lt"/>
              <a:cs typeface="+mn-cs"/>
            </a:endParaRPr>
          </a:p>
        </p:txBody>
      </p:sp>
      <p:sp>
        <p:nvSpPr>
          <p:cNvPr id="161796" name="Rectangle 4"/>
          <p:cNvSpPr>
            <a:spLocks noChangeArrowheads="1"/>
          </p:cNvSpPr>
          <p:nvPr/>
        </p:nvSpPr>
        <p:spPr bwMode="auto">
          <a:xfrm>
            <a:off x="179388" y="260350"/>
            <a:ext cx="8763000" cy="369332"/>
          </a:xfrm>
          <a:prstGeom prst="rect">
            <a:avLst/>
          </a:prstGeom>
          <a:noFill/>
          <a:ln w="9525">
            <a:noFill/>
            <a:miter lim="800000"/>
            <a:headEnd/>
            <a:tailEnd/>
          </a:ln>
          <a:effectLst/>
        </p:spPr>
        <p:txBody>
          <a:bodyPr>
            <a:spAutoFit/>
          </a:bodyPr>
          <a:lstStyle/>
          <a:p>
            <a:pPr algn="just">
              <a:defRPr/>
            </a:pPr>
            <a:r>
              <a:rPr lang="fr-FR" b="1" dirty="0">
                <a:solidFill>
                  <a:schemeClr val="bg1"/>
                </a:solidFill>
                <a:latin typeface="+mn-lt"/>
                <a:cs typeface="Arial" charset="0"/>
              </a:rPr>
              <a:t> </a:t>
            </a:r>
            <a:endParaRPr lang="fr-FR" b="1" dirty="0">
              <a:solidFill>
                <a:srgbClr val="FFFF5D"/>
              </a:solidFill>
              <a:latin typeface="+mn-lt"/>
              <a:cs typeface="Arial" charset="0"/>
            </a:endParaRPr>
          </a:p>
        </p:txBody>
      </p:sp>
      <p:sp>
        <p:nvSpPr>
          <p:cNvPr id="5" name="Rectangle 4"/>
          <p:cNvSpPr/>
          <p:nvPr/>
        </p:nvSpPr>
        <p:spPr>
          <a:xfrm>
            <a:off x="179388" y="856357"/>
            <a:ext cx="8772525" cy="4801314"/>
          </a:xfrm>
          <a:prstGeom prst="rect">
            <a:avLst/>
          </a:prstGeom>
        </p:spPr>
        <p:txBody>
          <a:bodyPr wrap="square">
            <a:spAutoFit/>
          </a:bodyPr>
          <a:lstStyle/>
          <a:p>
            <a:pPr algn="just"/>
            <a:r>
              <a:rPr lang="fr-FR" b="1" dirty="0">
                <a:solidFill>
                  <a:srgbClr val="C00000"/>
                </a:solidFill>
                <a:latin typeface="+mn-lt"/>
              </a:rPr>
              <a:t>6.12.6.2 </a:t>
            </a:r>
            <a:r>
              <a:rPr lang="fr-FR" b="1" dirty="0">
                <a:solidFill>
                  <a:srgbClr val="0070C0"/>
                </a:solidFill>
                <a:latin typeface="+mn-lt"/>
              </a:rPr>
              <a:t>Dans le cas d’infraction aux Règles ou aux instructions des arbitres ou du Jury, le Jury ou l’un de ses </a:t>
            </a:r>
            <a:r>
              <a:rPr lang="fr-FR" b="1" dirty="0" smtClean="0">
                <a:solidFill>
                  <a:srgbClr val="0070C0"/>
                </a:solidFill>
                <a:latin typeface="+mn-lt"/>
              </a:rPr>
              <a:t>membres peut </a:t>
            </a:r>
            <a:r>
              <a:rPr lang="fr-FR" b="1" dirty="0">
                <a:solidFill>
                  <a:srgbClr val="0070C0"/>
                </a:solidFill>
                <a:latin typeface="+mn-lt"/>
              </a:rPr>
              <a:t>infliger les pénalités ci-après</a:t>
            </a:r>
            <a:r>
              <a:rPr lang="fr-FR" b="1" dirty="0" smtClean="0">
                <a:solidFill>
                  <a:srgbClr val="0070C0"/>
                </a:solidFill>
                <a:latin typeface="+mn-lt"/>
              </a:rPr>
              <a:t>.</a:t>
            </a:r>
          </a:p>
          <a:p>
            <a:pPr algn="just"/>
            <a:endParaRPr lang="fr-FR" b="1" dirty="0">
              <a:solidFill>
                <a:srgbClr val="0070C0"/>
              </a:solidFill>
              <a:latin typeface="+mn-lt"/>
            </a:endParaRPr>
          </a:p>
          <a:p>
            <a:pPr algn="just"/>
            <a:r>
              <a:rPr lang="fr-FR" b="1" dirty="0">
                <a:latin typeface="+mn-lt"/>
              </a:rPr>
              <a:t>a) </a:t>
            </a:r>
            <a:r>
              <a:rPr lang="fr-FR" b="1" dirty="0">
                <a:solidFill>
                  <a:srgbClr val="0070C0"/>
                </a:solidFill>
                <a:latin typeface="+mn-lt"/>
              </a:rPr>
              <a:t>Avertissement </a:t>
            </a:r>
            <a:r>
              <a:rPr lang="fr-FR" b="1" dirty="0">
                <a:solidFill>
                  <a:srgbClr val="FFC000"/>
                </a:solidFill>
                <a:latin typeface="+mn-lt"/>
              </a:rPr>
              <a:t>(Carton Jaune)</a:t>
            </a:r>
            <a:r>
              <a:rPr lang="fr-FR" b="1" dirty="0">
                <a:solidFill>
                  <a:srgbClr val="0070C0"/>
                </a:solidFill>
                <a:latin typeface="+mn-lt"/>
              </a:rPr>
              <a:t>.</a:t>
            </a:r>
            <a:r>
              <a:rPr lang="fr-FR" b="1" dirty="0">
                <a:solidFill>
                  <a:srgbClr val="FFC000"/>
                </a:solidFill>
                <a:latin typeface="+mn-lt"/>
              </a:rPr>
              <a:t> </a:t>
            </a:r>
            <a:r>
              <a:rPr lang="fr-FR" b="1" dirty="0">
                <a:solidFill>
                  <a:srgbClr val="0070C0"/>
                </a:solidFill>
                <a:latin typeface="+mn-lt"/>
              </a:rPr>
              <a:t>Un avertissement doit être signifié à un athlète dans des termes qui </a:t>
            </a:r>
            <a:r>
              <a:rPr lang="fr-FR" b="1" dirty="0" smtClean="0">
                <a:solidFill>
                  <a:srgbClr val="0070C0"/>
                </a:solidFill>
                <a:latin typeface="+mn-lt"/>
              </a:rPr>
              <a:t>ne laissent </a:t>
            </a:r>
            <a:r>
              <a:rPr lang="fr-FR" b="1" dirty="0">
                <a:solidFill>
                  <a:srgbClr val="0070C0"/>
                </a:solidFill>
                <a:latin typeface="+mn-lt"/>
              </a:rPr>
              <a:t>aucun doute du fait qu’il s’agit d’un « AVERTISSEMENT » officiel et le carton jaune doit être montré.</a:t>
            </a:r>
          </a:p>
          <a:p>
            <a:pPr algn="just"/>
            <a:r>
              <a:rPr lang="fr-FR" b="1" dirty="0">
                <a:solidFill>
                  <a:srgbClr val="0070C0"/>
                </a:solidFill>
                <a:latin typeface="+mn-lt"/>
              </a:rPr>
              <a:t>Toutefois, il n’est pas nécessaire de faire précéder d’un avertissement les autres pénalités. </a:t>
            </a:r>
            <a:r>
              <a:rPr lang="fr-FR" b="1" dirty="0" smtClean="0">
                <a:solidFill>
                  <a:srgbClr val="0070C0"/>
                </a:solidFill>
                <a:latin typeface="+mn-lt"/>
              </a:rPr>
              <a:t>L'avertissement doit </a:t>
            </a:r>
            <a:r>
              <a:rPr lang="fr-FR" b="1" dirty="0">
                <a:solidFill>
                  <a:srgbClr val="0070C0"/>
                </a:solidFill>
                <a:latin typeface="+mn-lt"/>
              </a:rPr>
              <a:t>faire l'objet d'un Rapport d'incident et être enregistré par un membre du Jury sur le </a:t>
            </a:r>
            <a:r>
              <a:rPr lang="fr-FR" b="1" dirty="0" smtClean="0">
                <a:solidFill>
                  <a:srgbClr val="0070C0"/>
                </a:solidFill>
                <a:latin typeface="+mn-lt"/>
              </a:rPr>
              <a:t>registre. L’avertissement </a:t>
            </a:r>
            <a:r>
              <a:rPr lang="fr-FR" b="1" dirty="0">
                <a:solidFill>
                  <a:srgbClr val="0070C0"/>
                </a:solidFill>
                <a:latin typeface="+mn-lt"/>
              </a:rPr>
              <a:t>peut être donné par un seul membre du Jury</a:t>
            </a:r>
            <a:r>
              <a:rPr lang="fr-FR" b="1" dirty="0" smtClean="0">
                <a:solidFill>
                  <a:srgbClr val="0070C0"/>
                </a:solidFill>
                <a:latin typeface="+mn-lt"/>
              </a:rPr>
              <a:t>.</a:t>
            </a:r>
          </a:p>
          <a:p>
            <a:pPr algn="just"/>
            <a:endParaRPr lang="fr-FR" b="1" dirty="0">
              <a:solidFill>
                <a:srgbClr val="0070C0"/>
              </a:solidFill>
              <a:latin typeface="+mn-lt"/>
            </a:endParaRPr>
          </a:p>
          <a:p>
            <a:pPr algn="just"/>
            <a:r>
              <a:rPr lang="fr-FR" b="1" dirty="0">
                <a:latin typeface="+mn-lt"/>
              </a:rPr>
              <a:t>b) </a:t>
            </a:r>
            <a:r>
              <a:rPr lang="fr-FR" b="1" dirty="0">
                <a:solidFill>
                  <a:srgbClr val="0070C0"/>
                </a:solidFill>
                <a:latin typeface="+mn-lt"/>
              </a:rPr>
              <a:t>Déduction </a:t>
            </a:r>
            <a:r>
              <a:rPr lang="fr-FR" b="1" dirty="0">
                <a:solidFill>
                  <a:srgbClr val="00B050"/>
                </a:solidFill>
                <a:latin typeface="+mn-lt"/>
              </a:rPr>
              <a:t>(Carton Vert)</a:t>
            </a:r>
            <a:r>
              <a:rPr lang="fr-FR" b="1" dirty="0">
                <a:solidFill>
                  <a:srgbClr val="0070C0"/>
                </a:solidFill>
                <a:latin typeface="+mn-lt"/>
              </a:rPr>
              <a:t>. La déduction de points du score est décidée par au moins 2 membres </a:t>
            </a:r>
            <a:r>
              <a:rPr lang="fr-FR" b="1" dirty="0" smtClean="0">
                <a:solidFill>
                  <a:srgbClr val="0070C0"/>
                </a:solidFill>
                <a:latin typeface="+mn-lt"/>
              </a:rPr>
              <a:t>du Jury </a:t>
            </a:r>
            <a:r>
              <a:rPr lang="fr-FR" b="1" dirty="0">
                <a:solidFill>
                  <a:srgbClr val="0070C0"/>
                </a:solidFill>
                <a:latin typeface="+mn-lt"/>
              </a:rPr>
              <a:t>et notifiée en montrant un carton vert portant le mot "DÉDUCTION". Elle doit faire l'objet </a:t>
            </a:r>
            <a:r>
              <a:rPr lang="fr-FR" b="1" dirty="0" smtClean="0">
                <a:solidFill>
                  <a:srgbClr val="0070C0"/>
                </a:solidFill>
                <a:latin typeface="+mn-lt"/>
              </a:rPr>
              <a:t>d'un rapport </a:t>
            </a:r>
            <a:r>
              <a:rPr lang="fr-FR" b="1" dirty="0">
                <a:solidFill>
                  <a:srgbClr val="0070C0"/>
                </a:solidFill>
                <a:latin typeface="+mn-lt"/>
              </a:rPr>
              <a:t>d'incident et être enregistrée sur le ruban d'imprimante et le registre du stand. La </a:t>
            </a:r>
            <a:r>
              <a:rPr lang="fr-FR" b="1" dirty="0" smtClean="0">
                <a:solidFill>
                  <a:srgbClr val="0070C0"/>
                </a:solidFill>
                <a:latin typeface="+mn-lt"/>
              </a:rPr>
              <a:t>déduction peut </a:t>
            </a:r>
            <a:r>
              <a:rPr lang="fr-FR" b="1" dirty="0">
                <a:solidFill>
                  <a:srgbClr val="0070C0"/>
                </a:solidFill>
                <a:latin typeface="+mn-lt"/>
              </a:rPr>
              <a:t>être notifiée par un seul membre du Jury.</a:t>
            </a:r>
          </a:p>
          <a:p>
            <a:pPr algn="just"/>
            <a:endParaRPr lang="fr-FR" b="1" dirty="0">
              <a:solidFill>
                <a:srgbClr val="0070C0"/>
              </a:solidFill>
              <a:latin typeface="+mn-lt"/>
            </a:endParaRPr>
          </a:p>
        </p:txBody>
      </p:sp>
      <p:sp>
        <p:nvSpPr>
          <p:cNvPr id="6" name="Rectangle 5"/>
          <p:cNvSpPr/>
          <p:nvPr/>
        </p:nvSpPr>
        <p:spPr>
          <a:xfrm>
            <a:off x="3224726" y="152628"/>
            <a:ext cx="2276584" cy="584775"/>
          </a:xfrm>
          <a:prstGeom prst="rect">
            <a:avLst/>
          </a:prstGeom>
        </p:spPr>
        <p:txBody>
          <a:bodyPr wrap="none">
            <a:spAutoFit/>
          </a:bodyPr>
          <a:lstStyle/>
          <a:p>
            <a:pPr algn="ctr" fontAlgn="auto">
              <a:spcAft>
                <a:spcPts val="0"/>
              </a:spcAft>
              <a:defRPr/>
            </a:pPr>
            <a:r>
              <a:rPr lang="fr-FR" sz="3200" dirty="0">
                <a:ln w="6350">
                  <a:noFill/>
                </a:ln>
                <a:solidFill>
                  <a:srgbClr val="0070C0"/>
                </a:solidFill>
                <a:effectLst>
                  <a:outerShdw blurRad="114300" dist="101600" dir="2700000" algn="tl" rotWithShape="0">
                    <a:srgbClr val="000000">
                      <a:alpha val="40000"/>
                    </a:srgbClr>
                  </a:outerShdw>
                </a:effectLst>
                <a:latin typeface="+mn-lt"/>
              </a:rPr>
              <a:t>8. Pénalités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709DEFEB-ECF8-432B-A219-8CECFD777E00}" type="slidenum">
              <a:rPr lang="fr-FR" smtClean="0"/>
              <a:pPr>
                <a:defRPr/>
              </a:pPr>
              <a:t>72</a:t>
            </a:fld>
            <a:endParaRPr lang="fr-FR" dirty="0"/>
          </a:p>
        </p:txBody>
      </p:sp>
      <p:sp>
        <p:nvSpPr>
          <p:cNvPr id="3" name="Rectangle 2"/>
          <p:cNvSpPr/>
          <p:nvPr/>
        </p:nvSpPr>
        <p:spPr>
          <a:xfrm>
            <a:off x="281986" y="620688"/>
            <a:ext cx="8640960" cy="4247317"/>
          </a:xfrm>
          <a:prstGeom prst="rect">
            <a:avLst/>
          </a:prstGeom>
        </p:spPr>
        <p:txBody>
          <a:bodyPr wrap="square">
            <a:spAutoFit/>
          </a:bodyPr>
          <a:lstStyle/>
          <a:p>
            <a:pPr lvl="0" algn="just"/>
            <a:r>
              <a:rPr lang="fr-FR" b="1" dirty="0">
                <a:solidFill>
                  <a:prstClr val="black"/>
                </a:solidFill>
                <a:latin typeface="Palatino Linotype"/>
              </a:rPr>
              <a:t>c) </a:t>
            </a:r>
            <a:r>
              <a:rPr lang="fr-FR" b="1" dirty="0">
                <a:solidFill>
                  <a:srgbClr val="0070C0"/>
                </a:solidFill>
                <a:latin typeface="Palatino Linotype"/>
              </a:rPr>
              <a:t>Disqualification </a:t>
            </a:r>
            <a:r>
              <a:rPr lang="fr-FR" b="1" dirty="0">
                <a:solidFill>
                  <a:srgbClr val="FF0000"/>
                </a:solidFill>
                <a:latin typeface="Palatino Linotype"/>
              </a:rPr>
              <a:t>(Carton Rouge) </a:t>
            </a:r>
            <a:r>
              <a:rPr lang="fr-FR" b="1" dirty="0">
                <a:solidFill>
                  <a:srgbClr val="0070C0"/>
                </a:solidFill>
                <a:latin typeface="Palatino Linotype"/>
              </a:rPr>
              <a:t>(DSQ). Un athlète doit être disqualifié (DSQ) en cas d’échec lors d’un contrôle post compétition (6.7.9.1) ou pour une infraction aux Règles Plateau 9.4.1.1 ou 9.4.3.2. Une disqualification pour toute autre raison ne peut seulement être prononcée que par la majorité du Jury. La disqualification d’un athlète est signifiée à l’athlète par le Jury qui lui montre un carton rouge portant le mot « DISQUALIFICATION ». Si un athlète est disqualifié pendant </a:t>
            </a:r>
            <a:r>
              <a:rPr lang="fr-FR" b="1" dirty="0" smtClean="0">
                <a:solidFill>
                  <a:srgbClr val="0070C0"/>
                </a:solidFill>
                <a:latin typeface="Palatino Linotype"/>
              </a:rPr>
              <a:t>une partie </a:t>
            </a:r>
            <a:r>
              <a:rPr lang="fr-FR" b="1" dirty="0">
                <a:solidFill>
                  <a:srgbClr val="0070C0"/>
                </a:solidFill>
                <a:latin typeface="Palatino Linotype"/>
              </a:rPr>
              <a:t>d’une épreuve (Éliminatoire, Qualification ou Finale), ses résultats pour toutes les parties de l’épreuve seront annulés et son nom apparaitra en bas de la liste des résultats avec une explication sur la raison de sa disqualification</a:t>
            </a:r>
            <a:r>
              <a:rPr lang="fr-FR" b="1" dirty="0" smtClean="0">
                <a:solidFill>
                  <a:srgbClr val="0070C0"/>
                </a:solidFill>
                <a:latin typeface="Palatino Linotype"/>
              </a:rPr>
              <a:t>.</a:t>
            </a:r>
          </a:p>
          <a:p>
            <a:pPr lvl="0" algn="just"/>
            <a:endParaRPr lang="fr-FR" b="1" dirty="0">
              <a:solidFill>
                <a:srgbClr val="0070C0"/>
              </a:solidFill>
              <a:latin typeface="Palatino Linotype"/>
            </a:endParaRPr>
          </a:p>
          <a:p>
            <a:pPr lvl="0" algn="just"/>
            <a:r>
              <a:rPr lang="fr-FR" b="1" dirty="0">
                <a:latin typeface="Palatino Linotype"/>
              </a:rPr>
              <a:t>d) </a:t>
            </a:r>
            <a:r>
              <a:rPr lang="fr-FR" b="1" dirty="0">
                <a:solidFill>
                  <a:srgbClr val="0070C0"/>
                </a:solidFill>
                <a:latin typeface="Palatino Linotype"/>
              </a:rPr>
              <a:t>Comportement antisportif (DQB). Si un athlète est disqualifié pour une infraction </a:t>
            </a:r>
            <a:r>
              <a:rPr lang="fr-FR" b="1" dirty="0" smtClean="0">
                <a:solidFill>
                  <a:srgbClr val="0070C0"/>
                </a:solidFill>
                <a:latin typeface="Palatino Linotype"/>
              </a:rPr>
              <a:t>aux règles </a:t>
            </a:r>
            <a:r>
              <a:rPr lang="fr-FR" b="1" dirty="0">
                <a:solidFill>
                  <a:srgbClr val="0070C0"/>
                </a:solidFill>
                <a:latin typeface="Palatino Linotype"/>
              </a:rPr>
              <a:t>d’anti-dopage, pour une infraction grave aux Règles de sécurité ou pour </a:t>
            </a:r>
            <a:r>
              <a:rPr lang="fr-FR" b="1" dirty="0" smtClean="0">
                <a:solidFill>
                  <a:srgbClr val="0070C0"/>
                </a:solidFill>
                <a:latin typeface="Palatino Linotype"/>
              </a:rPr>
              <a:t>l’agression physique </a:t>
            </a:r>
            <a:r>
              <a:rPr lang="fr-FR" b="1" dirty="0">
                <a:solidFill>
                  <a:srgbClr val="0070C0"/>
                </a:solidFill>
                <a:latin typeface="Palatino Linotype"/>
              </a:rPr>
              <a:t>d’un officiel ou d’un autre athlète (Règle 6.12.6.4), sur la décision d’une majorité du </a:t>
            </a:r>
            <a:r>
              <a:rPr lang="fr-FR" b="1" dirty="0" smtClean="0">
                <a:solidFill>
                  <a:srgbClr val="0070C0"/>
                </a:solidFill>
                <a:latin typeface="Palatino Linotype"/>
              </a:rPr>
              <a:t>Jury, tous </a:t>
            </a:r>
            <a:r>
              <a:rPr lang="fr-FR" b="1" dirty="0">
                <a:solidFill>
                  <a:srgbClr val="0070C0"/>
                </a:solidFill>
                <a:latin typeface="Palatino Linotype"/>
              </a:rPr>
              <a:t>ses résultats pour toutes les épreuves du Championnat seront annulés et l’explication </a:t>
            </a:r>
            <a:r>
              <a:rPr lang="fr-FR" b="1" dirty="0" smtClean="0">
                <a:solidFill>
                  <a:srgbClr val="0070C0"/>
                </a:solidFill>
                <a:latin typeface="Palatino Linotype"/>
              </a:rPr>
              <a:t>devra indiquer </a:t>
            </a:r>
            <a:r>
              <a:rPr lang="fr-FR" b="1" dirty="0">
                <a:solidFill>
                  <a:srgbClr val="0070C0"/>
                </a:solidFill>
                <a:latin typeface="Palatino Linotype"/>
              </a:rPr>
              <a:t>DQB.</a:t>
            </a:r>
            <a:endParaRPr lang="fr-FR" dirty="0"/>
          </a:p>
        </p:txBody>
      </p:sp>
    </p:spTree>
    <p:extLst>
      <p:ext uri="{BB962C8B-B14F-4D97-AF65-F5344CB8AC3E}">
        <p14:creationId xmlns:p14="http://schemas.microsoft.com/office/powerpoint/2010/main" val="28550950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txBox="1">
            <a:spLocks noGrp="1"/>
          </p:cNvSpPr>
          <p:nvPr/>
        </p:nvSpPr>
        <p:spPr>
          <a:xfrm>
            <a:off x="7924800" y="6416675"/>
            <a:ext cx="762000" cy="365125"/>
          </a:xfrm>
          <a:prstGeom prst="rect">
            <a:avLst/>
          </a:prstGeom>
          <a:noFill/>
        </p:spPr>
        <p:txBody>
          <a:bodyPr lIns="0" rIns="0" anchor="b"/>
          <a:lstStyle/>
          <a:p>
            <a:pPr algn="r" fontAlgn="auto">
              <a:spcBef>
                <a:spcPts val="0"/>
              </a:spcBef>
              <a:spcAft>
                <a:spcPts val="0"/>
              </a:spcAft>
              <a:defRPr/>
            </a:pPr>
            <a:fld id="{33DBC22E-4495-4952-92E4-CA2A19B40570}" type="slidenum">
              <a:rPr lang="fr-FR" sz="1200">
                <a:solidFill>
                  <a:schemeClr val="tx1">
                    <a:shade val="50000"/>
                  </a:schemeClr>
                </a:solidFill>
                <a:latin typeface="+mn-lt"/>
                <a:cs typeface="+mn-cs"/>
              </a:rPr>
              <a:pPr algn="r" fontAlgn="auto">
                <a:spcBef>
                  <a:spcPts val="0"/>
                </a:spcBef>
                <a:spcAft>
                  <a:spcPts val="0"/>
                </a:spcAft>
                <a:defRPr/>
              </a:pPr>
              <a:t>73</a:t>
            </a:fld>
            <a:endParaRPr lang="fr-FR" sz="1200" dirty="0">
              <a:solidFill>
                <a:schemeClr val="tx1">
                  <a:shade val="50000"/>
                </a:schemeClr>
              </a:solidFill>
              <a:latin typeface="+mn-lt"/>
              <a:cs typeface="+mn-cs"/>
            </a:endParaRPr>
          </a:p>
        </p:txBody>
      </p:sp>
      <p:sp>
        <p:nvSpPr>
          <p:cNvPr id="2" name="Rectangle 1"/>
          <p:cNvSpPr/>
          <p:nvPr/>
        </p:nvSpPr>
        <p:spPr>
          <a:xfrm>
            <a:off x="395536" y="44624"/>
            <a:ext cx="8291264" cy="584775"/>
          </a:xfrm>
          <a:prstGeom prst="rect">
            <a:avLst/>
          </a:prstGeom>
        </p:spPr>
        <p:txBody>
          <a:bodyPr wrap="square">
            <a:spAutoFit/>
          </a:bodyPr>
          <a:lstStyle/>
          <a:p>
            <a:pPr lvl="0" algn="ctr" fontAlgn="auto">
              <a:spcAft>
                <a:spcPts val="0"/>
              </a:spcAft>
              <a:defRPr/>
            </a:pPr>
            <a:r>
              <a:rPr lang="fr-FR" sz="3200" dirty="0">
                <a:ln w="6350">
                  <a:noFill/>
                </a:ln>
                <a:solidFill>
                  <a:srgbClr val="0070C0"/>
                </a:solidFill>
                <a:effectLst>
                  <a:outerShdw blurRad="114300" dist="101600" dir="2700000" algn="tl" rotWithShape="0">
                    <a:srgbClr val="000000">
                      <a:alpha val="40000"/>
                    </a:srgbClr>
                  </a:outerShdw>
                </a:effectLst>
                <a:latin typeface="+mn-lt"/>
              </a:rPr>
              <a:t>9</a:t>
            </a:r>
            <a:r>
              <a:rPr lang="fr-FR" sz="3200" dirty="0" smtClean="0">
                <a:ln w="6350">
                  <a:noFill/>
                </a:ln>
                <a:solidFill>
                  <a:srgbClr val="0070C0"/>
                </a:solidFill>
                <a:effectLst>
                  <a:outerShdw blurRad="114300" dist="101600" dir="2700000" algn="tl" rotWithShape="0">
                    <a:srgbClr val="000000">
                      <a:alpha val="40000"/>
                    </a:srgbClr>
                  </a:outerShdw>
                </a:effectLst>
                <a:latin typeface="+mn-lt"/>
              </a:rPr>
              <a:t>. Pannes des cibles électroniques</a:t>
            </a:r>
            <a:endParaRPr lang="fr-FR" sz="3200" dirty="0">
              <a:ln w="6350">
                <a:noFill/>
              </a:ln>
              <a:solidFill>
                <a:srgbClr val="0070C0"/>
              </a:solidFill>
              <a:effectLst>
                <a:outerShdw blurRad="114300" dist="101600" dir="2700000" algn="tl" rotWithShape="0">
                  <a:srgbClr val="000000">
                    <a:alpha val="40000"/>
                  </a:srgbClr>
                </a:outerShdw>
              </a:effectLst>
              <a:latin typeface="+mn-lt"/>
            </a:endParaRPr>
          </a:p>
        </p:txBody>
      </p:sp>
      <p:sp>
        <p:nvSpPr>
          <p:cNvPr id="6" name="Rectangle 5"/>
          <p:cNvSpPr/>
          <p:nvPr/>
        </p:nvSpPr>
        <p:spPr>
          <a:xfrm>
            <a:off x="251520" y="657652"/>
            <a:ext cx="8640960" cy="6186309"/>
          </a:xfrm>
          <a:prstGeom prst="rect">
            <a:avLst/>
          </a:prstGeom>
        </p:spPr>
        <p:txBody>
          <a:bodyPr wrap="square">
            <a:spAutoFit/>
          </a:bodyPr>
          <a:lstStyle/>
          <a:p>
            <a:pPr algn="just"/>
            <a:r>
              <a:rPr lang="fr-FR" b="1" dirty="0" smtClean="0">
                <a:solidFill>
                  <a:srgbClr val="C00000"/>
                </a:solidFill>
                <a:latin typeface="+mn-lt"/>
              </a:rPr>
              <a:t>6.10.9. </a:t>
            </a:r>
            <a:r>
              <a:rPr lang="fr-FR" b="1" dirty="0">
                <a:solidFill>
                  <a:srgbClr val="0070C0"/>
                </a:solidFill>
                <a:latin typeface="+mn-lt"/>
              </a:rPr>
              <a:t>Les procédures suivantes s‘appliquent aux pannes des cibles électroniques à 10m, 50m et 300m. Pour </a:t>
            </a:r>
            <a:r>
              <a:rPr lang="fr-FR" b="1" dirty="0" smtClean="0">
                <a:solidFill>
                  <a:srgbClr val="0070C0"/>
                </a:solidFill>
                <a:latin typeface="+mn-lt"/>
              </a:rPr>
              <a:t>les procédures </a:t>
            </a:r>
            <a:r>
              <a:rPr lang="fr-FR" b="1" dirty="0">
                <a:solidFill>
                  <a:srgbClr val="0070C0"/>
                </a:solidFill>
                <a:latin typeface="+mn-lt"/>
              </a:rPr>
              <a:t>à 25m se reporter à la Règle 8.10. Pour les procédures Cible Mobile se reporter à la Règle 10.11</a:t>
            </a:r>
            <a:r>
              <a:rPr lang="fr-FR" b="1" dirty="0" smtClean="0">
                <a:solidFill>
                  <a:srgbClr val="0070C0"/>
                </a:solidFill>
                <a:latin typeface="+mn-lt"/>
              </a:rPr>
              <a:t>.</a:t>
            </a:r>
          </a:p>
          <a:p>
            <a:pPr algn="just"/>
            <a:r>
              <a:rPr lang="fr-FR" b="1" dirty="0" smtClean="0">
                <a:solidFill>
                  <a:srgbClr val="C00000"/>
                </a:solidFill>
                <a:latin typeface="+mn-lt"/>
              </a:rPr>
              <a:t>6.10.9.1</a:t>
            </a:r>
            <a:r>
              <a:rPr lang="fr-FR" b="1" dirty="0" smtClean="0">
                <a:solidFill>
                  <a:srgbClr val="0070C0"/>
                </a:solidFill>
                <a:latin typeface="+mn-lt"/>
              </a:rPr>
              <a:t> </a:t>
            </a:r>
            <a:r>
              <a:rPr lang="fr-FR" b="1" dirty="0">
                <a:latin typeface="+mn-lt"/>
              </a:rPr>
              <a:t>Panne de l’ensemble des cibles</a:t>
            </a:r>
          </a:p>
          <a:p>
            <a:pPr algn="just"/>
            <a:r>
              <a:rPr lang="fr-FR" b="1" dirty="0" smtClean="0">
                <a:solidFill>
                  <a:srgbClr val="4F4D52"/>
                </a:solidFill>
                <a:latin typeface="+mn-lt"/>
              </a:rPr>
              <a:t>a) </a:t>
            </a:r>
            <a:r>
              <a:rPr lang="fr-FR" b="1" dirty="0">
                <a:solidFill>
                  <a:srgbClr val="0070C0"/>
                </a:solidFill>
                <a:latin typeface="+mn-lt"/>
              </a:rPr>
              <a:t>L’heure de la panne et le temps de tir écoulé doit être enregistré par l'Arbitre Chef de pas de tir et par le Jury.</a:t>
            </a:r>
          </a:p>
          <a:p>
            <a:pPr algn="just"/>
            <a:r>
              <a:rPr lang="fr-FR" b="1" dirty="0" smtClean="0">
                <a:solidFill>
                  <a:srgbClr val="4F4D52"/>
                </a:solidFill>
                <a:latin typeface="+mn-lt"/>
              </a:rPr>
              <a:t>b) </a:t>
            </a:r>
            <a:r>
              <a:rPr lang="fr-FR" b="1" dirty="0">
                <a:solidFill>
                  <a:srgbClr val="0070C0"/>
                </a:solidFill>
                <a:latin typeface="+mn-lt"/>
              </a:rPr>
              <a:t>Les tirs de </a:t>
            </a:r>
            <a:r>
              <a:rPr lang="fr-FR" b="1" dirty="0" smtClean="0">
                <a:solidFill>
                  <a:srgbClr val="0070C0"/>
                </a:solidFill>
                <a:latin typeface="+mn-lt"/>
              </a:rPr>
              <a:t>compétition, </a:t>
            </a:r>
            <a:r>
              <a:rPr lang="fr-FR" b="1" dirty="0">
                <a:solidFill>
                  <a:srgbClr val="0070C0"/>
                </a:solidFill>
                <a:latin typeface="+mn-lt"/>
              </a:rPr>
              <a:t>déjà effectués par chaque </a:t>
            </a:r>
            <a:r>
              <a:rPr lang="fr-FR" b="1" dirty="0" smtClean="0">
                <a:solidFill>
                  <a:srgbClr val="0070C0"/>
                </a:solidFill>
                <a:latin typeface="+mn-lt"/>
              </a:rPr>
              <a:t>athlète, </a:t>
            </a:r>
            <a:r>
              <a:rPr lang="fr-FR" b="1" dirty="0">
                <a:solidFill>
                  <a:srgbClr val="0070C0"/>
                </a:solidFill>
                <a:latin typeface="+mn-lt"/>
              </a:rPr>
              <a:t>doivent être comptés et enregistrés. Dans le cas de panne </a:t>
            </a:r>
            <a:r>
              <a:rPr lang="fr-FR" b="1" dirty="0" smtClean="0">
                <a:solidFill>
                  <a:srgbClr val="0070C0"/>
                </a:solidFill>
                <a:latin typeface="+mn-lt"/>
              </a:rPr>
              <a:t>générale d’alimentation </a:t>
            </a:r>
            <a:r>
              <a:rPr lang="fr-FR" b="1" dirty="0">
                <a:solidFill>
                  <a:srgbClr val="0070C0"/>
                </a:solidFill>
                <a:latin typeface="+mn-lt"/>
              </a:rPr>
              <a:t>du stand, il peut être nécessaire d’attendre le rétablissement du secteur pour pouvoir relever </a:t>
            </a:r>
            <a:r>
              <a:rPr lang="fr-FR" b="1" dirty="0" smtClean="0">
                <a:solidFill>
                  <a:srgbClr val="0070C0"/>
                </a:solidFill>
                <a:latin typeface="+mn-lt"/>
              </a:rPr>
              <a:t>le nombre </a:t>
            </a:r>
            <a:r>
              <a:rPr lang="fr-FR" b="1" dirty="0">
                <a:solidFill>
                  <a:srgbClr val="0070C0"/>
                </a:solidFill>
                <a:latin typeface="+mn-lt"/>
              </a:rPr>
              <a:t>de coups enregistrés par les cibles (l'enregistrement des moniteurs n'est pas nécessaire</a:t>
            </a:r>
            <a:r>
              <a:rPr lang="fr-FR" b="1" dirty="0" smtClean="0">
                <a:solidFill>
                  <a:srgbClr val="0070C0"/>
                </a:solidFill>
                <a:latin typeface="+mn-lt"/>
              </a:rPr>
              <a:t>).</a:t>
            </a:r>
            <a:endParaRPr lang="fr-FR" b="1" dirty="0">
              <a:solidFill>
                <a:srgbClr val="0070C0"/>
              </a:solidFill>
              <a:latin typeface="+mn-lt"/>
            </a:endParaRPr>
          </a:p>
          <a:p>
            <a:pPr algn="just"/>
            <a:r>
              <a:rPr lang="fr-FR" b="1" dirty="0" smtClean="0">
                <a:solidFill>
                  <a:srgbClr val="4F4D52"/>
                </a:solidFill>
                <a:latin typeface="+mn-lt"/>
              </a:rPr>
              <a:t>c) </a:t>
            </a:r>
            <a:r>
              <a:rPr lang="fr-FR" b="1" dirty="0">
                <a:solidFill>
                  <a:srgbClr val="0070C0"/>
                </a:solidFill>
                <a:latin typeface="+mn-lt"/>
              </a:rPr>
              <a:t>Après réparation, ajouter 5 minutes au temps de tir restant. Annoncer (haut-parleur) la reprise au moins 5 </a:t>
            </a:r>
            <a:r>
              <a:rPr lang="fr-FR" b="1" dirty="0" smtClean="0">
                <a:solidFill>
                  <a:srgbClr val="0070C0"/>
                </a:solidFill>
                <a:latin typeface="+mn-lt"/>
              </a:rPr>
              <a:t>minutes avant</a:t>
            </a:r>
            <a:r>
              <a:rPr lang="fr-FR" b="1" dirty="0">
                <a:solidFill>
                  <a:srgbClr val="0070C0"/>
                </a:solidFill>
                <a:latin typeface="+mn-lt"/>
              </a:rPr>
              <a:t>. Autoriser les athlètes à se replacer dans les 5 minutes avant la reprise. Accorder un nombre illimité d’essais </a:t>
            </a:r>
            <a:r>
              <a:rPr lang="fr-FR" b="1" dirty="0" smtClean="0">
                <a:solidFill>
                  <a:srgbClr val="0070C0"/>
                </a:solidFill>
                <a:latin typeface="+mn-lt"/>
              </a:rPr>
              <a:t>au début </a:t>
            </a:r>
            <a:r>
              <a:rPr lang="fr-FR" b="1" dirty="0">
                <a:solidFill>
                  <a:srgbClr val="0070C0"/>
                </a:solidFill>
                <a:latin typeface="+mn-lt"/>
              </a:rPr>
              <a:t>du temps restant avant que les tirs de compétition ne reprennent.</a:t>
            </a:r>
          </a:p>
          <a:p>
            <a:pPr algn="just"/>
            <a:r>
              <a:rPr lang="fr-FR" b="1" dirty="0">
                <a:solidFill>
                  <a:srgbClr val="C00000"/>
                </a:solidFill>
                <a:latin typeface="+mn-lt"/>
              </a:rPr>
              <a:t>6.10.9.2</a:t>
            </a:r>
            <a:r>
              <a:rPr lang="fr-FR" b="1" dirty="0">
                <a:solidFill>
                  <a:srgbClr val="0070C0"/>
                </a:solidFill>
                <a:latin typeface="+mn-lt"/>
              </a:rPr>
              <a:t> </a:t>
            </a:r>
            <a:r>
              <a:rPr lang="fr-FR" b="1" dirty="0">
                <a:latin typeface="+mn-lt"/>
              </a:rPr>
              <a:t>Panne d’une seule cible</a:t>
            </a:r>
          </a:p>
          <a:p>
            <a:pPr algn="just"/>
            <a:r>
              <a:rPr lang="fr-FR" b="1" dirty="0" smtClean="0">
                <a:solidFill>
                  <a:srgbClr val="4F4D52"/>
                </a:solidFill>
                <a:latin typeface="+mn-lt"/>
              </a:rPr>
              <a:t>a) </a:t>
            </a:r>
            <a:r>
              <a:rPr lang="fr-FR" b="1" dirty="0">
                <a:solidFill>
                  <a:srgbClr val="0070C0"/>
                </a:solidFill>
                <a:latin typeface="+mn-lt"/>
              </a:rPr>
              <a:t>Si une cible électronique ne peut pas être réparée dans les 5 minutes, l’athlète doit être déplacé sur un poste de </a:t>
            </a:r>
            <a:r>
              <a:rPr lang="fr-FR" b="1" dirty="0" smtClean="0">
                <a:solidFill>
                  <a:srgbClr val="0070C0"/>
                </a:solidFill>
                <a:latin typeface="+mn-lt"/>
              </a:rPr>
              <a:t>réserve.</a:t>
            </a:r>
            <a:endParaRPr lang="fr-FR" b="1" dirty="0">
              <a:solidFill>
                <a:srgbClr val="0070C0"/>
              </a:solidFill>
              <a:latin typeface="+mn-lt"/>
            </a:endParaRPr>
          </a:p>
          <a:p>
            <a:pPr algn="just"/>
            <a:r>
              <a:rPr lang="fr-FR" b="1" dirty="0" smtClean="0">
                <a:solidFill>
                  <a:srgbClr val="4F4D52"/>
                </a:solidFill>
                <a:latin typeface="+mn-lt"/>
              </a:rPr>
              <a:t>b) </a:t>
            </a:r>
            <a:r>
              <a:rPr lang="fr-FR" b="1" dirty="0">
                <a:solidFill>
                  <a:srgbClr val="0070C0"/>
                </a:solidFill>
                <a:latin typeface="+mn-lt"/>
              </a:rPr>
              <a:t>A partir du moment où il sera prêt - il disposera d'un temps additionnel de </a:t>
            </a:r>
            <a:r>
              <a:rPr lang="fr-FR" b="1" dirty="0" smtClean="0">
                <a:solidFill>
                  <a:srgbClr val="0070C0"/>
                </a:solidFill>
                <a:latin typeface="+mn-lt"/>
              </a:rPr>
              <a:t>5 minutes.</a:t>
            </a:r>
            <a:endParaRPr lang="fr-FR" b="1" dirty="0">
              <a:solidFill>
                <a:srgbClr val="0070C0"/>
              </a:solidFill>
              <a:latin typeface="+mn-lt"/>
            </a:endParaRPr>
          </a:p>
          <a:p>
            <a:pPr algn="just"/>
            <a:r>
              <a:rPr lang="fr-FR" b="1" dirty="0" smtClean="0">
                <a:solidFill>
                  <a:srgbClr val="4F4D52"/>
                </a:solidFill>
                <a:latin typeface="+mn-lt"/>
              </a:rPr>
              <a:t>c) </a:t>
            </a:r>
            <a:r>
              <a:rPr lang="fr-FR" b="1" dirty="0">
                <a:solidFill>
                  <a:srgbClr val="0070C0"/>
                </a:solidFill>
                <a:latin typeface="+mn-lt"/>
              </a:rPr>
              <a:t>Il sera autorisé à tirer des coups d'essai en nombre illimité avant de commencer les tirs de compétition restants.</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939A98D8-80F7-4A95-8C3B-D5F391A26A64}" type="slidenum">
              <a:rPr lang="fr-FR" smtClean="0"/>
              <a:pPr>
                <a:defRPr/>
              </a:pPr>
              <a:t>74</a:t>
            </a:fld>
            <a:endParaRPr lang="fr-FR" dirty="0"/>
          </a:p>
        </p:txBody>
      </p:sp>
      <p:sp>
        <p:nvSpPr>
          <p:cNvPr id="5" name="Titre 1"/>
          <p:cNvSpPr txBox="1">
            <a:spLocks/>
          </p:cNvSpPr>
          <p:nvPr/>
        </p:nvSpPr>
        <p:spPr>
          <a:xfrm>
            <a:off x="467544" y="0"/>
            <a:ext cx="8229600" cy="836712"/>
          </a:xfrm>
          <a:prstGeom prst="rect">
            <a:avLst/>
          </a:prstGeom>
        </p:spPr>
        <p:txBody>
          <a:bodyPr>
            <a:scene3d>
              <a:camera prst="orthographicFront"/>
              <a:lightRig rig="soft" dir="t">
                <a:rot lat="0" lon="0" rev="16800000"/>
              </a:lightRig>
            </a:scene3d>
            <a:sp3d prstMaterial="softEdge">
              <a:bevelT w="38100" h="38100"/>
            </a:sp3d>
          </a:bodyPr>
          <a:lstStyle/>
          <a:p>
            <a:pPr algn="ctr" fontAlgn="auto">
              <a:spcAft>
                <a:spcPts val="0"/>
              </a:spcAft>
              <a:defRPr/>
            </a:pPr>
            <a:r>
              <a:rPr lang="fr-FR" sz="32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n-lt"/>
                <a:ea typeface="+mj-ea"/>
                <a:cs typeface="+mj-cs"/>
              </a:rPr>
              <a:t>10. Code Vestimentaire G.S. A.1.2 </a:t>
            </a:r>
            <a:endParaRPr lang="fr-FR" sz="32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n-lt"/>
              <a:ea typeface="+mj-ea"/>
              <a:cs typeface="+mj-cs"/>
            </a:endParaRPr>
          </a:p>
        </p:txBody>
      </p:sp>
      <p:sp>
        <p:nvSpPr>
          <p:cNvPr id="6" name="Rectangle 5"/>
          <p:cNvSpPr/>
          <p:nvPr/>
        </p:nvSpPr>
        <p:spPr>
          <a:xfrm>
            <a:off x="251520" y="794802"/>
            <a:ext cx="8496944" cy="5570756"/>
          </a:xfrm>
          <a:prstGeom prst="rect">
            <a:avLst/>
          </a:prstGeom>
        </p:spPr>
        <p:txBody>
          <a:bodyPr wrap="square">
            <a:spAutoFit/>
          </a:bodyPr>
          <a:lstStyle/>
          <a:p>
            <a:r>
              <a:rPr lang="fr-FR" sz="2400" b="1" dirty="0" smtClean="0">
                <a:latin typeface="+mn-lt"/>
              </a:rPr>
              <a:t>			</a:t>
            </a:r>
            <a:r>
              <a:rPr lang="fr-FR" sz="2400" b="1" dirty="0" smtClean="0">
                <a:solidFill>
                  <a:srgbClr val="C00000"/>
                </a:solidFill>
                <a:latin typeface="+mn-lt"/>
              </a:rPr>
              <a:t>A.1.2</a:t>
            </a:r>
            <a:r>
              <a:rPr lang="fr-FR" sz="2400" b="1" dirty="0" smtClean="0">
                <a:latin typeface="+mn-lt"/>
              </a:rPr>
              <a:t>. Disciplines ISSF</a:t>
            </a:r>
          </a:p>
          <a:p>
            <a:endParaRPr lang="fr-FR" sz="800" b="1" dirty="0" smtClean="0">
              <a:latin typeface="+mn-lt"/>
            </a:endParaRPr>
          </a:p>
          <a:p>
            <a:pPr algn="just"/>
            <a:r>
              <a:rPr lang="fr-FR" sz="2000" b="1" dirty="0" smtClean="0">
                <a:solidFill>
                  <a:srgbClr val="0070C0"/>
                </a:solidFill>
                <a:latin typeface="+mn-lt"/>
              </a:rPr>
              <a:t>Il est de la responsabilité des compétiteurs d’être sur les stands de tir vêtus d'une manière appropriée à un événement Sportif. Tous les sports sont concernés par l'image qu'ils présentent au public et aux médias. Le tir doit grandir comme un sport qui se médiatise, les athlètes doivent donner une image positive de notre sport.</a:t>
            </a:r>
          </a:p>
          <a:p>
            <a:pPr algn="just"/>
            <a:endParaRPr lang="fr-FR" sz="800" b="1" dirty="0" smtClean="0">
              <a:solidFill>
                <a:srgbClr val="0070C0"/>
              </a:solidFill>
              <a:latin typeface="+mn-lt"/>
            </a:endParaRPr>
          </a:p>
          <a:p>
            <a:pPr algn="just"/>
            <a:r>
              <a:rPr lang="fr-FR" sz="2000" b="1" dirty="0" smtClean="0">
                <a:solidFill>
                  <a:srgbClr val="37FF41"/>
                </a:solidFill>
                <a:latin typeface="+mn-lt"/>
              </a:rPr>
              <a:t>		       </a:t>
            </a:r>
            <a:r>
              <a:rPr lang="fr-FR" sz="2000" b="1" dirty="0" smtClean="0">
                <a:solidFill>
                  <a:srgbClr val="00B050"/>
                </a:solidFill>
                <a:latin typeface="+mn-lt"/>
              </a:rPr>
              <a:t>RÈGLEMENT SUR LES TENUES.</a:t>
            </a:r>
          </a:p>
          <a:p>
            <a:pPr algn="just"/>
            <a:endParaRPr lang="fr-FR" sz="1600" b="1" dirty="0" smtClean="0">
              <a:solidFill>
                <a:srgbClr val="00B050"/>
              </a:solidFill>
              <a:latin typeface="+mn-lt"/>
            </a:endParaRPr>
          </a:p>
          <a:p>
            <a:r>
              <a:rPr lang="fr-FR" sz="2000" b="1" dirty="0">
                <a:solidFill>
                  <a:srgbClr val="0070C0"/>
                </a:solidFill>
                <a:latin typeface="+mn-lt"/>
              </a:rPr>
              <a:t>Pour remédier à cette situation et parvenir à un changement positif, le </a:t>
            </a:r>
            <a:r>
              <a:rPr lang="fr-FR" sz="2000" b="1" dirty="0" smtClean="0">
                <a:solidFill>
                  <a:srgbClr val="0070C0"/>
                </a:solidFill>
                <a:latin typeface="+mn-lt"/>
              </a:rPr>
              <a:t>Comité Directeur </a:t>
            </a:r>
            <a:r>
              <a:rPr lang="fr-FR" sz="2000" b="1" dirty="0">
                <a:solidFill>
                  <a:srgbClr val="0070C0"/>
                </a:solidFill>
                <a:latin typeface="+mn-lt"/>
              </a:rPr>
              <a:t>prévoit les orientations suivantes </a:t>
            </a:r>
            <a:r>
              <a:rPr lang="fr-FR" sz="2000" b="1" dirty="0" smtClean="0">
                <a:solidFill>
                  <a:srgbClr val="0070C0"/>
                </a:solidFill>
                <a:latin typeface="+mn-lt"/>
              </a:rPr>
              <a:t>:</a:t>
            </a:r>
          </a:p>
          <a:p>
            <a:endParaRPr lang="fr-FR" sz="2000" b="1" dirty="0">
              <a:solidFill>
                <a:srgbClr val="0070C0"/>
              </a:solidFill>
              <a:latin typeface="+mn-lt"/>
            </a:endParaRPr>
          </a:p>
          <a:p>
            <a:r>
              <a:rPr lang="fr-FR" sz="2000" b="1" dirty="0">
                <a:solidFill>
                  <a:srgbClr val="0070C0"/>
                </a:solidFill>
                <a:latin typeface="+mn-lt"/>
              </a:rPr>
              <a:t>Tous les vêtements portés par les concurrents lors des compétitions de </a:t>
            </a:r>
            <a:r>
              <a:rPr lang="fr-FR" sz="2000" b="1" dirty="0" smtClean="0">
                <a:solidFill>
                  <a:srgbClr val="0070C0"/>
                </a:solidFill>
                <a:latin typeface="+mn-lt"/>
              </a:rPr>
              <a:t>classe nationale</a:t>
            </a:r>
            <a:r>
              <a:rPr lang="fr-FR" sz="2000" b="1" dirty="0">
                <a:solidFill>
                  <a:srgbClr val="0070C0"/>
                </a:solidFill>
                <a:latin typeface="+mn-lt"/>
              </a:rPr>
              <a:t>, soit lors des matches de qualification, des finales des compétitions ou </a:t>
            </a:r>
            <a:r>
              <a:rPr lang="fr-FR" sz="2000" b="1" dirty="0" smtClean="0">
                <a:solidFill>
                  <a:srgbClr val="0070C0"/>
                </a:solidFill>
                <a:latin typeface="+mn-lt"/>
              </a:rPr>
              <a:t>aux cérémonies </a:t>
            </a:r>
            <a:r>
              <a:rPr lang="fr-FR" sz="2000" b="1" dirty="0">
                <a:solidFill>
                  <a:srgbClr val="0070C0"/>
                </a:solidFill>
                <a:latin typeface="+mn-lt"/>
              </a:rPr>
              <a:t>de remises des récompenses, devront être des tenues </a:t>
            </a:r>
            <a:r>
              <a:rPr lang="fr-FR" sz="2000" b="1" dirty="0" smtClean="0">
                <a:solidFill>
                  <a:srgbClr val="0070C0"/>
                </a:solidFill>
                <a:latin typeface="+mn-lt"/>
              </a:rPr>
              <a:t>sportives appropriés </a:t>
            </a:r>
            <a:r>
              <a:rPr lang="fr-FR" sz="2000" b="1" dirty="0">
                <a:solidFill>
                  <a:srgbClr val="0070C0"/>
                </a:solidFill>
                <a:latin typeface="+mn-lt"/>
              </a:rPr>
              <a:t>pour les athlètes. I</a:t>
            </a:r>
            <a:r>
              <a:rPr lang="fr-FR" sz="2000" b="1" dirty="0" smtClean="0">
                <a:solidFill>
                  <a:srgbClr val="0070C0"/>
                </a:solidFill>
                <a:latin typeface="+mn-lt"/>
              </a:rPr>
              <a:t>nterdiction </a:t>
            </a:r>
            <a:r>
              <a:rPr lang="fr-FR" sz="2000" b="1" dirty="0">
                <a:solidFill>
                  <a:srgbClr val="0070C0"/>
                </a:solidFill>
                <a:latin typeface="+mn-lt"/>
              </a:rPr>
              <a:t>des jeans </a:t>
            </a:r>
            <a:r>
              <a:rPr lang="fr-FR" sz="2000" b="1" dirty="0" smtClean="0">
                <a:solidFill>
                  <a:srgbClr val="0070C0"/>
                </a:solidFill>
                <a:latin typeface="+mn-lt"/>
              </a:rPr>
              <a:t>de couleur </a:t>
            </a:r>
            <a:r>
              <a:rPr lang="fr-FR" sz="2000" b="1" dirty="0">
                <a:solidFill>
                  <a:srgbClr val="0070C0"/>
                </a:solidFill>
                <a:latin typeface="+mn-lt"/>
              </a:rPr>
              <a:t>bleue (ou denim) </a:t>
            </a:r>
            <a:r>
              <a:rPr lang="fr-FR" sz="2000" b="1" dirty="0" smtClean="0">
                <a:solidFill>
                  <a:srgbClr val="0070C0"/>
                </a:solidFill>
                <a:latin typeface="+mn-lt"/>
              </a:rPr>
              <a:t>sur les </a:t>
            </a:r>
            <a:r>
              <a:rPr lang="fr-FR" sz="2000" b="1" dirty="0">
                <a:solidFill>
                  <a:srgbClr val="0070C0"/>
                </a:solidFill>
                <a:latin typeface="+mn-lt"/>
              </a:rPr>
              <a:t>compétitions </a:t>
            </a:r>
            <a:r>
              <a:rPr lang="fr-FR" sz="2000" b="1" dirty="0" smtClean="0">
                <a:solidFill>
                  <a:srgbClr val="0070C0"/>
                </a:solidFill>
                <a:latin typeface="+mn-lt"/>
              </a:rPr>
              <a:t>ISSF et interdiction des tenues </a:t>
            </a:r>
            <a:r>
              <a:rPr lang="fr-FR" sz="2000" b="1" dirty="0">
                <a:solidFill>
                  <a:srgbClr val="0070C0"/>
                </a:solidFill>
                <a:latin typeface="+mn-lt"/>
              </a:rPr>
              <a:t>style « camouflage » </a:t>
            </a:r>
            <a:r>
              <a:rPr lang="fr-FR" sz="2000" b="1" dirty="0" smtClean="0">
                <a:solidFill>
                  <a:srgbClr val="0070C0"/>
                </a:solidFill>
                <a:latin typeface="+mn-lt"/>
              </a:rPr>
              <a:t>et « </a:t>
            </a:r>
            <a:r>
              <a:rPr lang="fr-FR" sz="2000" b="1" dirty="0">
                <a:solidFill>
                  <a:srgbClr val="0070C0"/>
                </a:solidFill>
                <a:latin typeface="+mn-lt"/>
              </a:rPr>
              <a:t>combat » ou « police </a:t>
            </a:r>
            <a:r>
              <a:rPr lang="fr-FR" sz="2000" b="1" dirty="0" smtClean="0">
                <a:solidFill>
                  <a:srgbClr val="0070C0"/>
                </a:solidFill>
                <a:latin typeface="+mn-lt"/>
              </a:rPr>
              <a:t>»</a:t>
            </a:r>
            <a:endParaRPr lang="fr-FR" sz="2000" b="1" dirty="0">
              <a:solidFill>
                <a:srgbClr val="0070C0"/>
              </a:solidFill>
              <a:latin typeface="+mn-lt"/>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CD1E94E8-F956-479B-8039-2BC03472C405}" type="slidenum">
              <a:rPr lang="fr-FR" smtClean="0"/>
              <a:pPr>
                <a:defRPr/>
              </a:pPr>
              <a:t>75</a:t>
            </a:fld>
            <a:endParaRPr lang="fr-FR" dirty="0"/>
          </a:p>
        </p:txBody>
      </p:sp>
      <p:sp>
        <p:nvSpPr>
          <p:cNvPr id="4" name="Rectangle 3"/>
          <p:cNvSpPr/>
          <p:nvPr/>
        </p:nvSpPr>
        <p:spPr>
          <a:xfrm>
            <a:off x="323528" y="836712"/>
            <a:ext cx="8424936" cy="4832092"/>
          </a:xfrm>
          <a:prstGeom prst="rect">
            <a:avLst/>
          </a:prstGeom>
        </p:spPr>
        <p:txBody>
          <a:bodyPr wrap="square">
            <a:spAutoFit/>
          </a:bodyPr>
          <a:lstStyle/>
          <a:p>
            <a:pPr algn="just"/>
            <a:r>
              <a:rPr lang="fr-FR" sz="2000" b="1" dirty="0">
                <a:solidFill>
                  <a:srgbClr val="0070C0"/>
                </a:solidFill>
                <a:latin typeface="+mn-lt"/>
              </a:rPr>
              <a:t>Au cours de toutes cérémonies, les athlètes doivent être vêtus d’une tenue </a:t>
            </a:r>
            <a:r>
              <a:rPr lang="fr-FR" sz="2000" b="1" dirty="0" smtClean="0">
                <a:solidFill>
                  <a:srgbClr val="0070C0"/>
                </a:solidFill>
                <a:latin typeface="+mn-lt"/>
              </a:rPr>
              <a:t>sportive rappelant </a:t>
            </a:r>
            <a:r>
              <a:rPr lang="fr-FR" sz="2000" b="1" dirty="0">
                <a:solidFill>
                  <a:srgbClr val="0070C0"/>
                </a:solidFill>
                <a:latin typeface="+mn-lt"/>
              </a:rPr>
              <a:t>l’appartenance à leur Club. Pour les équipes, tous les membres de </a:t>
            </a:r>
            <a:r>
              <a:rPr lang="fr-FR" sz="2000" b="1" dirty="0" smtClean="0">
                <a:solidFill>
                  <a:srgbClr val="0070C0"/>
                </a:solidFill>
                <a:latin typeface="+mn-lt"/>
              </a:rPr>
              <a:t>l'équipe doivent </a:t>
            </a:r>
            <a:r>
              <a:rPr lang="fr-FR" sz="2000" b="1" dirty="0">
                <a:solidFill>
                  <a:srgbClr val="0070C0"/>
                </a:solidFill>
                <a:latin typeface="+mn-lt"/>
              </a:rPr>
              <a:t>porter la même tenue sportive</a:t>
            </a:r>
            <a:r>
              <a:rPr lang="fr-FR" sz="2000" b="1" dirty="0" smtClean="0">
                <a:solidFill>
                  <a:srgbClr val="0070C0"/>
                </a:solidFill>
                <a:latin typeface="+mn-lt"/>
              </a:rPr>
              <a:t>.</a:t>
            </a:r>
          </a:p>
          <a:p>
            <a:pPr algn="just"/>
            <a:endParaRPr lang="fr-FR" sz="2000" b="1" dirty="0">
              <a:solidFill>
                <a:srgbClr val="0070C0"/>
              </a:solidFill>
              <a:latin typeface="+mn-lt"/>
            </a:endParaRPr>
          </a:p>
          <a:p>
            <a:pPr algn="just"/>
            <a:r>
              <a:rPr lang="fr-FR" sz="2000" b="1" dirty="0">
                <a:solidFill>
                  <a:srgbClr val="0070C0"/>
                </a:solidFill>
                <a:latin typeface="+mn-lt"/>
              </a:rPr>
              <a:t>Concernant particulièrement les règles vestimentaires du pistolet et du </a:t>
            </a:r>
            <a:r>
              <a:rPr lang="fr-FR" sz="2000" b="1" dirty="0" smtClean="0">
                <a:solidFill>
                  <a:srgbClr val="0070C0"/>
                </a:solidFill>
                <a:latin typeface="+mn-lt"/>
              </a:rPr>
              <a:t>plateau, l'objectif </a:t>
            </a:r>
            <a:r>
              <a:rPr lang="fr-FR" sz="2000" b="1" dirty="0">
                <a:solidFill>
                  <a:srgbClr val="0070C0"/>
                </a:solidFill>
                <a:latin typeface="+mn-lt"/>
              </a:rPr>
              <a:t>de la FFTir est de faire porter aux </a:t>
            </a:r>
            <a:r>
              <a:rPr lang="fr-FR" sz="2000" b="1" dirty="0" smtClean="0">
                <a:solidFill>
                  <a:srgbClr val="0070C0"/>
                </a:solidFill>
                <a:latin typeface="+mn-lt"/>
              </a:rPr>
              <a:t>athlètes</a:t>
            </a:r>
            <a:r>
              <a:rPr lang="fr-FR" sz="2000" b="1" dirty="0">
                <a:solidFill>
                  <a:srgbClr val="0070C0"/>
                </a:solidFill>
                <a:latin typeface="+mn-lt"/>
              </a:rPr>
              <a:t>, dans les compétitions, des </a:t>
            </a:r>
            <a:r>
              <a:rPr lang="fr-FR" sz="2000" b="1" dirty="0" smtClean="0">
                <a:solidFill>
                  <a:srgbClr val="0070C0"/>
                </a:solidFill>
                <a:latin typeface="+mn-lt"/>
              </a:rPr>
              <a:t>tenues sportives </a:t>
            </a:r>
            <a:r>
              <a:rPr lang="fr-FR" sz="2000" b="1" dirty="0">
                <a:solidFill>
                  <a:srgbClr val="0070C0"/>
                </a:solidFill>
                <a:latin typeface="+mn-lt"/>
              </a:rPr>
              <a:t>rappelant si possible l’appartenance à leur Club</a:t>
            </a:r>
            <a:r>
              <a:rPr lang="fr-FR" sz="2000" b="1" dirty="0" smtClean="0">
                <a:solidFill>
                  <a:srgbClr val="0070C0"/>
                </a:solidFill>
                <a:latin typeface="+mn-lt"/>
              </a:rPr>
              <a:t>.</a:t>
            </a:r>
          </a:p>
          <a:p>
            <a:endParaRPr lang="fr-FR" sz="2000" b="1" dirty="0" smtClean="0"/>
          </a:p>
          <a:p>
            <a:r>
              <a:rPr lang="fr-FR" sz="2000" b="1" dirty="0" smtClean="0"/>
              <a:t>			</a:t>
            </a:r>
            <a:r>
              <a:rPr lang="fr-FR" sz="2400" b="1" dirty="0" smtClean="0">
                <a:latin typeface="+mn-lt"/>
              </a:rPr>
              <a:t>Disciplines non ISSF</a:t>
            </a:r>
          </a:p>
          <a:p>
            <a:endParaRPr lang="fr-FR" sz="2400" b="1" dirty="0" smtClean="0">
              <a:latin typeface="+mn-lt"/>
            </a:endParaRPr>
          </a:p>
          <a:p>
            <a:r>
              <a:rPr lang="fr-FR" sz="2000" b="1" dirty="0" smtClean="0">
                <a:solidFill>
                  <a:srgbClr val="0070C0"/>
                </a:solidFill>
                <a:latin typeface="+mn-lt"/>
              </a:rPr>
              <a:t>Les fédérations internationales n’imposant pas de tenue spécifique, seul le point 2 sera appliqué en France selon le même calendrier des procédures.</a:t>
            </a:r>
          </a:p>
          <a:p>
            <a:endParaRPr lang="fr-FR" sz="2000" dirty="0">
              <a:solidFill>
                <a:srgbClr val="00B0F0"/>
              </a:solidFill>
              <a:latin typeface="+mn-lt"/>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txBox="1">
            <a:spLocks noGrp="1"/>
          </p:cNvSpPr>
          <p:nvPr/>
        </p:nvSpPr>
        <p:spPr>
          <a:xfrm>
            <a:off x="7924800" y="6416675"/>
            <a:ext cx="762000" cy="365125"/>
          </a:xfrm>
          <a:prstGeom prst="rect">
            <a:avLst/>
          </a:prstGeom>
          <a:noFill/>
        </p:spPr>
        <p:txBody>
          <a:bodyPr lIns="0" rIns="0" anchor="b"/>
          <a:lstStyle/>
          <a:p>
            <a:pPr algn="r" fontAlgn="auto">
              <a:spcBef>
                <a:spcPts val="0"/>
              </a:spcBef>
              <a:spcAft>
                <a:spcPts val="0"/>
              </a:spcAft>
              <a:defRPr/>
            </a:pPr>
            <a:fld id="{64158956-7A48-4EC4-87E0-D8B8B267DB0F}" type="slidenum">
              <a:rPr lang="fr-FR" sz="1200">
                <a:solidFill>
                  <a:schemeClr val="tx1">
                    <a:shade val="50000"/>
                  </a:schemeClr>
                </a:solidFill>
                <a:latin typeface="+mn-lt"/>
                <a:cs typeface="+mn-cs"/>
              </a:rPr>
              <a:pPr algn="r" fontAlgn="auto">
                <a:spcBef>
                  <a:spcPts val="0"/>
                </a:spcBef>
                <a:spcAft>
                  <a:spcPts val="0"/>
                </a:spcAft>
                <a:defRPr/>
              </a:pPr>
              <a:t>76</a:t>
            </a:fld>
            <a:endParaRPr lang="fr-FR" sz="1200" dirty="0">
              <a:solidFill>
                <a:schemeClr val="tx1">
                  <a:shade val="50000"/>
                </a:schemeClr>
              </a:solidFill>
              <a:latin typeface="+mn-lt"/>
              <a:cs typeface="+mn-cs"/>
            </a:endParaRPr>
          </a:p>
        </p:txBody>
      </p:sp>
      <p:sp>
        <p:nvSpPr>
          <p:cNvPr id="67587" name="Rectangle 3"/>
          <p:cNvSpPr>
            <a:spLocks noChangeArrowheads="1"/>
          </p:cNvSpPr>
          <p:nvPr/>
        </p:nvSpPr>
        <p:spPr bwMode="auto">
          <a:xfrm>
            <a:off x="1736853" y="781951"/>
            <a:ext cx="5623654" cy="400110"/>
          </a:xfrm>
          <a:prstGeom prst="rect">
            <a:avLst/>
          </a:prstGeom>
          <a:noFill/>
          <a:ln w="9525">
            <a:noFill/>
            <a:miter lim="800000"/>
            <a:headEnd/>
            <a:tailEnd/>
          </a:ln>
        </p:spPr>
        <p:txBody>
          <a:bodyPr wrap="none">
            <a:spAutoFit/>
          </a:bodyPr>
          <a:lstStyle/>
          <a:p>
            <a:pPr algn="ctr"/>
            <a:r>
              <a:rPr lang="fr-FR" sz="2000" b="1" dirty="0" smtClean="0">
                <a:latin typeface="Book Antiqua" pitchFamily="18" charset="0"/>
              </a:rPr>
              <a:t> Uniquement </a:t>
            </a:r>
            <a:r>
              <a:rPr lang="fr-FR" sz="2000" b="1" dirty="0">
                <a:latin typeface="Book Antiqua" pitchFamily="18" charset="0"/>
              </a:rPr>
              <a:t>sur les disciplines </a:t>
            </a:r>
            <a:r>
              <a:rPr lang="fr-FR" sz="2000" b="1" dirty="0" smtClean="0">
                <a:latin typeface="Book Antiqua" pitchFamily="18" charset="0"/>
              </a:rPr>
              <a:t>Olympiques</a:t>
            </a:r>
          </a:p>
        </p:txBody>
      </p:sp>
      <p:pic>
        <p:nvPicPr>
          <p:cNvPr id="67589" name="Image 5" descr="2010 finales.jpg"/>
          <p:cNvPicPr>
            <a:picLocks noChangeAspect="1"/>
          </p:cNvPicPr>
          <p:nvPr/>
        </p:nvPicPr>
        <p:blipFill>
          <a:blip r:embed="rId3" cstate="print"/>
          <a:srcRect/>
          <a:stretch>
            <a:fillRect/>
          </a:stretch>
        </p:blipFill>
        <p:spPr bwMode="auto">
          <a:xfrm>
            <a:off x="1147589" y="1344148"/>
            <a:ext cx="6752373" cy="5067963"/>
          </a:xfrm>
          <a:prstGeom prst="rect">
            <a:avLst/>
          </a:prstGeom>
          <a:noFill/>
          <a:ln w="9525">
            <a:noFill/>
            <a:miter lim="800000"/>
            <a:headEnd/>
            <a:tailEnd/>
          </a:ln>
        </p:spPr>
      </p:pic>
      <p:sp>
        <p:nvSpPr>
          <p:cNvPr id="7" name="Titre 1"/>
          <p:cNvSpPr txBox="1">
            <a:spLocks/>
          </p:cNvSpPr>
          <p:nvPr/>
        </p:nvSpPr>
        <p:spPr>
          <a:xfrm>
            <a:off x="467544" y="116632"/>
            <a:ext cx="8229600" cy="939784"/>
          </a:xfrm>
          <a:prstGeom prst="rect">
            <a:avLst/>
          </a:prstGeom>
        </p:spPr>
        <p:txBody>
          <a:bodyPr>
            <a:scene3d>
              <a:camera prst="orthographicFront"/>
              <a:lightRig rig="soft" dir="t">
                <a:rot lat="0" lon="0" rev="16800000"/>
              </a:lightRig>
            </a:scene3d>
            <a:sp3d prstMaterial="softEdge">
              <a:bevelT w="38100" h="38100"/>
            </a:sp3d>
          </a:bodyPr>
          <a:lstStyle/>
          <a:p>
            <a:pPr algn="ctr" fontAlgn="auto">
              <a:spcAft>
                <a:spcPts val="0"/>
              </a:spcAft>
              <a:defRPr/>
            </a:pPr>
            <a:r>
              <a:rPr lang="fr-FR" sz="3200" dirty="0" smtClean="0">
                <a:ln w="6350">
                  <a:noFill/>
                </a:ln>
                <a:solidFill>
                  <a:srgbClr val="0070C0"/>
                </a:solidFill>
                <a:effectLst>
                  <a:outerShdw blurRad="114300" dist="101600" dir="2700000" algn="tl" rotWithShape="0">
                    <a:srgbClr val="000000">
                      <a:alpha val="40000"/>
                    </a:srgbClr>
                  </a:outerShdw>
                </a:effectLst>
                <a:latin typeface="+mj-lt"/>
                <a:ea typeface="+mj-ea"/>
                <a:cs typeface="+mj-cs"/>
              </a:rPr>
              <a:t>11.Finales</a:t>
            </a:r>
            <a:endParaRPr lang="fr-FR" sz="3200" dirty="0">
              <a:ln w="6350">
                <a:noFill/>
              </a:ln>
              <a:solidFill>
                <a:srgbClr val="0070C0"/>
              </a:solidFill>
              <a:effectLst>
                <a:outerShdw blurRad="114300" dist="101600" dir="2700000" algn="tl" rotWithShape="0">
                  <a:srgbClr val="000000">
                    <a:alpha val="40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709DEFEB-ECF8-432B-A219-8CECFD777E00}" type="slidenum">
              <a:rPr lang="fr-FR" smtClean="0"/>
              <a:pPr>
                <a:defRPr/>
              </a:pPr>
              <a:t>77</a:t>
            </a:fld>
            <a:endParaRPr lang="fr-FR" dirty="0"/>
          </a:p>
        </p:txBody>
      </p:sp>
      <p:sp>
        <p:nvSpPr>
          <p:cNvPr id="3" name="Rectangle 2"/>
          <p:cNvSpPr/>
          <p:nvPr/>
        </p:nvSpPr>
        <p:spPr>
          <a:xfrm>
            <a:off x="170383" y="798525"/>
            <a:ext cx="8794105" cy="2031325"/>
          </a:xfrm>
          <a:prstGeom prst="rect">
            <a:avLst/>
          </a:prstGeom>
        </p:spPr>
        <p:txBody>
          <a:bodyPr wrap="square">
            <a:spAutoFit/>
          </a:bodyPr>
          <a:lstStyle/>
          <a:p>
            <a:pPr algn="just"/>
            <a:r>
              <a:rPr lang="fr-FR" b="1" dirty="0">
                <a:solidFill>
                  <a:srgbClr val="0070C0"/>
                </a:solidFill>
                <a:latin typeface="+mn-lt"/>
              </a:rPr>
              <a:t>La Finale comprend (2) deux séries de</a:t>
            </a:r>
            <a:r>
              <a:rPr lang="fr-FR" b="1" dirty="0">
                <a:solidFill>
                  <a:srgbClr val="C00000"/>
                </a:solidFill>
                <a:latin typeface="+mn-lt"/>
              </a:rPr>
              <a:t> </a:t>
            </a:r>
            <a:r>
              <a:rPr lang="fr-FR" b="1" dirty="0" smtClean="0">
                <a:solidFill>
                  <a:srgbClr val="CC0099"/>
                </a:solidFill>
                <a:latin typeface="+mn-lt"/>
              </a:rPr>
              <a:t>(5) </a:t>
            </a:r>
            <a:r>
              <a:rPr lang="fr-FR" b="1" dirty="0">
                <a:solidFill>
                  <a:srgbClr val="0070C0"/>
                </a:solidFill>
                <a:latin typeface="+mn-lt"/>
              </a:rPr>
              <a:t>coups de match tirés en </a:t>
            </a:r>
            <a:r>
              <a:rPr lang="fr-FR" b="1" dirty="0" smtClean="0">
                <a:solidFill>
                  <a:srgbClr val="CC0099"/>
                </a:solidFill>
                <a:latin typeface="+mn-lt"/>
              </a:rPr>
              <a:t>250</a:t>
            </a:r>
            <a:r>
              <a:rPr lang="fr-FR" b="1" dirty="0" smtClean="0">
                <a:solidFill>
                  <a:srgbClr val="FF0000"/>
                </a:solidFill>
                <a:latin typeface="+mn-lt"/>
              </a:rPr>
              <a:t> </a:t>
            </a:r>
            <a:r>
              <a:rPr lang="fr-FR" b="1" dirty="0">
                <a:solidFill>
                  <a:srgbClr val="0070C0"/>
                </a:solidFill>
                <a:latin typeface="+mn-lt"/>
              </a:rPr>
              <a:t>secondes par </a:t>
            </a:r>
            <a:r>
              <a:rPr lang="fr-FR" b="1" dirty="0" smtClean="0">
                <a:solidFill>
                  <a:srgbClr val="0070C0"/>
                </a:solidFill>
                <a:latin typeface="+mn-lt"/>
              </a:rPr>
              <a:t>série</a:t>
            </a:r>
            <a:r>
              <a:rPr lang="fr-FR" b="1" dirty="0">
                <a:solidFill>
                  <a:srgbClr val="0070C0"/>
                </a:solidFill>
                <a:latin typeface="+mn-lt"/>
              </a:rPr>
              <a:t>.</a:t>
            </a:r>
            <a:r>
              <a:rPr lang="fr-FR" b="1" dirty="0" smtClean="0">
                <a:solidFill>
                  <a:srgbClr val="0070C0"/>
                </a:solidFill>
                <a:latin typeface="+mn-lt"/>
              </a:rPr>
              <a:t> Ces </a:t>
            </a:r>
            <a:r>
              <a:rPr lang="fr-FR" b="1" dirty="0">
                <a:solidFill>
                  <a:srgbClr val="0070C0"/>
                </a:solidFill>
                <a:latin typeface="+mn-lt"/>
              </a:rPr>
              <a:t>deux séries sont suivies de 14 coups de match, tirés un par un, chacun en 50 </a:t>
            </a:r>
            <a:r>
              <a:rPr lang="fr-FR" b="1" dirty="0" smtClean="0">
                <a:solidFill>
                  <a:srgbClr val="0070C0"/>
                </a:solidFill>
                <a:latin typeface="+mn-lt"/>
              </a:rPr>
              <a:t>secondes.</a:t>
            </a:r>
            <a:endParaRPr lang="fr-FR" b="1" dirty="0">
              <a:solidFill>
                <a:srgbClr val="0070C0"/>
              </a:solidFill>
              <a:latin typeface="+mn-lt"/>
            </a:endParaRPr>
          </a:p>
          <a:p>
            <a:pPr algn="just"/>
            <a:r>
              <a:rPr lang="fr-FR" b="1" dirty="0">
                <a:solidFill>
                  <a:srgbClr val="0070C0"/>
                </a:solidFill>
                <a:latin typeface="+mn-lt"/>
              </a:rPr>
              <a:t>Les éliminations des finalistes ayant réalisé les scores les moins bons commencent après le </a:t>
            </a:r>
            <a:r>
              <a:rPr lang="fr-FR" b="1" dirty="0" smtClean="0">
                <a:solidFill>
                  <a:srgbClr val="CC0099"/>
                </a:solidFill>
                <a:latin typeface="+mn-lt"/>
              </a:rPr>
              <a:t>12ème</a:t>
            </a:r>
            <a:r>
              <a:rPr lang="fr-FR" b="1" dirty="0" smtClean="0">
                <a:solidFill>
                  <a:srgbClr val="0070C0"/>
                </a:solidFill>
                <a:latin typeface="+mn-lt"/>
              </a:rPr>
              <a:t> </a:t>
            </a:r>
            <a:r>
              <a:rPr lang="fr-FR" b="1" dirty="0">
                <a:solidFill>
                  <a:srgbClr val="0070C0"/>
                </a:solidFill>
                <a:latin typeface="+mn-lt"/>
              </a:rPr>
              <a:t>coup, et continuent tous les deux coups jusqu’à ce que les gagnants des médailles d’or et d’argent soient connus.</a:t>
            </a:r>
          </a:p>
          <a:p>
            <a:pPr algn="just"/>
            <a:r>
              <a:rPr lang="fr-FR" b="1" dirty="0">
                <a:solidFill>
                  <a:srgbClr val="0070C0"/>
                </a:solidFill>
                <a:latin typeface="+mn-lt"/>
              </a:rPr>
              <a:t>Il y a au total vingt </a:t>
            </a:r>
            <a:r>
              <a:rPr lang="fr-FR" b="1" dirty="0">
                <a:solidFill>
                  <a:srgbClr val="CC0099"/>
                </a:solidFill>
                <a:latin typeface="+mn-lt"/>
              </a:rPr>
              <a:t>(</a:t>
            </a:r>
            <a:r>
              <a:rPr lang="fr-FR" b="1" dirty="0" smtClean="0">
                <a:solidFill>
                  <a:srgbClr val="CC0099"/>
                </a:solidFill>
                <a:latin typeface="+mn-lt"/>
              </a:rPr>
              <a:t>24) </a:t>
            </a:r>
            <a:r>
              <a:rPr lang="fr-FR" b="1" dirty="0">
                <a:solidFill>
                  <a:srgbClr val="0070C0"/>
                </a:solidFill>
                <a:latin typeface="+mn-lt"/>
              </a:rPr>
              <a:t>coups de Finale.</a:t>
            </a:r>
          </a:p>
        </p:txBody>
      </p:sp>
      <p:sp>
        <p:nvSpPr>
          <p:cNvPr id="6" name="Rectangle 3"/>
          <p:cNvSpPr>
            <a:spLocks noChangeArrowheads="1"/>
          </p:cNvSpPr>
          <p:nvPr/>
        </p:nvSpPr>
        <p:spPr bwMode="auto">
          <a:xfrm>
            <a:off x="1575313" y="157774"/>
            <a:ext cx="5884944" cy="369332"/>
          </a:xfrm>
          <a:prstGeom prst="rect">
            <a:avLst/>
          </a:prstGeom>
          <a:noFill/>
          <a:ln w="9525">
            <a:noFill/>
            <a:miter lim="800000"/>
            <a:headEnd/>
            <a:tailEnd/>
          </a:ln>
        </p:spPr>
        <p:txBody>
          <a:bodyPr wrap="none">
            <a:spAutoFit/>
          </a:bodyPr>
          <a:lstStyle/>
          <a:p>
            <a:pPr algn="ctr"/>
            <a:r>
              <a:rPr lang="fr-FR" b="1" dirty="0" smtClean="0">
                <a:solidFill>
                  <a:srgbClr val="C00000"/>
                </a:solidFill>
                <a:latin typeface="Book Antiqua" pitchFamily="18" charset="0"/>
              </a:rPr>
              <a:t>6.17.2. </a:t>
            </a:r>
            <a:r>
              <a:rPr lang="fr-FR" b="1" dirty="0" smtClean="0">
                <a:latin typeface="Book Antiqua" pitchFamily="18" charset="0"/>
              </a:rPr>
              <a:t>-</a:t>
            </a:r>
            <a:r>
              <a:rPr lang="fr-FR" b="1" dirty="0" smtClean="0">
                <a:solidFill>
                  <a:srgbClr val="C00000"/>
                </a:solidFill>
                <a:latin typeface="Book Antiqua" pitchFamily="18" charset="0"/>
              </a:rPr>
              <a:t> </a:t>
            </a:r>
            <a:r>
              <a:rPr lang="fr-FR" b="1" dirty="0" smtClean="0">
                <a:latin typeface="Book Antiqua" pitchFamily="18" charset="0"/>
              </a:rPr>
              <a:t>Carabine et Pistolet 10m (Hommes et Dames), </a:t>
            </a:r>
          </a:p>
        </p:txBody>
      </p:sp>
      <p:sp>
        <p:nvSpPr>
          <p:cNvPr id="8" name="Rectangle 3"/>
          <p:cNvSpPr>
            <a:spLocks noChangeArrowheads="1"/>
          </p:cNvSpPr>
          <p:nvPr/>
        </p:nvSpPr>
        <p:spPr bwMode="auto">
          <a:xfrm>
            <a:off x="1633041" y="2849928"/>
            <a:ext cx="5796780" cy="400110"/>
          </a:xfrm>
          <a:prstGeom prst="rect">
            <a:avLst/>
          </a:prstGeom>
          <a:noFill/>
          <a:ln w="9525">
            <a:noFill/>
            <a:miter lim="800000"/>
            <a:headEnd/>
            <a:tailEnd/>
          </a:ln>
        </p:spPr>
        <p:txBody>
          <a:bodyPr wrap="none">
            <a:spAutoFit/>
          </a:bodyPr>
          <a:lstStyle/>
          <a:p>
            <a:pPr algn="ctr"/>
            <a:r>
              <a:rPr lang="fr-FR" b="1" dirty="0" smtClean="0">
                <a:solidFill>
                  <a:srgbClr val="C00000"/>
                </a:solidFill>
                <a:latin typeface="Book Antiqua" pitchFamily="18" charset="0"/>
              </a:rPr>
              <a:t>6.17.3. </a:t>
            </a:r>
            <a:r>
              <a:rPr lang="fr-FR" sz="2000" dirty="0"/>
              <a:t>- </a:t>
            </a:r>
            <a:r>
              <a:rPr lang="fr-FR" b="1" dirty="0">
                <a:latin typeface="Book Antiqua" panose="02040602050305030304" pitchFamily="18" charset="0"/>
              </a:rPr>
              <a:t>Carabine 50m 3 positions Hommes et Dames </a:t>
            </a:r>
          </a:p>
        </p:txBody>
      </p:sp>
      <p:sp>
        <p:nvSpPr>
          <p:cNvPr id="5" name="Rectangle 4"/>
          <p:cNvSpPr/>
          <p:nvPr/>
        </p:nvSpPr>
        <p:spPr>
          <a:xfrm>
            <a:off x="170383" y="3276822"/>
            <a:ext cx="8722097" cy="3416320"/>
          </a:xfrm>
          <a:prstGeom prst="rect">
            <a:avLst/>
          </a:prstGeom>
        </p:spPr>
        <p:txBody>
          <a:bodyPr wrap="square">
            <a:spAutoFit/>
          </a:bodyPr>
          <a:lstStyle/>
          <a:p>
            <a:pPr algn="just"/>
            <a:r>
              <a:rPr lang="fr-FR" b="1" dirty="0">
                <a:solidFill>
                  <a:srgbClr val="0070C0"/>
                </a:solidFill>
                <a:latin typeface="+mn-lt"/>
              </a:rPr>
              <a:t>La Finale comprend </a:t>
            </a:r>
            <a:r>
              <a:rPr lang="fr-FR" b="1" dirty="0">
                <a:solidFill>
                  <a:srgbClr val="CC0099"/>
                </a:solidFill>
                <a:latin typeface="+mn-lt"/>
              </a:rPr>
              <a:t>15</a:t>
            </a:r>
            <a:r>
              <a:rPr lang="fr-FR" b="1" dirty="0">
                <a:solidFill>
                  <a:srgbClr val="0070C0"/>
                </a:solidFill>
                <a:latin typeface="+mn-lt"/>
              </a:rPr>
              <a:t> coups de match dans chaque position, Genou, Couché et Debout, tirées dans cet ordre. La Finale débute par </a:t>
            </a:r>
            <a:r>
              <a:rPr lang="fr-FR" b="1" dirty="0">
                <a:solidFill>
                  <a:srgbClr val="CC0099"/>
                </a:solidFill>
                <a:latin typeface="+mn-lt"/>
              </a:rPr>
              <a:t>3x5 coups </a:t>
            </a:r>
            <a:r>
              <a:rPr lang="fr-FR" b="1" dirty="0">
                <a:solidFill>
                  <a:srgbClr val="00B050"/>
                </a:solidFill>
                <a:latin typeface="+mn-lt"/>
              </a:rPr>
              <a:t>en position Genou </a:t>
            </a:r>
            <a:r>
              <a:rPr lang="fr-FR" b="1" dirty="0">
                <a:solidFill>
                  <a:srgbClr val="0070C0"/>
                </a:solidFill>
                <a:latin typeface="+mn-lt"/>
              </a:rPr>
              <a:t>en </a:t>
            </a:r>
            <a:r>
              <a:rPr lang="fr-FR" b="1" dirty="0">
                <a:solidFill>
                  <a:srgbClr val="CC0099"/>
                </a:solidFill>
                <a:latin typeface="+mn-lt"/>
              </a:rPr>
              <a:t>200</a:t>
            </a:r>
            <a:r>
              <a:rPr lang="fr-FR" b="1" dirty="0">
                <a:solidFill>
                  <a:srgbClr val="C00000"/>
                </a:solidFill>
                <a:latin typeface="+mn-lt"/>
              </a:rPr>
              <a:t> </a:t>
            </a:r>
            <a:r>
              <a:rPr lang="fr-FR" b="1" dirty="0">
                <a:solidFill>
                  <a:srgbClr val="0070C0"/>
                </a:solidFill>
                <a:latin typeface="+mn-lt"/>
              </a:rPr>
              <a:t>secondes par série. Après 7 minutes de Changement de position et Essais, les finalistes tirent </a:t>
            </a:r>
            <a:r>
              <a:rPr lang="fr-FR" b="1" dirty="0">
                <a:solidFill>
                  <a:srgbClr val="CC0099"/>
                </a:solidFill>
                <a:latin typeface="+mn-lt"/>
              </a:rPr>
              <a:t>3x5</a:t>
            </a:r>
            <a:r>
              <a:rPr lang="fr-FR" b="1" dirty="0">
                <a:solidFill>
                  <a:srgbClr val="FF0000"/>
                </a:solidFill>
                <a:latin typeface="+mn-lt"/>
              </a:rPr>
              <a:t> </a:t>
            </a:r>
            <a:r>
              <a:rPr lang="fr-FR" b="1" dirty="0" smtClean="0">
                <a:solidFill>
                  <a:srgbClr val="00B050"/>
                </a:solidFill>
                <a:latin typeface="+mn-lt"/>
              </a:rPr>
              <a:t>en coups </a:t>
            </a:r>
            <a:r>
              <a:rPr lang="fr-FR" b="1" dirty="0">
                <a:solidFill>
                  <a:srgbClr val="00B050"/>
                </a:solidFill>
                <a:latin typeface="+mn-lt"/>
              </a:rPr>
              <a:t>en position Couché </a:t>
            </a:r>
            <a:r>
              <a:rPr lang="fr-FR" b="1" dirty="0">
                <a:solidFill>
                  <a:srgbClr val="0070C0"/>
                </a:solidFill>
                <a:latin typeface="+mn-lt"/>
              </a:rPr>
              <a:t>en </a:t>
            </a:r>
            <a:r>
              <a:rPr lang="fr-FR" b="1" dirty="0">
                <a:solidFill>
                  <a:srgbClr val="CC0099"/>
                </a:solidFill>
                <a:latin typeface="+mn-lt"/>
              </a:rPr>
              <a:t>150</a:t>
            </a:r>
            <a:r>
              <a:rPr lang="fr-FR" b="1" dirty="0">
                <a:solidFill>
                  <a:srgbClr val="FF0000"/>
                </a:solidFill>
                <a:latin typeface="+mn-lt"/>
              </a:rPr>
              <a:t> </a:t>
            </a:r>
            <a:r>
              <a:rPr lang="fr-FR" b="1" dirty="0">
                <a:solidFill>
                  <a:srgbClr val="0070C0"/>
                </a:solidFill>
                <a:latin typeface="+mn-lt"/>
              </a:rPr>
              <a:t>secondes par série. Après 9 minutes de Changement de position et Essais, les finalistes tirent </a:t>
            </a:r>
            <a:r>
              <a:rPr lang="fr-FR" b="1" dirty="0">
                <a:solidFill>
                  <a:srgbClr val="CC0099"/>
                </a:solidFill>
                <a:latin typeface="+mn-lt"/>
              </a:rPr>
              <a:t>2x5 coups</a:t>
            </a:r>
            <a:r>
              <a:rPr lang="fr-FR" b="1" dirty="0">
                <a:solidFill>
                  <a:srgbClr val="0070C0"/>
                </a:solidFill>
                <a:latin typeface="+mn-lt"/>
              </a:rPr>
              <a:t> </a:t>
            </a:r>
            <a:r>
              <a:rPr lang="fr-FR" b="1" dirty="0">
                <a:solidFill>
                  <a:srgbClr val="00B050"/>
                </a:solidFill>
                <a:latin typeface="+mn-lt"/>
              </a:rPr>
              <a:t>en position Debout </a:t>
            </a:r>
            <a:r>
              <a:rPr lang="fr-FR" b="1" dirty="0">
                <a:solidFill>
                  <a:srgbClr val="0070C0"/>
                </a:solidFill>
                <a:latin typeface="+mn-lt"/>
              </a:rPr>
              <a:t>en </a:t>
            </a:r>
            <a:r>
              <a:rPr lang="fr-FR" b="1" dirty="0">
                <a:solidFill>
                  <a:srgbClr val="CC0099"/>
                </a:solidFill>
                <a:latin typeface="+mn-lt"/>
              </a:rPr>
              <a:t>250</a:t>
            </a:r>
            <a:r>
              <a:rPr lang="fr-FR" b="1" dirty="0">
                <a:solidFill>
                  <a:srgbClr val="0070C0"/>
                </a:solidFill>
                <a:latin typeface="+mn-lt"/>
              </a:rPr>
              <a:t> secondes par série. Les deux finalistes ayant réalisé les scores les moins bons sont éliminés après </a:t>
            </a:r>
            <a:r>
              <a:rPr lang="fr-FR" b="1" dirty="0">
                <a:solidFill>
                  <a:srgbClr val="CC0099"/>
                </a:solidFill>
                <a:latin typeface="+mn-lt"/>
              </a:rPr>
              <a:t>10 (2x5) coups en Debout</a:t>
            </a:r>
            <a:r>
              <a:rPr lang="fr-FR" b="1" dirty="0">
                <a:solidFill>
                  <a:srgbClr val="0070C0"/>
                </a:solidFill>
                <a:latin typeface="+mn-lt"/>
              </a:rPr>
              <a:t>. La Finale continue avec 5 coups tirés au coup par coup, chacun en </a:t>
            </a:r>
            <a:r>
              <a:rPr lang="fr-FR" b="1" dirty="0">
                <a:solidFill>
                  <a:srgbClr val="CC0099"/>
                </a:solidFill>
                <a:latin typeface="+mn-lt"/>
              </a:rPr>
              <a:t>50</a:t>
            </a:r>
            <a:r>
              <a:rPr lang="fr-FR" b="1" dirty="0">
                <a:solidFill>
                  <a:srgbClr val="0070C0"/>
                </a:solidFill>
                <a:latin typeface="+mn-lt"/>
              </a:rPr>
              <a:t> secondes. Le finaliste ayant obtenu le moins bon score sera éliminé après chaque coup jusqu’à ce qu’il n’en reste plus que deux en compétition pour les médailles d’or et d’argent</a:t>
            </a:r>
            <a:r>
              <a:rPr lang="fr-FR" b="1" dirty="0" smtClean="0">
                <a:solidFill>
                  <a:srgbClr val="0070C0"/>
                </a:solidFill>
                <a:latin typeface="+mn-lt"/>
              </a:rPr>
              <a:t>.</a:t>
            </a:r>
          </a:p>
          <a:p>
            <a:pPr algn="just"/>
            <a:r>
              <a:rPr lang="fr-FR" b="1" dirty="0" smtClean="0">
                <a:solidFill>
                  <a:srgbClr val="0070C0"/>
                </a:solidFill>
                <a:latin typeface="+mn-lt"/>
              </a:rPr>
              <a:t>Il </a:t>
            </a:r>
            <a:r>
              <a:rPr lang="fr-FR" b="1" dirty="0">
                <a:solidFill>
                  <a:srgbClr val="0070C0"/>
                </a:solidFill>
                <a:latin typeface="+mn-lt"/>
              </a:rPr>
              <a:t>y a au total </a:t>
            </a:r>
            <a:r>
              <a:rPr lang="fr-FR" b="1" dirty="0">
                <a:solidFill>
                  <a:srgbClr val="CC0099"/>
                </a:solidFill>
                <a:latin typeface="+mn-lt"/>
              </a:rPr>
              <a:t>(</a:t>
            </a:r>
            <a:r>
              <a:rPr lang="fr-FR" b="1" dirty="0" smtClean="0">
                <a:solidFill>
                  <a:srgbClr val="CC0099"/>
                </a:solidFill>
                <a:latin typeface="+mn-lt"/>
              </a:rPr>
              <a:t>45) </a:t>
            </a:r>
            <a:r>
              <a:rPr lang="fr-FR" b="1" dirty="0">
                <a:solidFill>
                  <a:srgbClr val="0070C0"/>
                </a:solidFill>
                <a:latin typeface="+mn-lt"/>
              </a:rPr>
              <a:t>coups de Finale</a:t>
            </a:r>
          </a:p>
        </p:txBody>
      </p:sp>
    </p:spTree>
    <p:extLst>
      <p:ext uri="{BB962C8B-B14F-4D97-AF65-F5344CB8AC3E}">
        <p14:creationId xmlns:p14="http://schemas.microsoft.com/office/powerpoint/2010/main" val="21387816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709DEFEB-ECF8-432B-A219-8CECFD777E00}" type="slidenum">
              <a:rPr lang="fr-FR" smtClean="0"/>
              <a:pPr>
                <a:defRPr/>
              </a:pPr>
              <a:t>78</a:t>
            </a:fld>
            <a:endParaRPr lang="fr-FR" dirty="0"/>
          </a:p>
        </p:txBody>
      </p:sp>
      <p:sp>
        <p:nvSpPr>
          <p:cNvPr id="3" name="Rectangle 3"/>
          <p:cNvSpPr>
            <a:spLocks noChangeArrowheads="1"/>
          </p:cNvSpPr>
          <p:nvPr/>
        </p:nvSpPr>
        <p:spPr bwMode="auto">
          <a:xfrm>
            <a:off x="2152692" y="388695"/>
            <a:ext cx="4213012" cy="400110"/>
          </a:xfrm>
          <a:prstGeom prst="rect">
            <a:avLst/>
          </a:prstGeom>
          <a:noFill/>
          <a:ln w="9525">
            <a:noFill/>
            <a:miter lim="800000"/>
            <a:headEnd/>
            <a:tailEnd/>
          </a:ln>
        </p:spPr>
        <p:txBody>
          <a:bodyPr wrap="none">
            <a:spAutoFit/>
          </a:bodyPr>
          <a:lstStyle/>
          <a:p>
            <a:pPr marL="0" lvl="2" algn="ctr"/>
            <a:r>
              <a:rPr lang="fr-FR" b="1" dirty="0" smtClean="0">
                <a:solidFill>
                  <a:srgbClr val="C00000"/>
                </a:solidFill>
                <a:latin typeface="Book Antiqua" pitchFamily="18" charset="0"/>
              </a:rPr>
              <a:t>6.17.4. </a:t>
            </a:r>
            <a:r>
              <a:rPr lang="fr-FR" sz="2000" dirty="0" smtClean="0"/>
              <a:t>-</a:t>
            </a:r>
            <a:r>
              <a:rPr lang="fr-FR" b="1" dirty="0">
                <a:latin typeface="Book Antiqua" panose="02040602050305030304" pitchFamily="18" charset="0"/>
              </a:rPr>
              <a:t>Pistolet Vitesse 25m Hommes </a:t>
            </a:r>
            <a:r>
              <a:rPr lang="fr-FR" sz="2000" dirty="0" smtClean="0"/>
              <a:t> </a:t>
            </a:r>
            <a:endParaRPr lang="fr-FR" b="1" dirty="0">
              <a:latin typeface="Book Antiqua" pitchFamily="18" charset="0"/>
            </a:endParaRPr>
          </a:p>
        </p:txBody>
      </p:sp>
      <p:sp>
        <p:nvSpPr>
          <p:cNvPr id="4" name="Rectangle 3"/>
          <p:cNvSpPr/>
          <p:nvPr/>
        </p:nvSpPr>
        <p:spPr>
          <a:xfrm>
            <a:off x="359997" y="1268760"/>
            <a:ext cx="8280920" cy="1477328"/>
          </a:xfrm>
          <a:prstGeom prst="rect">
            <a:avLst/>
          </a:prstGeom>
        </p:spPr>
        <p:txBody>
          <a:bodyPr wrap="square">
            <a:spAutoFit/>
          </a:bodyPr>
          <a:lstStyle/>
          <a:p>
            <a:pPr algn="just"/>
            <a:r>
              <a:rPr lang="fr-FR" b="1" dirty="0">
                <a:solidFill>
                  <a:srgbClr val="0070C0"/>
                </a:solidFill>
                <a:latin typeface="+mn-lt"/>
              </a:rPr>
              <a:t>La Finale du Pistolet Vitesse 25m Hommes comprend </a:t>
            </a:r>
            <a:r>
              <a:rPr lang="fr-FR" b="1" dirty="0">
                <a:solidFill>
                  <a:srgbClr val="CC0099"/>
                </a:solidFill>
                <a:latin typeface="+mn-lt"/>
              </a:rPr>
              <a:t>(8) </a:t>
            </a:r>
            <a:r>
              <a:rPr lang="fr-FR" b="1" dirty="0">
                <a:solidFill>
                  <a:srgbClr val="0070C0"/>
                </a:solidFill>
                <a:latin typeface="+mn-lt"/>
              </a:rPr>
              <a:t>huit séries de cinq coups en </a:t>
            </a:r>
            <a:r>
              <a:rPr lang="fr-FR" b="1" dirty="0">
                <a:solidFill>
                  <a:srgbClr val="CC0099"/>
                </a:solidFill>
                <a:latin typeface="+mn-lt"/>
              </a:rPr>
              <a:t>quatre secondes</a:t>
            </a:r>
            <a:r>
              <a:rPr lang="fr-FR" b="1" dirty="0">
                <a:solidFill>
                  <a:srgbClr val="0070C0"/>
                </a:solidFill>
                <a:latin typeface="+mn-lt"/>
              </a:rPr>
              <a:t>, avec un comptage Touché/Manqué et l’élimination des finalistes ayant les plus faibles scores à partir de la </a:t>
            </a:r>
            <a:r>
              <a:rPr lang="fr-FR" b="1" dirty="0">
                <a:solidFill>
                  <a:srgbClr val="CC0099"/>
                </a:solidFill>
                <a:latin typeface="+mn-lt"/>
              </a:rPr>
              <a:t>quatrième série </a:t>
            </a:r>
            <a:r>
              <a:rPr lang="fr-FR" b="1" dirty="0">
                <a:solidFill>
                  <a:srgbClr val="0070C0"/>
                </a:solidFill>
                <a:latin typeface="+mn-lt"/>
              </a:rPr>
              <a:t>jusqu’à la huitième série décidant de l’attribution des médailles d’or et d’argent</a:t>
            </a:r>
            <a:r>
              <a:rPr lang="fr-FR" b="1" dirty="0" smtClean="0">
                <a:solidFill>
                  <a:srgbClr val="0070C0"/>
                </a:solidFill>
                <a:latin typeface="+mn-lt"/>
              </a:rPr>
              <a:t>. La zone de touché est la zone de valeur  </a:t>
            </a:r>
            <a:r>
              <a:rPr lang="fr-FR" b="1" dirty="0" smtClean="0">
                <a:solidFill>
                  <a:srgbClr val="CC0099"/>
                </a:solidFill>
                <a:latin typeface="+mn-lt"/>
              </a:rPr>
              <a:t>9.7 ou supérieure.</a:t>
            </a:r>
            <a:endParaRPr lang="fr-FR" b="1" dirty="0">
              <a:solidFill>
                <a:srgbClr val="CC0099"/>
              </a:solidFill>
              <a:latin typeface="+mn-lt"/>
            </a:endParaRPr>
          </a:p>
        </p:txBody>
      </p:sp>
      <p:sp>
        <p:nvSpPr>
          <p:cNvPr id="5" name="Rectangle 3"/>
          <p:cNvSpPr>
            <a:spLocks noChangeArrowheads="1"/>
          </p:cNvSpPr>
          <p:nvPr/>
        </p:nvSpPr>
        <p:spPr bwMode="auto">
          <a:xfrm>
            <a:off x="2782018" y="3212976"/>
            <a:ext cx="3167855" cy="400110"/>
          </a:xfrm>
          <a:prstGeom prst="rect">
            <a:avLst/>
          </a:prstGeom>
          <a:noFill/>
          <a:ln w="9525">
            <a:noFill/>
            <a:miter lim="800000"/>
            <a:headEnd/>
            <a:tailEnd/>
          </a:ln>
        </p:spPr>
        <p:txBody>
          <a:bodyPr wrap="none">
            <a:spAutoFit/>
          </a:bodyPr>
          <a:lstStyle/>
          <a:p>
            <a:pPr marL="0" lvl="2" algn="ctr"/>
            <a:r>
              <a:rPr lang="fr-FR" b="1" dirty="0" smtClean="0">
                <a:solidFill>
                  <a:srgbClr val="C00000"/>
                </a:solidFill>
                <a:latin typeface="Book Antiqua" pitchFamily="18" charset="0"/>
              </a:rPr>
              <a:t>6.17.5. </a:t>
            </a:r>
            <a:r>
              <a:rPr lang="fr-FR" sz="2000" dirty="0" smtClean="0"/>
              <a:t>-</a:t>
            </a:r>
            <a:r>
              <a:rPr lang="fr-FR" b="1" dirty="0" smtClean="0">
                <a:latin typeface="Book Antiqua" panose="02040602050305030304" pitchFamily="18" charset="0"/>
              </a:rPr>
              <a:t>Pistolet </a:t>
            </a:r>
            <a:r>
              <a:rPr lang="fr-FR" b="1" dirty="0">
                <a:latin typeface="Book Antiqua" panose="02040602050305030304" pitchFamily="18" charset="0"/>
              </a:rPr>
              <a:t>25m </a:t>
            </a:r>
            <a:r>
              <a:rPr lang="fr-FR" b="1" dirty="0" smtClean="0">
                <a:latin typeface="Book Antiqua" panose="02040602050305030304" pitchFamily="18" charset="0"/>
              </a:rPr>
              <a:t>Dames </a:t>
            </a:r>
            <a:r>
              <a:rPr lang="fr-FR" sz="2000" dirty="0" smtClean="0"/>
              <a:t> </a:t>
            </a:r>
            <a:endParaRPr lang="fr-FR" b="1" dirty="0">
              <a:latin typeface="Book Antiqua" pitchFamily="18" charset="0"/>
            </a:endParaRPr>
          </a:p>
        </p:txBody>
      </p:sp>
      <p:sp>
        <p:nvSpPr>
          <p:cNvPr id="7" name="Rectangle 6"/>
          <p:cNvSpPr/>
          <p:nvPr/>
        </p:nvSpPr>
        <p:spPr>
          <a:xfrm>
            <a:off x="381701" y="4005064"/>
            <a:ext cx="8280921" cy="1754326"/>
          </a:xfrm>
          <a:prstGeom prst="rect">
            <a:avLst/>
          </a:prstGeom>
        </p:spPr>
        <p:txBody>
          <a:bodyPr wrap="square">
            <a:spAutoFit/>
          </a:bodyPr>
          <a:lstStyle/>
          <a:p>
            <a:pPr algn="just"/>
            <a:r>
              <a:rPr lang="fr-FR" b="1" dirty="0">
                <a:solidFill>
                  <a:srgbClr val="0070C0"/>
                </a:solidFill>
                <a:latin typeface="+mn-lt"/>
              </a:rPr>
              <a:t>La Finale Pistolet 25m Dames </a:t>
            </a:r>
            <a:r>
              <a:rPr lang="fr-FR" b="1" dirty="0" smtClean="0">
                <a:solidFill>
                  <a:srgbClr val="0070C0"/>
                </a:solidFill>
                <a:latin typeface="+mn-lt"/>
              </a:rPr>
              <a:t>comprend dix </a:t>
            </a:r>
            <a:r>
              <a:rPr lang="fr-FR" b="1" dirty="0" smtClean="0">
                <a:solidFill>
                  <a:srgbClr val="CC0099"/>
                </a:solidFill>
                <a:latin typeface="+mn-lt"/>
              </a:rPr>
              <a:t>(10) </a:t>
            </a:r>
            <a:r>
              <a:rPr lang="fr-FR" b="1" dirty="0" smtClean="0">
                <a:solidFill>
                  <a:srgbClr val="0070C0"/>
                </a:solidFill>
                <a:latin typeface="+mn-lt"/>
              </a:rPr>
              <a:t>séries Vitesse (3X7) de 5 coups. Le comptage est du type « Touché-Manqué » avec élimination dès la quatrième série de la finaliste ayant obtenu le plus faible résultat. Les éliminations continuent jusqu’à la dixième série lorsque les médailles d’or et d’argent sont </a:t>
            </a:r>
            <a:r>
              <a:rPr lang="fr-FR" b="1" dirty="0">
                <a:solidFill>
                  <a:srgbClr val="0070C0"/>
                </a:solidFill>
                <a:latin typeface="+mn-lt"/>
              </a:rPr>
              <a:t>attribuées. La zone de touché est la zone de valeur  </a:t>
            </a:r>
            <a:r>
              <a:rPr lang="fr-FR" b="1" dirty="0" smtClean="0">
                <a:solidFill>
                  <a:srgbClr val="CC0099"/>
                </a:solidFill>
                <a:latin typeface="+mn-lt"/>
              </a:rPr>
              <a:t>10.2 </a:t>
            </a:r>
            <a:r>
              <a:rPr lang="fr-FR" b="1" dirty="0">
                <a:solidFill>
                  <a:srgbClr val="CC0099"/>
                </a:solidFill>
                <a:latin typeface="+mn-lt"/>
              </a:rPr>
              <a:t>ou supérieure.</a:t>
            </a:r>
          </a:p>
        </p:txBody>
      </p:sp>
    </p:spTree>
    <p:extLst>
      <p:ext uri="{BB962C8B-B14F-4D97-AF65-F5344CB8AC3E}">
        <p14:creationId xmlns:p14="http://schemas.microsoft.com/office/powerpoint/2010/main" val="12274221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709DEFEB-ECF8-432B-A219-8CECFD777E00}" type="slidenum">
              <a:rPr lang="fr-FR" smtClean="0"/>
              <a:pPr>
                <a:defRPr/>
              </a:pPr>
              <a:t>79</a:t>
            </a:fld>
            <a:endParaRPr lang="fr-FR" dirty="0"/>
          </a:p>
        </p:txBody>
      </p:sp>
      <p:sp>
        <p:nvSpPr>
          <p:cNvPr id="3" name="Rectangle 2"/>
          <p:cNvSpPr/>
          <p:nvPr/>
        </p:nvSpPr>
        <p:spPr>
          <a:xfrm>
            <a:off x="431759" y="1916832"/>
            <a:ext cx="8280920" cy="3139321"/>
          </a:xfrm>
          <a:prstGeom prst="rect">
            <a:avLst/>
          </a:prstGeom>
        </p:spPr>
        <p:txBody>
          <a:bodyPr wrap="square">
            <a:spAutoFit/>
          </a:bodyPr>
          <a:lstStyle/>
          <a:p>
            <a:pPr lvl="0" algn="just"/>
            <a:r>
              <a:rPr lang="fr-FR" b="1" dirty="0">
                <a:solidFill>
                  <a:srgbClr val="0070C0"/>
                </a:solidFill>
                <a:latin typeface="Palatino Linotype"/>
              </a:rPr>
              <a:t>La Finale carabine ou pistolet mixte 10m comprend 8 équipes. La finale débute par 2 demi-finale de 4 équipes. La Finale comprend </a:t>
            </a:r>
            <a:r>
              <a:rPr lang="fr-FR" b="1" dirty="0">
                <a:solidFill>
                  <a:srgbClr val="CC0099"/>
                </a:solidFill>
                <a:latin typeface="Palatino Linotype"/>
              </a:rPr>
              <a:t>(2)</a:t>
            </a:r>
            <a:r>
              <a:rPr lang="fr-FR" b="1" dirty="0">
                <a:solidFill>
                  <a:srgbClr val="0070C0"/>
                </a:solidFill>
                <a:latin typeface="Palatino Linotype"/>
              </a:rPr>
              <a:t> deux séries de </a:t>
            </a:r>
            <a:r>
              <a:rPr lang="fr-FR" b="1" dirty="0">
                <a:solidFill>
                  <a:srgbClr val="CC0099"/>
                </a:solidFill>
                <a:latin typeface="Palatino Linotype"/>
              </a:rPr>
              <a:t>(3) </a:t>
            </a:r>
            <a:r>
              <a:rPr lang="fr-FR" b="1" dirty="0">
                <a:solidFill>
                  <a:srgbClr val="0070C0"/>
                </a:solidFill>
                <a:latin typeface="Palatino Linotype"/>
              </a:rPr>
              <a:t>coups de match tirés en </a:t>
            </a:r>
            <a:r>
              <a:rPr lang="fr-FR" b="1" dirty="0">
                <a:solidFill>
                  <a:srgbClr val="CC0099"/>
                </a:solidFill>
                <a:latin typeface="Palatino Linotype"/>
              </a:rPr>
              <a:t>150</a:t>
            </a:r>
            <a:r>
              <a:rPr lang="fr-FR" b="1" dirty="0">
                <a:solidFill>
                  <a:srgbClr val="FF0000"/>
                </a:solidFill>
                <a:latin typeface="Palatino Linotype"/>
              </a:rPr>
              <a:t> </a:t>
            </a:r>
            <a:r>
              <a:rPr lang="fr-FR" b="1" dirty="0">
                <a:solidFill>
                  <a:srgbClr val="0070C0"/>
                </a:solidFill>
                <a:latin typeface="Palatino Linotype"/>
              </a:rPr>
              <a:t>secondes,  suivie de</a:t>
            </a:r>
            <a:r>
              <a:rPr lang="fr-FR" b="1" dirty="0">
                <a:solidFill>
                  <a:srgbClr val="FF0000"/>
                </a:solidFill>
                <a:latin typeface="Palatino Linotype"/>
              </a:rPr>
              <a:t> </a:t>
            </a:r>
            <a:r>
              <a:rPr lang="fr-FR" b="1" dirty="0">
                <a:solidFill>
                  <a:srgbClr val="CC0099"/>
                </a:solidFill>
                <a:latin typeface="Palatino Linotype"/>
              </a:rPr>
              <a:t>2</a:t>
            </a:r>
            <a:r>
              <a:rPr lang="fr-FR" b="1" dirty="0">
                <a:solidFill>
                  <a:srgbClr val="FF0000"/>
                </a:solidFill>
                <a:latin typeface="Palatino Linotype"/>
              </a:rPr>
              <a:t> </a:t>
            </a:r>
            <a:r>
              <a:rPr lang="fr-FR" b="1" dirty="0">
                <a:solidFill>
                  <a:srgbClr val="0070C0"/>
                </a:solidFill>
                <a:latin typeface="Palatino Linotype"/>
              </a:rPr>
              <a:t>tirs en </a:t>
            </a:r>
            <a:r>
              <a:rPr lang="fr-FR" b="1" dirty="0">
                <a:solidFill>
                  <a:srgbClr val="CC0099"/>
                </a:solidFill>
                <a:latin typeface="Palatino Linotype"/>
              </a:rPr>
              <a:t>100</a:t>
            </a:r>
            <a:r>
              <a:rPr lang="fr-FR" b="1" dirty="0">
                <a:solidFill>
                  <a:srgbClr val="0070C0"/>
                </a:solidFill>
                <a:latin typeface="Palatino Linotype"/>
              </a:rPr>
              <a:t> secondes. L’équipe classée </a:t>
            </a:r>
            <a:r>
              <a:rPr lang="fr-FR" b="1" dirty="0" smtClean="0">
                <a:solidFill>
                  <a:srgbClr val="0070C0"/>
                </a:solidFill>
                <a:latin typeface="Palatino Linotype"/>
              </a:rPr>
              <a:t>4ème est </a:t>
            </a:r>
            <a:r>
              <a:rPr lang="fr-FR" b="1" dirty="0">
                <a:solidFill>
                  <a:srgbClr val="0070C0"/>
                </a:solidFill>
                <a:latin typeface="Palatino Linotype"/>
              </a:rPr>
              <a:t>éliminée. Après</a:t>
            </a:r>
            <a:r>
              <a:rPr lang="fr-FR" b="1" dirty="0">
                <a:solidFill>
                  <a:srgbClr val="FF0000"/>
                </a:solidFill>
                <a:latin typeface="Palatino Linotype"/>
              </a:rPr>
              <a:t> </a:t>
            </a:r>
            <a:r>
              <a:rPr lang="fr-FR" b="1" dirty="0">
                <a:solidFill>
                  <a:srgbClr val="CC0099"/>
                </a:solidFill>
                <a:latin typeface="Palatino Linotype"/>
              </a:rPr>
              <a:t>2</a:t>
            </a:r>
            <a:r>
              <a:rPr lang="fr-FR" b="1" dirty="0">
                <a:solidFill>
                  <a:srgbClr val="FF0000"/>
                </a:solidFill>
                <a:latin typeface="Palatino Linotype"/>
              </a:rPr>
              <a:t> </a:t>
            </a:r>
            <a:r>
              <a:rPr lang="fr-FR" b="1" dirty="0">
                <a:solidFill>
                  <a:srgbClr val="0070C0"/>
                </a:solidFill>
                <a:latin typeface="Palatino Linotype"/>
              </a:rPr>
              <a:t>nouveaux tirs en </a:t>
            </a:r>
            <a:r>
              <a:rPr lang="fr-FR" b="1" dirty="0">
                <a:solidFill>
                  <a:srgbClr val="CC0099"/>
                </a:solidFill>
                <a:latin typeface="Palatino Linotype"/>
              </a:rPr>
              <a:t>100</a:t>
            </a:r>
            <a:r>
              <a:rPr lang="fr-FR" b="1" dirty="0">
                <a:solidFill>
                  <a:srgbClr val="0070C0"/>
                </a:solidFill>
                <a:latin typeface="Palatino Linotype"/>
              </a:rPr>
              <a:t> secondes la </a:t>
            </a:r>
            <a:r>
              <a:rPr lang="fr-FR" b="1" dirty="0" smtClean="0">
                <a:solidFill>
                  <a:srgbClr val="0070C0"/>
                </a:solidFill>
                <a:latin typeface="Palatino Linotype"/>
              </a:rPr>
              <a:t>3</a:t>
            </a:r>
            <a:r>
              <a:rPr lang="fr-FR" b="1" baseline="30000" dirty="0" smtClean="0">
                <a:solidFill>
                  <a:srgbClr val="0070C0"/>
                </a:solidFill>
                <a:latin typeface="Palatino Linotype"/>
              </a:rPr>
              <a:t>ème</a:t>
            </a:r>
            <a:r>
              <a:rPr lang="fr-FR" b="1" dirty="0" smtClean="0">
                <a:solidFill>
                  <a:srgbClr val="0070C0"/>
                </a:solidFill>
                <a:latin typeface="Palatino Linotype"/>
              </a:rPr>
              <a:t> </a:t>
            </a:r>
            <a:r>
              <a:rPr lang="fr-FR" b="1" dirty="0">
                <a:solidFill>
                  <a:srgbClr val="0070C0"/>
                </a:solidFill>
                <a:latin typeface="Palatino Linotype"/>
              </a:rPr>
              <a:t>équipe est </a:t>
            </a:r>
            <a:r>
              <a:rPr lang="fr-FR" b="1" dirty="0" smtClean="0">
                <a:solidFill>
                  <a:srgbClr val="0070C0"/>
                </a:solidFill>
                <a:latin typeface="Palatino Linotype"/>
              </a:rPr>
              <a:t>éliminée.</a:t>
            </a:r>
          </a:p>
          <a:p>
            <a:pPr lvl="0" algn="just"/>
            <a:r>
              <a:rPr lang="fr-FR" b="1" dirty="0" smtClean="0">
                <a:solidFill>
                  <a:srgbClr val="0070C0"/>
                </a:solidFill>
                <a:latin typeface="Palatino Linotype"/>
              </a:rPr>
              <a:t>Le finale des médailles débute avec le match  pour la médaille de Bronze qui sera suivie par le match pour la médaille d’or.</a:t>
            </a:r>
          </a:p>
          <a:p>
            <a:pPr lvl="0" algn="just"/>
            <a:r>
              <a:rPr lang="fr-FR" b="1" dirty="0" smtClean="0">
                <a:solidFill>
                  <a:srgbClr val="0070C0"/>
                </a:solidFill>
                <a:latin typeface="Palatino Linotype"/>
              </a:rPr>
              <a:t>Le match s’effectue en duel total des points au dixième de chaque équipe, tir en </a:t>
            </a:r>
            <a:r>
              <a:rPr lang="fr-FR" b="1" dirty="0" smtClean="0">
                <a:solidFill>
                  <a:srgbClr val="CC0099"/>
                </a:solidFill>
                <a:latin typeface="Palatino Linotype"/>
              </a:rPr>
              <a:t>50</a:t>
            </a:r>
            <a:r>
              <a:rPr lang="fr-FR" b="1" dirty="0" smtClean="0">
                <a:solidFill>
                  <a:srgbClr val="FF0000"/>
                </a:solidFill>
                <a:latin typeface="Palatino Linotype"/>
              </a:rPr>
              <a:t> </a:t>
            </a:r>
            <a:r>
              <a:rPr lang="fr-FR" b="1" dirty="0" smtClean="0">
                <a:solidFill>
                  <a:srgbClr val="0070C0"/>
                </a:solidFill>
                <a:latin typeface="Palatino Linotype"/>
              </a:rPr>
              <a:t>secondes . </a:t>
            </a:r>
            <a:r>
              <a:rPr lang="fr-FR" b="1" dirty="0" smtClean="0">
                <a:solidFill>
                  <a:srgbClr val="CC0099"/>
                </a:solidFill>
                <a:latin typeface="Palatino Linotype"/>
              </a:rPr>
              <a:t>1</a:t>
            </a:r>
            <a:r>
              <a:rPr lang="fr-FR" b="1" dirty="0" smtClean="0">
                <a:solidFill>
                  <a:srgbClr val="FF0000"/>
                </a:solidFill>
                <a:latin typeface="Palatino Linotype"/>
              </a:rPr>
              <a:t> </a:t>
            </a:r>
            <a:r>
              <a:rPr lang="fr-FR" b="1" dirty="0" smtClean="0">
                <a:solidFill>
                  <a:srgbClr val="0070C0"/>
                </a:solidFill>
                <a:latin typeface="Palatino Linotype"/>
              </a:rPr>
              <a:t>point est donné à l’équipe vainqueur. La première équipe qui a obtenu </a:t>
            </a:r>
            <a:r>
              <a:rPr lang="fr-FR" b="1" dirty="0" smtClean="0">
                <a:solidFill>
                  <a:srgbClr val="CC0099"/>
                </a:solidFill>
                <a:latin typeface="Palatino Linotype"/>
              </a:rPr>
              <a:t>7 points </a:t>
            </a:r>
            <a:r>
              <a:rPr lang="fr-FR" b="1" dirty="0" smtClean="0">
                <a:solidFill>
                  <a:srgbClr val="0070C0"/>
                </a:solidFill>
                <a:latin typeface="Palatino Linotype"/>
              </a:rPr>
              <a:t>gagne la médaille de bronze puis la médaille d’or pour le duel suivant.</a:t>
            </a:r>
            <a:endParaRPr lang="fr-FR" b="1" dirty="0">
              <a:solidFill>
                <a:srgbClr val="0070C0"/>
              </a:solidFill>
              <a:latin typeface="Palatino Linotype"/>
            </a:endParaRPr>
          </a:p>
        </p:txBody>
      </p:sp>
      <p:sp>
        <p:nvSpPr>
          <p:cNvPr id="4" name="Rectangle 3"/>
          <p:cNvSpPr/>
          <p:nvPr/>
        </p:nvSpPr>
        <p:spPr>
          <a:xfrm>
            <a:off x="1907704" y="1124744"/>
            <a:ext cx="5256584" cy="369332"/>
          </a:xfrm>
          <a:prstGeom prst="rect">
            <a:avLst/>
          </a:prstGeom>
        </p:spPr>
        <p:txBody>
          <a:bodyPr wrap="square">
            <a:spAutoFit/>
          </a:bodyPr>
          <a:lstStyle/>
          <a:p>
            <a:pPr marL="0" lvl="2" algn="ctr"/>
            <a:r>
              <a:rPr lang="fr-FR" b="1" dirty="0">
                <a:solidFill>
                  <a:prstClr val="black"/>
                </a:solidFill>
                <a:latin typeface="Book Antiqua" panose="02040602050305030304" pitchFamily="18" charset="0"/>
              </a:rPr>
              <a:t>Equipes Mixte carabine 10m – pistolet 10m</a:t>
            </a:r>
          </a:p>
        </p:txBody>
      </p:sp>
    </p:spTree>
    <p:extLst>
      <p:ext uri="{BB962C8B-B14F-4D97-AF65-F5344CB8AC3E}">
        <p14:creationId xmlns:p14="http://schemas.microsoft.com/office/powerpoint/2010/main" val="3100590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709DEFEB-ECF8-432B-A219-8CECFD777E00}" type="slidenum">
              <a:rPr lang="fr-FR" smtClean="0"/>
              <a:pPr>
                <a:defRPr/>
              </a:pPr>
              <a:t>8</a:t>
            </a:fld>
            <a:endParaRPr lang="fr-FR" dirty="0"/>
          </a:p>
        </p:txBody>
      </p:sp>
      <p:sp>
        <p:nvSpPr>
          <p:cNvPr id="3" name="Rectangle 2"/>
          <p:cNvSpPr/>
          <p:nvPr/>
        </p:nvSpPr>
        <p:spPr>
          <a:xfrm>
            <a:off x="323528" y="1268760"/>
            <a:ext cx="7920880" cy="4247317"/>
          </a:xfrm>
          <a:prstGeom prst="rect">
            <a:avLst/>
          </a:prstGeom>
        </p:spPr>
        <p:txBody>
          <a:bodyPr wrap="square">
            <a:spAutoFit/>
          </a:bodyPr>
          <a:lstStyle/>
          <a:p>
            <a:pPr lvl="0" algn="just"/>
            <a:r>
              <a:rPr lang="fr-FR" b="1" dirty="0">
                <a:solidFill>
                  <a:srgbClr val="C00000"/>
                </a:solidFill>
                <a:latin typeface="Palatino Linotype"/>
              </a:rPr>
              <a:t>6.2.2.6</a:t>
            </a:r>
            <a:r>
              <a:rPr lang="fr-FR" b="1" dirty="0">
                <a:solidFill>
                  <a:srgbClr val="0070C0"/>
                </a:solidFill>
                <a:latin typeface="Palatino Linotype"/>
              </a:rPr>
              <a:t> Pendant la compétition, l'arme ne peut être posée qu’après en avoir retiré la cartouche(s) et/ou le chargeur puis la culasse laissée ouverte. Les armes à air doivent être assurées en maintenant ouvert le levier d’armement et/ou la fenêtre de chargement.</a:t>
            </a:r>
          </a:p>
          <a:p>
            <a:pPr lvl="0" algn="just"/>
            <a:endParaRPr lang="fr-FR" b="1" dirty="0" smtClean="0">
              <a:solidFill>
                <a:srgbClr val="C00000"/>
              </a:solidFill>
              <a:latin typeface="Palatino Linotype"/>
            </a:endParaRPr>
          </a:p>
          <a:p>
            <a:pPr lvl="0" algn="just"/>
            <a:r>
              <a:rPr lang="fr-FR" b="1" dirty="0" smtClean="0">
                <a:solidFill>
                  <a:srgbClr val="C00000"/>
                </a:solidFill>
                <a:latin typeface="Palatino Linotype"/>
              </a:rPr>
              <a:t>6.2.2.7</a:t>
            </a:r>
            <a:r>
              <a:rPr lang="fr-FR" b="1" dirty="0" smtClean="0">
                <a:solidFill>
                  <a:srgbClr val="0070C0"/>
                </a:solidFill>
                <a:latin typeface="Palatino Linotype"/>
              </a:rPr>
              <a:t> </a:t>
            </a:r>
            <a:r>
              <a:rPr lang="fr-FR" b="1" dirty="0">
                <a:solidFill>
                  <a:srgbClr val="0070C0"/>
                </a:solidFill>
                <a:latin typeface="Palatino Linotype"/>
              </a:rPr>
              <a:t>Quand une personne se trouve en avant de la ligne de tir, la manipulation des armes est interdite et les drapeaux de sécurité doivent être insérés. S’il est  nécessaire qu’un membre  du Jury, un arbitre ou un technicien se déplace en avant de la ligne de tir pendant un entrainement, une compétition ou une finale, le Chef de pas de tir doit l’autoriser et le superviser seulement après la mise en place obligatoire des drapeaux de sécurité</a:t>
            </a:r>
            <a:r>
              <a:rPr lang="fr-FR" b="1" dirty="0" smtClean="0">
                <a:solidFill>
                  <a:srgbClr val="0070C0"/>
                </a:solidFill>
                <a:latin typeface="Palatino Linotype"/>
              </a:rPr>
              <a:t>.</a:t>
            </a:r>
          </a:p>
          <a:p>
            <a:pPr lvl="0" algn="just"/>
            <a:endParaRPr lang="fr-FR" b="1" dirty="0" smtClean="0">
              <a:solidFill>
                <a:srgbClr val="C00000"/>
              </a:solidFill>
              <a:latin typeface="Palatino Linotype"/>
            </a:endParaRPr>
          </a:p>
          <a:p>
            <a:pPr lvl="0" algn="just"/>
            <a:r>
              <a:rPr lang="fr-FR" b="1" dirty="0" smtClean="0">
                <a:solidFill>
                  <a:srgbClr val="C00000"/>
                </a:solidFill>
                <a:latin typeface="Palatino Linotype"/>
              </a:rPr>
              <a:t>6.2.2.8 </a:t>
            </a:r>
            <a:r>
              <a:rPr lang="fr-FR" b="1" dirty="0">
                <a:solidFill>
                  <a:srgbClr val="0070C0"/>
                </a:solidFill>
                <a:latin typeface="Palatino Linotype"/>
              </a:rPr>
              <a:t>Dans le stand - hors du poste de tir - l'arme doit toujours rester dans sa boîte de transport sauf sur autorisation de l'arbitre.</a:t>
            </a:r>
          </a:p>
        </p:txBody>
      </p:sp>
      <p:sp>
        <p:nvSpPr>
          <p:cNvPr id="4" name="Rectangle 3"/>
          <p:cNvSpPr/>
          <p:nvPr/>
        </p:nvSpPr>
        <p:spPr>
          <a:xfrm>
            <a:off x="2515906" y="260648"/>
            <a:ext cx="4059125" cy="584775"/>
          </a:xfrm>
          <a:prstGeom prst="rect">
            <a:avLst/>
          </a:prstGeom>
        </p:spPr>
        <p:txBody>
          <a:bodyPr wrap="none">
            <a:spAutoFit/>
          </a:bodyPr>
          <a:lstStyle/>
          <a:p>
            <a:r>
              <a:rPr lang="fr-FR" sz="3200" dirty="0">
                <a:solidFill>
                  <a:srgbClr val="2F5897"/>
                </a:solidFill>
                <a:effectLst>
                  <a:outerShdw blurRad="63500" dist="38100" dir="5400000" algn="t" rotWithShape="0">
                    <a:prstClr val="black">
                      <a:alpha val="25000"/>
                    </a:prstClr>
                  </a:outerShdw>
                </a:effectLst>
                <a:latin typeface="Palatino Linotype"/>
                <a:ea typeface="+mj-ea"/>
                <a:cs typeface="+mj-cs"/>
              </a:rPr>
              <a:t>1.2 Règles de sécurité</a:t>
            </a:r>
            <a:endParaRPr lang="fr-FR" dirty="0"/>
          </a:p>
        </p:txBody>
      </p:sp>
    </p:spTree>
    <p:extLst>
      <p:ext uri="{BB962C8B-B14F-4D97-AF65-F5344CB8AC3E}">
        <p14:creationId xmlns:p14="http://schemas.microsoft.com/office/powerpoint/2010/main" val="2495919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BB62FC26-8E4A-4542-AA01-683E5EC5770E}" type="slidenum">
              <a:rPr lang="fr-FR"/>
              <a:pPr>
                <a:defRPr/>
              </a:pPr>
              <a:t>9</a:t>
            </a:fld>
            <a:endParaRPr lang="fr-FR" dirty="0"/>
          </a:p>
        </p:txBody>
      </p:sp>
      <p:pic>
        <p:nvPicPr>
          <p:cNvPr id="11267" name="Image 2" descr="2010 carabine non securisé.jpg"/>
          <p:cNvPicPr>
            <a:picLocks noChangeAspect="1"/>
          </p:cNvPicPr>
          <p:nvPr/>
        </p:nvPicPr>
        <p:blipFill>
          <a:blip r:embed="rId3" cstate="print"/>
          <a:srcRect/>
          <a:stretch>
            <a:fillRect/>
          </a:stretch>
        </p:blipFill>
        <p:spPr bwMode="auto">
          <a:xfrm>
            <a:off x="214313" y="357188"/>
            <a:ext cx="4397375" cy="2714625"/>
          </a:xfrm>
          <a:prstGeom prst="rect">
            <a:avLst/>
          </a:prstGeom>
          <a:noFill/>
          <a:ln w="9525">
            <a:noFill/>
            <a:miter lim="800000"/>
            <a:headEnd/>
            <a:tailEnd/>
          </a:ln>
        </p:spPr>
      </p:pic>
      <p:pic>
        <p:nvPicPr>
          <p:cNvPr id="11268" name="Image 3" descr="2010 pistolet non securisé.jpg"/>
          <p:cNvPicPr>
            <a:picLocks noChangeAspect="1"/>
          </p:cNvPicPr>
          <p:nvPr/>
        </p:nvPicPr>
        <p:blipFill>
          <a:blip r:embed="rId4" cstate="print"/>
          <a:srcRect/>
          <a:stretch>
            <a:fillRect/>
          </a:stretch>
        </p:blipFill>
        <p:spPr bwMode="auto">
          <a:xfrm>
            <a:off x="5214938" y="357188"/>
            <a:ext cx="3643312" cy="2757487"/>
          </a:xfrm>
          <a:prstGeom prst="rect">
            <a:avLst/>
          </a:prstGeom>
          <a:noFill/>
          <a:ln w="9525">
            <a:noFill/>
            <a:miter lim="800000"/>
            <a:headEnd/>
            <a:tailEnd/>
          </a:ln>
        </p:spPr>
      </p:pic>
      <p:sp>
        <p:nvSpPr>
          <p:cNvPr id="11269" name="ZoneTexte 4"/>
          <p:cNvSpPr txBox="1">
            <a:spLocks noChangeArrowheads="1"/>
          </p:cNvSpPr>
          <p:nvPr/>
        </p:nvSpPr>
        <p:spPr bwMode="auto">
          <a:xfrm>
            <a:off x="2643188" y="3143250"/>
            <a:ext cx="3724096" cy="369332"/>
          </a:xfrm>
          <a:prstGeom prst="rect">
            <a:avLst/>
          </a:prstGeom>
          <a:noFill/>
          <a:ln w="9525">
            <a:noFill/>
            <a:miter lim="800000"/>
            <a:headEnd/>
            <a:tailEnd/>
          </a:ln>
        </p:spPr>
        <p:txBody>
          <a:bodyPr wrap="none">
            <a:spAutoFit/>
          </a:bodyPr>
          <a:lstStyle/>
          <a:p>
            <a:r>
              <a:rPr lang="fr-FR" b="1" dirty="0">
                <a:solidFill>
                  <a:srgbClr val="CC0099"/>
                </a:solidFill>
                <a:latin typeface="Book Antiqua" pitchFamily="18" charset="0"/>
              </a:rPr>
              <a:t>Carabine et Pistolet non sécurisés</a:t>
            </a:r>
          </a:p>
        </p:txBody>
      </p:sp>
      <p:sp>
        <p:nvSpPr>
          <p:cNvPr id="11271" name="Rectangle 6"/>
          <p:cNvSpPr>
            <a:spLocks noChangeArrowheads="1"/>
          </p:cNvSpPr>
          <p:nvPr/>
        </p:nvSpPr>
        <p:spPr bwMode="auto">
          <a:xfrm>
            <a:off x="1115616" y="6276975"/>
            <a:ext cx="1941557" cy="369332"/>
          </a:xfrm>
          <a:prstGeom prst="rect">
            <a:avLst/>
          </a:prstGeom>
          <a:noFill/>
          <a:ln w="9525">
            <a:noFill/>
            <a:miter lim="800000"/>
            <a:headEnd/>
            <a:tailEnd/>
          </a:ln>
        </p:spPr>
        <p:txBody>
          <a:bodyPr wrap="none">
            <a:spAutoFit/>
          </a:bodyPr>
          <a:lstStyle/>
          <a:p>
            <a:r>
              <a:rPr lang="fr-FR" b="1" dirty="0">
                <a:solidFill>
                  <a:srgbClr val="0070C0"/>
                </a:solidFill>
                <a:latin typeface="Book Antiqua" pitchFamily="18" charset="0"/>
              </a:rPr>
              <a:t> </a:t>
            </a:r>
            <a:r>
              <a:rPr lang="fr-FR" b="1" dirty="0">
                <a:solidFill>
                  <a:srgbClr val="00B050"/>
                </a:solidFill>
                <a:latin typeface="Book Antiqua" pitchFamily="18" charset="0"/>
              </a:rPr>
              <a:t>Pistolet sécurisé</a:t>
            </a:r>
          </a:p>
        </p:txBody>
      </p:sp>
      <p:sp>
        <p:nvSpPr>
          <p:cNvPr id="11272" name="Rectangle 8"/>
          <p:cNvSpPr>
            <a:spLocks noChangeArrowheads="1"/>
          </p:cNvSpPr>
          <p:nvPr/>
        </p:nvSpPr>
        <p:spPr bwMode="auto">
          <a:xfrm>
            <a:off x="4306712" y="3599319"/>
            <a:ext cx="4502274" cy="3046988"/>
          </a:xfrm>
          <a:prstGeom prst="rect">
            <a:avLst/>
          </a:prstGeom>
          <a:noFill/>
          <a:ln w="9525">
            <a:noFill/>
            <a:miter lim="800000"/>
            <a:headEnd/>
            <a:tailEnd/>
          </a:ln>
        </p:spPr>
        <p:txBody>
          <a:bodyPr wrap="square">
            <a:spAutoFit/>
          </a:bodyPr>
          <a:lstStyle/>
          <a:p>
            <a:pPr algn="just"/>
            <a:r>
              <a:rPr lang="fr-FR" sz="1600" b="1" dirty="0" smtClean="0">
                <a:solidFill>
                  <a:srgbClr val="C00000"/>
                </a:solidFill>
                <a:latin typeface="Book Antiqua" pitchFamily="18" charset="0"/>
              </a:rPr>
              <a:t>6.2.2.6 </a:t>
            </a:r>
            <a:r>
              <a:rPr lang="fr-FR" sz="1600" b="1" dirty="0">
                <a:solidFill>
                  <a:srgbClr val="0070C0"/>
                </a:solidFill>
                <a:latin typeface="Book Antiqua" pitchFamily="18" charset="0"/>
              </a:rPr>
              <a:t>Pendant la compétition, l'arme ne peut être posée qu’après en avoir retiré la cartouche(s) et/ou le chargeur puis la culasse laissée </a:t>
            </a:r>
            <a:r>
              <a:rPr lang="fr-FR" sz="1600" b="1" dirty="0" smtClean="0">
                <a:solidFill>
                  <a:srgbClr val="0070C0"/>
                </a:solidFill>
                <a:latin typeface="Book Antiqua" pitchFamily="18" charset="0"/>
              </a:rPr>
              <a:t>ouverte. </a:t>
            </a:r>
          </a:p>
          <a:p>
            <a:pPr algn="just"/>
            <a:r>
              <a:rPr lang="fr-FR" sz="1600" b="1" dirty="0" smtClean="0">
                <a:solidFill>
                  <a:srgbClr val="0070C0"/>
                </a:solidFill>
                <a:latin typeface="Book Antiqua" pitchFamily="18" charset="0"/>
              </a:rPr>
              <a:t>Les </a:t>
            </a:r>
            <a:r>
              <a:rPr lang="fr-FR" sz="1600" b="1" dirty="0">
                <a:solidFill>
                  <a:srgbClr val="0070C0"/>
                </a:solidFill>
                <a:latin typeface="Book Antiqua" pitchFamily="18" charset="0"/>
              </a:rPr>
              <a:t>armes à air doivent être assurées en maintenant ouvert le levier d’armement et / ou la fenêtre de chargement</a:t>
            </a:r>
            <a:r>
              <a:rPr lang="fr-FR" sz="1600" b="1" dirty="0" smtClean="0">
                <a:solidFill>
                  <a:srgbClr val="0070C0"/>
                </a:solidFill>
                <a:latin typeface="Book Antiqua" pitchFamily="18" charset="0"/>
              </a:rPr>
              <a:t>.</a:t>
            </a:r>
          </a:p>
          <a:p>
            <a:pPr algn="just"/>
            <a:endParaRPr lang="fr-FR" sz="1600" b="1" dirty="0" smtClean="0">
              <a:solidFill>
                <a:srgbClr val="0070C0"/>
              </a:solidFill>
              <a:latin typeface="Book Antiqua" pitchFamily="18" charset="0"/>
            </a:endParaRPr>
          </a:p>
          <a:p>
            <a:pPr algn="just"/>
            <a:r>
              <a:rPr lang="fr-FR" sz="1600" b="1" dirty="0">
                <a:solidFill>
                  <a:srgbClr val="C00000"/>
                </a:solidFill>
                <a:latin typeface="Book Antiqua" pitchFamily="18" charset="0"/>
              </a:rPr>
              <a:t>6.2.2.7</a:t>
            </a:r>
            <a:r>
              <a:rPr lang="fr-FR" sz="1600" b="1" dirty="0">
                <a:solidFill>
                  <a:srgbClr val="0070C0"/>
                </a:solidFill>
                <a:latin typeface="Book Antiqua" pitchFamily="18" charset="0"/>
              </a:rPr>
              <a:t> </a:t>
            </a:r>
            <a:r>
              <a:rPr lang="fr-FR" sz="1600" b="1" dirty="0">
                <a:solidFill>
                  <a:srgbClr val="0070C0"/>
                </a:solidFill>
                <a:latin typeface="Palatino Linotype"/>
              </a:rPr>
              <a:t>Quand une personne se trouve en avant de la ligne de tir, la manipulation des armes est interdite et les drapeaux de sécurité doivent être </a:t>
            </a:r>
            <a:r>
              <a:rPr lang="fr-FR" sz="1600" b="1" dirty="0" smtClean="0">
                <a:solidFill>
                  <a:srgbClr val="0070C0"/>
                </a:solidFill>
                <a:latin typeface="Palatino Linotype"/>
              </a:rPr>
              <a:t>insérés…... </a:t>
            </a:r>
            <a:endParaRPr lang="fr-FR" sz="1600" b="1" dirty="0">
              <a:solidFill>
                <a:srgbClr val="0070C0"/>
              </a:solidFill>
              <a:latin typeface="Book Antiqua" pitchFamily="18" charset="0"/>
            </a:endParaRPr>
          </a:p>
        </p:txBody>
      </p:sp>
      <p:pic>
        <p:nvPicPr>
          <p:cNvPr id="4" name="Imag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313" y="3669465"/>
            <a:ext cx="3997647" cy="260751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écutif">
  <a:themeElements>
    <a:clrScheme name="Exécutif">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écutif">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écutif">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5901</TotalTime>
  <Words>6906</Words>
  <Application>Microsoft Office PowerPoint</Application>
  <PresentationFormat>Affichage à l'écran (4:3)</PresentationFormat>
  <Paragraphs>723</Paragraphs>
  <Slides>79</Slides>
  <Notes>57</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79</vt:i4>
      </vt:variant>
    </vt:vector>
  </HeadingPairs>
  <TitlesOfParts>
    <vt:vector size="81" baseType="lpstr">
      <vt:lpstr>Exécutif</vt:lpstr>
      <vt:lpstr>Document</vt:lpstr>
      <vt:lpstr>  Formation  Juges Arbitres ISSF</vt:lpstr>
      <vt:lpstr>Sommaire</vt:lpstr>
      <vt:lpstr>Présentation PowerPoint</vt:lpstr>
      <vt:lpstr>Présentation PowerPoint</vt:lpstr>
      <vt:lpstr>1. La sécurité</vt:lpstr>
      <vt:lpstr>1.2 Règles de sécurité</vt:lpstr>
      <vt:lpstr>Présentation PowerPoint</vt:lpstr>
      <vt:lpstr>Présentation PowerPoint</vt:lpstr>
      <vt:lpstr>Présentation PowerPoint</vt:lpstr>
      <vt:lpstr>Présentation PowerPoint</vt:lpstr>
      <vt:lpstr>Présentation PowerPoint</vt:lpstr>
      <vt:lpstr>Présentation PowerPoint</vt:lpstr>
      <vt:lpstr>1.3 Protection auditives</vt:lpstr>
      <vt:lpstr>1.4 Protection oculaires</vt:lpstr>
      <vt:lpstr>2. Contrôle Armes et Equipements</vt:lpstr>
      <vt:lpstr>Présentation PowerPoint</vt:lpstr>
      <vt:lpstr>7.4.2 Contrôle carabine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2.4 Contrôles pistolet</vt:lpstr>
      <vt:lpstr>Présentation PowerPoint</vt:lpstr>
      <vt:lpstr>Présentation PowerPoint</vt:lpstr>
      <vt:lpstr>Présentation PowerPoint</vt:lpstr>
      <vt:lpstr>Présentation PowerPoint</vt:lpstr>
      <vt:lpstr>Présentation PowerPoint</vt:lpstr>
      <vt:lpstr>3. Règles Carabine</vt:lpstr>
      <vt:lpstr>3. Règles Carabine</vt:lpstr>
      <vt:lpstr>3. Règles Carabine</vt:lpstr>
      <vt:lpstr>3. Règles Carabine</vt:lpstr>
      <vt:lpstr>3. Règles Carabine 300m</vt:lpstr>
      <vt:lpstr>4. Règles Pistolet</vt:lpstr>
      <vt:lpstr>4. Règles Pistolet</vt:lpstr>
      <vt:lpstr>4. Règles Pistolet</vt:lpstr>
      <vt:lpstr>Présentation PowerPoint</vt:lpstr>
      <vt:lpstr>Présentation PowerPoint</vt:lpstr>
      <vt:lpstr>4.3.1 Incidents Pistolet Vitesse 25m</vt:lpstr>
      <vt:lpstr>4. Règles Pistolet</vt:lpstr>
      <vt:lpstr>4.4.1 Incidents Pistolet 25m et PC</vt:lpstr>
      <vt:lpstr>4. Règles Pistolet</vt:lpstr>
      <vt:lpstr>4.5.1 Incidents Pistolet Standard</vt:lpstr>
      <vt:lpstr>4.6. Incidents</vt:lpstr>
      <vt:lpstr>Incidents  "ADMIS" (A)</vt:lpstr>
      <vt:lpstr>Incidents "ADMIS" (A)</vt:lpstr>
      <vt:lpstr>Présentation PowerPoint</vt:lpstr>
      <vt:lpstr>Incidents</vt:lpstr>
      <vt:lpstr>Présentation PowerPoint</vt:lpstr>
      <vt:lpstr>Présentation PowerPoint</vt:lpstr>
      <vt:lpstr>Tirs tardifs en Pistolet 25m et P.C.</vt:lpstr>
      <vt:lpstr>Présentation PowerPoint</vt:lpstr>
      <vt:lpstr>Présentation PowerPoint</vt:lpstr>
      <vt:lpstr>Présentation PowerPoint</vt:lpstr>
      <vt:lpstr>Présentation PowerPoint</vt:lpstr>
      <vt:lpstr>Interruptions de tir et irrégularités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ISSF</dc:title>
  <dc:creator>LIGUE DE TIR</dc:creator>
  <cp:lastModifiedBy>BACZYK</cp:lastModifiedBy>
  <cp:revision>809</cp:revision>
  <dcterms:created xsi:type="dcterms:W3CDTF">2009-12-25T10:59:42Z</dcterms:created>
  <dcterms:modified xsi:type="dcterms:W3CDTF">2017-10-12T09:57:56Z</dcterms:modified>
</cp:coreProperties>
</file>