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4"/>
  </p:notesMasterIdLst>
  <p:sldIdLst>
    <p:sldId id="256" r:id="rId2"/>
    <p:sldId id="257" r:id="rId3"/>
    <p:sldId id="328" r:id="rId4"/>
    <p:sldId id="258" r:id="rId5"/>
    <p:sldId id="263" r:id="rId6"/>
    <p:sldId id="259" r:id="rId7"/>
    <p:sldId id="329" r:id="rId8"/>
    <p:sldId id="267" r:id="rId9"/>
    <p:sldId id="277" r:id="rId10"/>
    <p:sldId id="287" r:id="rId11"/>
    <p:sldId id="288" r:id="rId12"/>
    <p:sldId id="313" r:id="rId13"/>
    <p:sldId id="297" r:id="rId14"/>
    <p:sldId id="304" r:id="rId15"/>
    <p:sldId id="312" r:id="rId16"/>
    <p:sldId id="302" r:id="rId17"/>
    <p:sldId id="301" r:id="rId18"/>
    <p:sldId id="309" r:id="rId19"/>
    <p:sldId id="306" r:id="rId20"/>
    <p:sldId id="307" r:id="rId21"/>
    <p:sldId id="315" r:id="rId22"/>
    <p:sldId id="317" r:id="rId23"/>
    <p:sldId id="308" r:id="rId24"/>
    <p:sldId id="314" r:id="rId25"/>
    <p:sldId id="330" r:id="rId26"/>
    <p:sldId id="260" r:id="rId27"/>
    <p:sldId id="278" r:id="rId28"/>
    <p:sldId id="331" r:id="rId29"/>
    <p:sldId id="283" r:id="rId30"/>
    <p:sldId id="311" r:id="rId31"/>
    <p:sldId id="280" r:id="rId32"/>
    <p:sldId id="285" r:id="rId33"/>
    <p:sldId id="286" r:id="rId34"/>
    <p:sldId id="305" r:id="rId35"/>
    <p:sldId id="268" r:id="rId36"/>
    <p:sldId id="334" r:id="rId37"/>
    <p:sldId id="333" r:id="rId38"/>
    <p:sldId id="335" r:id="rId39"/>
    <p:sldId id="269" r:id="rId40"/>
    <p:sldId id="270" r:id="rId41"/>
    <p:sldId id="318" r:id="rId42"/>
    <p:sldId id="319" r:id="rId43"/>
    <p:sldId id="320" r:id="rId44"/>
    <p:sldId id="336" r:id="rId45"/>
    <p:sldId id="322" r:id="rId46"/>
    <p:sldId id="321" r:id="rId47"/>
    <p:sldId id="323" r:id="rId48"/>
    <p:sldId id="272" r:id="rId49"/>
    <p:sldId id="273" r:id="rId50"/>
    <p:sldId id="337" r:id="rId51"/>
    <p:sldId id="325" r:id="rId52"/>
    <p:sldId id="274"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2" autoAdjust="0"/>
    <p:restoredTop sz="94690"/>
  </p:normalViewPr>
  <p:slideViewPr>
    <p:cSldViewPr>
      <p:cViewPr varScale="1">
        <p:scale>
          <a:sx n="91" d="100"/>
          <a:sy n="91" d="100"/>
        </p:scale>
        <p:origin x="173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104B1-0C29-4C15-A5C3-B380C5D59A82}" type="datetimeFigureOut">
              <a:rPr lang="fr-FR" smtClean="0"/>
              <a:pPr/>
              <a:t>22/02/2018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7765A-727E-47A4-A8B9-F3104451BAC4}" type="slidenum">
              <a:rPr lang="fr-FR" smtClean="0"/>
              <a:pPr/>
              <a:t>‹#›</a:t>
            </a:fld>
            <a:endParaRPr lang="fr-FR"/>
          </a:p>
        </p:txBody>
      </p:sp>
    </p:spTree>
    <p:extLst>
      <p:ext uri="{BB962C8B-B14F-4D97-AF65-F5344CB8AC3E}">
        <p14:creationId xmlns:p14="http://schemas.microsoft.com/office/powerpoint/2010/main" val="688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6</a:t>
            </a:fld>
            <a:endParaRPr lang="fr-FR"/>
          </a:p>
        </p:txBody>
      </p:sp>
    </p:spTree>
    <p:extLst>
      <p:ext uri="{BB962C8B-B14F-4D97-AF65-F5344CB8AC3E}">
        <p14:creationId xmlns:p14="http://schemas.microsoft.com/office/powerpoint/2010/main" val="69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44</a:t>
            </a:fld>
            <a:endParaRPr lang="fr-FR"/>
          </a:p>
        </p:txBody>
      </p:sp>
    </p:spTree>
    <p:extLst>
      <p:ext uri="{BB962C8B-B14F-4D97-AF65-F5344CB8AC3E}">
        <p14:creationId xmlns:p14="http://schemas.microsoft.com/office/powerpoint/2010/main" val="178018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49</a:t>
            </a:fld>
            <a:endParaRPr lang="fr-FR"/>
          </a:p>
        </p:txBody>
      </p:sp>
    </p:spTree>
    <p:extLst>
      <p:ext uri="{BB962C8B-B14F-4D97-AF65-F5344CB8AC3E}">
        <p14:creationId xmlns:p14="http://schemas.microsoft.com/office/powerpoint/2010/main" val="930583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50</a:t>
            </a:fld>
            <a:endParaRPr lang="fr-FR"/>
          </a:p>
        </p:txBody>
      </p:sp>
    </p:spTree>
    <p:extLst>
      <p:ext uri="{BB962C8B-B14F-4D97-AF65-F5344CB8AC3E}">
        <p14:creationId xmlns:p14="http://schemas.microsoft.com/office/powerpoint/2010/main" val="188291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Attention aux B50</a:t>
            </a:r>
            <a:r>
              <a:rPr lang="fr-FR" baseline="0" dirty="0" smtClean="0"/>
              <a:t> x 200 bars si plusieurs couplées et les B50 x 300 bars et plus soumises à déclaration !!!!!!!!!</a:t>
            </a:r>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9</a:t>
            </a:fld>
            <a:endParaRPr lang="fr-FR"/>
          </a:p>
        </p:txBody>
      </p:sp>
    </p:spTree>
    <p:extLst>
      <p:ext uri="{BB962C8B-B14F-4D97-AF65-F5344CB8AC3E}">
        <p14:creationId xmlns:p14="http://schemas.microsoft.com/office/powerpoint/2010/main" val="326768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Production de CO2 comme tous</a:t>
            </a:r>
            <a:r>
              <a:rPr lang="fr-FR" baseline="0" dirty="0" smtClean="0"/>
              <a:t> les moteur (production d’énergie , production de chaleur donc production de CO2</a:t>
            </a:r>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10</a:t>
            </a:fld>
            <a:endParaRPr lang="fr-FR"/>
          </a:p>
        </p:txBody>
      </p:sp>
    </p:spTree>
    <p:extLst>
      <p:ext uri="{BB962C8B-B14F-4D97-AF65-F5344CB8AC3E}">
        <p14:creationId xmlns:p14="http://schemas.microsoft.com/office/powerpoint/2010/main" val="49807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Soupape de protection simple</a:t>
            </a:r>
            <a:r>
              <a:rPr lang="fr-FR" baseline="0" dirty="0" smtClean="0"/>
              <a:t> pression possibilité seulement sur le compresseur,</a:t>
            </a:r>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19</a:t>
            </a:fld>
            <a:endParaRPr lang="fr-FR"/>
          </a:p>
        </p:txBody>
      </p:sp>
    </p:spTree>
    <p:extLst>
      <p:ext uri="{BB962C8B-B14F-4D97-AF65-F5344CB8AC3E}">
        <p14:creationId xmlns:p14="http://schemas.microsoft.com/office/powerpoint/2010/main" val="10835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Contrôle des échauffements des cartouches au remplissage</a:t>
            </a:r>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24</a:t>
            </a:fld>
            <a:endParaRPr lang="fr-FR"/>
          </a:p>
        </p:txBody>
      </p:sp>
    </p:spTree>
    <p:extLst>
      <p:ext uri="{BB962C8B-B14F-4D97-AF65-F5344CB8AC3E}">
        <p14:creationId xmlns:p14="http://schemas.microsoft.com/office/powerpoint/2010/main" val="55208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a:t>
            </a:r>
            <a:r>
              <a:rPr lang="fr-FR" baseline="0" dirty="0" smtClean="0"/>
              <a:t> les récipients de plus de 1 litre ou bien de plus de 1000 bars</a:t>
            </a:r>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26</a:t>
            </a:fld>
            <a:endParaRPr lang="fr-FR"/>
          </a:p>
        </p:txBody>
      </p:sp>
    </p:spTree>
    <p:extLst>
      <p:ext uri="{BB962C8B-B14F-4D97-AF65-F5344CB8AC3E}">
        <p14:creationId xmlns:p14="http://schemas.microsoft.com/office/powerpoint/2010/main" val="263718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Article 6 § 6 de l’arrêté du 15 mars 2000;</a:t>
            </a:r>
            <a:r>
              <a:rPr lang="fr-FR" sz="800" b="1" baseline="0" dirty="0" smtClean="0"/>
              <a:t> </a:t>
            </a:r>
            <a:r>
              <a:rPr lang="fr-FR" sz="800" b="1" dirty="0" smtClean="0"/>
              <a:t>Article</a:t>
            </a:r>
            <a:r>
              <a:rPr lang="fr-FR" sz="800" b="1" baseline="0" dirty="0" smtClean="0"/>
              <a:t> 8</a:t>
            </a:r>
            <a:endParaRPr lang="fr-FR" sz="800" b="1" dirty="0" smtClean="0"/>
          </a:p>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35</a:t>
            </a:fld>
            <a:endParaRPr lang="fr-FR"/>
          </a:p>
        </p:txBody>
      </p:sp>
    </p:spTree>
    <p:extLst>
      <p:ext uri="{BB962C8B-B14F-4D97-AF65-F5344CB8AC3E}">
        <p14:creationId xmlns:p14="http://schemas.microsoft.com/office/powerpoint/2010/main" val="311810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Article 6 § 6 de l’arrêté du 15 mars 2000;</a:t>
            </a:r>
            <a:r>
              <a:rPr lang="fr-FR" sz="800" b="1" baseline="0" dirty="0" smtClean="0"/>
              <a:t> </a:t>
            </a:r>
            <a:r>
              <a:rPr lang="fr-FR" sz="800" b="1" dirty="0" smtClean="0"/>
              <a:t>Article</a:t>
            </a:r>
            <a:r>
              <a:rPr lang="fr-FR" sz="800" b="1" baseline="0" dirty="0" smtClean="0"/>
              <a:t> 8</a:t>
            </a:r>
            <a:endParaRPr lang="fr-FR" sz="800" b="1" dirty="0" smtClean="0"/>
          </a:p>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36</a:t>
            </a:fld>
            <a:endParaRPr lang="fr-FR"/>
          </a:p>
        </p:txBody>
      </p:sp>
    </p:spTree>
    <p:extLst>
      <p:ext uri="{BB962C8B-B14F-4D97-AF65-F5344CB8AC3E}">
        <p14:creationId xmlns:p14="http://schemas.microsoft.com/office/powerpoint/2010/main" val="121204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17765A-727E-47A4-A8B9-F3104451BAC4}" type="slidenum">
              <a:rPr lang="fr-FR" smtClean="0"/>
              <a:pPr/>
              <a:t>40</a:t>
            </a:fld>
            <a:endParaRPr lang="fr-FR"/>
          </a:p>
        </p:txBody>
      </p:sp>
    </p:spTree>
    <p:extLst>
      <p:ext uri="{BB962C8B-B14F-4D97-AF65-F5344CB8AC3E}">
        <p14:creationId xmlns:p14="http://schemas.microsoft.com/office/powerpoint/2010/main" val="43666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53E1520B-72A9-4D7D-A2ED-B4B2BA98555F}" type="slidenum">
              <a:rPr lang="fr-FR" smtClean="0"/>
              <a:pPr/>
              <a:t>‹#›</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53E1520B-72A9-4D7D-A2ED-B4B2BA98555F}"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98AC908-7268-48FC-ADBD-51293DE51421}" type="datetimeFigureOut">
              <a:rPr lang="fr-FR" smtClean="0"/>
              <a:pPr/>
              <a:t>22/02/2018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E1520B-72A9-4D7D-A2ED-B4B2BA98555F}"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98AC908-7268-48FC-ADBD-51293DE51421}" type="datetimeFigureOut">
              <a:rPr lang="fr-FR" smtClean="0"/>
              <a:pPr/>
              <a:t>22/02/2018</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E1520B-72A9-4D7D-A2ED-B4B2BA98555F}"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5.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mtClean="0"/>
              <a:t>FORMATION AUX TECHNIQUES DE GONFLAGE AIR HP</a:t>
            </a:r>
            <a:endParaRPr lang="fr-FR" dirty="0"/>
          </a:p>
        </p:txBody>
      </p:sp>
      <p:sp>
        <p:nvSpPr>
          <p:cNvPr id="3" name="Sous-titre 2"/>
          <p:cNvSpPr>
            <a:spLocks noGrp="1"/>
          </p:cNvSpPr>
          <p:nvPr>
            <p:ph type="subTitle" idx="1"/>
          </p:nvPr>
        </p:nvSpPr>
        <p:spPr/>
        <p:txBody>
          <a:bodyPr/>
          <a:lstStyle/>
          <a:p>
            <a:r>
              <a:rPr lang="fr-FR" dirty="0" smtClean="0"/>
              <a:t>TIR SPORTIF 200 ET 300 BARS</a:t>
            </a:r>
          </a:p>
          <a:p>
            <a:r>
              <a:rPr lang="fr-FR" dirty="0" smtClean="0"/>
              <a:t>Fédération Française de Tir</a:t>
            </a:r>
          </a:p>
          <a:p>
            <a:r>
              <a:rPr lang="fr-FR" dirty="0" smtClean="0"/>
              <a:t>Session 2018</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compresseur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Le compresseur : doit être vérifié tous les ans,</a:t>
            </a:r>
          </a:p>
          <a:p>
            <a:r>
              <a:rPr lang="fr-FR" dirty="0" smtClean="0"/>
              <a:t>Il doit disposer d’un moyen de sécurité pneumatique (soupape de sécurité) en état de bon fonctionnement (plombée) et contrôlée avant chaque utilisation. Le tarage de cette soupape ne peut excéder plus de 10% de sa pression de service</a:t>
            </a:r>
            <a:r>
              <a:rPr lang="fr-FR" dirty="0"/>
              <a:t> </a:t>
            </a:r>
            <a:r>
              <a:rPr lang="fr-FR" dirty="0" smtClean="0"/>
              <a:t>(PS),</a:t>
            </a:r>
          </a:p>
          <a:p>
            <a:r>
              <a:rPr lang="fr-FR" dirty="0" smtClean="0"/>
              <a:t>Il doit disposer d’un moyen de coupure pneumatique (vanne),</a:t>
            </a:r>
          </a:p>
          <a:p>
            <a:r>
              <a:rPr lang="fr-FR" dirty="0" smtClean="0"/>
              <a:t>La cartouche de filtration doit être changée suivant les cycles préconisés par le constructeur,</a:t>
            </a:r>
          </a:p>
          <a:p>
            <a:r>
              <a:rPr lang="fr-FR" dirty="0" smtClean="0"/>
              <a:t>Il ne doit en aucun cas être modifié, cela modifierait son certificat de conformité,</a:t>
            </a:r>
          </a:p>
          <a:p>
            <a:r>
              <a:rPr lang="fr-FR" dirty="0" smtClean="0"/>
              <a:t>Suivre le plan de maintenance du constructeur,</a:t>
            </a:r>
          </a:p>
          <a:p>
            <a:r>
              <a:rPr lang="fr-FR" dirty="0" smtClean="0"/>
              <a:t>Le compresseur doit être dans un local bien ventilé (production de CO2 en fonctionnement)</a:t>
            </a:r>
          </a:p>
          <a:p>
            <a:r>
              <a:rPr lang="fr-FR" dirty="0" smtClean="0"/>
              <a:t>Il doit être purgé toutes les dix minutes d’utilisation au maximum (condensats)</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compresseur</a:t>
            </a:r>
            <a:endParaRPr lang="fr-FR" dirty="0"/>
          </a:p>
        </p:txBody>
      </p:sp>
      <p:sp>
        <p:nvSpPr>
          <p:cNvPr id="3" name="Espace réservé du contenu 2"/>
          <p:cNvSpPr>
            <a:spLocks noGrp="1"/>
          </p:cNvSpPr>
          <p:nvPr>
            <p:ph idx="1"/>
          </p:nvPr>
        </p:nvSpPr>
        <p:spPr>
          <a:xfrm>
            <a:off x="457200" y="1988840"/>
            <a:ext cx="8229600" cy="4320520"/>
          </a:xfrm>
        </p:spPr>
        <p:txBody>
          <a:bodyPr/>
          <a:lstStyle/>
          <a:p>
            <a:r>
              <a:rPr lang="fr-FR" dirty="0" smtClean="0"/>
              <a:t>Attention certains compresseurs possèdent une filtration soumise à réglementation (de plus de 1 litre) donc requalification ainsi que visite périodique .</a:t>
            </a:r>
          </a:p>
          <a:p>
            <a:r>
              <a:rPr lang="fr-FR" dirty="0" smtClean="0"/>
              <a:t>Les filtrations ont une durée de vie en cycles ou bien en années de service.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refroidisseurs</a:t>
            </a:r>
            <a:endParaRPr lang="fr-FR" dirty="0"/>
          </a:p>
        </p:txBody>
      </p:sp>
      <p:pic>
        <p:nvPicPr>
          <p:cNvPr id="4" name="Espace réservé du contenu 3" descr="IMG_2065.JPG"/>
          <p:cNvPicPr>
            <a:picLocks noGrp="1" noChangeAspect="1"/>
          </p:cNvPicPr>
          <p:nvPr>
            <p:ph idx="1"/>
          </p:nvPr>
        </p:nvPicPr>
        <p:blipFill>
          <a:blip r:embed="rId2" cstate="print"/>
          <a:stretch>
            <a:fillRect/>
          </a:stretch>
        </p:blipFill>
        <p:spPr>
          <a:xfrm>
            <a:off x="214282" y="1571612"/>
            <a:ext cx="3175000" cy="2108200"/>
          </a:xfrm>
          <a:prstGeom prst="rect">
            <a:avLst/>
          </a:prstGeom>
          <a:ln>
            <a:noFill/>
          </a:ln>
          <a:effectLst>
            <a:softEdge rad="112500"/>
          </a:effectLst>
        </p:spPr>
      </p:pic>
      <p:pic>
        <p:nvPicPr>
          <p:cNvPr id="5" name="Image 4" descr="IMG_2069.JPG"/>
          <p:cNvPicPr>
            <a:picLocks noChangeAspect="1"/>
          </p:cNvPicPr>
          <p:nvPr/>
        </p:nvPicPr>
        <p:blipFill>
          <a:blip r:embed="rId3" cstate="print"/>
          <a:stretch>
            <a:fillRect/>
          </a:stretch>
        </p:blipFill>
        <p:spPr>
          <a:xfrm>
            <a:off x="4254520" y="1571612"/>
            <a:ext cx="3175000" cy="2108200"/>
          </a:xfrm>
          <a:prstGeom prst="rect">
            <a:avLst/>
          </a:prstGeom>
          <a:ln>
            <a:noFill/>
          </a:ln>
          <a:effectLst>
            <a:softEdge rad="112500"/>
          </a:effectLst>
        </p:spPr>
      </p:pic>
      <p:pic>
        <p:nvPicPr>
          <p:cNvPr id="6" name="Image 5" descr="refroidisseur2.jpg"/>
          <p:cNvPicPr>
            <a:picLocks noChangeAspect="1"/>
          </p:cNvPicPr>
          <p:nvPr/>
        </p:nvPicPr>
        <p:blipFill>
          <a:blip r:embed="rId4" cstate="print"/>
          <a:stretch>
            <a:fillRect/>
          </a:stretch>
        </p:blipFill>
        <p:spPr>
          <a:xfrm>
            <a:off x="5397528" y="4214818"/>
            <a:ext cx="3175000" cy="2108200"/>
          </a:xfrm>
          <a:prstGeom prst="rect">
            <a:avLst/>
          </a:prstGeom>
          <a:ln>
            <a:noFill/>
          </a:ln>
          <a:effectLst>
            <a:softEdge rad="112500"/>
          </a:effectLst>
        </p:spPr>
      </p:pic>
      <p:pic>
        <p:nvPicPr>
          <p:cNvPr id="7" name="Image 6" descr="IMG_2070.JPG"/>
          <p:cNvPicPr>
            <a:picLocks noChangeAspect="1"/>
          </p:cNvPicPr>
          <p:nvPr/>
        </p:nvPicPr>
        <p:blipFill>
          <a:blip r:embed="rId5" cstate="print"/>
          <a:stretch>
            <a:fillRect/>
          </a:stretch>
        </p:blipFill>
        <p:spPr>
          <a:xfrm>
            <a:off x="857224" y="4178320"/>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dirty="0" smtClean="0">
                <a:solidFill>
                  <a:schemeClr val="accent1">
                    <a:lumMod val="60000"/>
                    <a:lumOff val="40000"/>
                  </a:schemeClr>
                </a:solidFill>
              </a:rPr>
              <a:t>Étude du fonctionnement</a:t>
            </a:r>
            <a:br>
              <a:rPr lang="fr-FR" sz="4400" dirty="0" smtClean="0">
                <a:solidFill>
                  <a:schemeClr val="accent1">
                    <a:lumMod val="60000"/>
                    <a:lumOff val="40000"/>
                  </a:schemeClr>
                </a:solidFill>
              </a:rPr>
            </a:br>
            <a:r>
              <a:rPr lang="fr-FR" sz="4400" dirty="0" smtClean="0">
                <a:solidFill>
                  <a:schemeClr val="accent1">
                    <a:lumMod val="60000"/>
                    <a:lumOff val="40000"/>
                  </a:schemeClr>
                </a:solidFill>
              </a:rPr>
              <a:t> les huiles</a:t>
            </a:r>
            <a:endParaRPr lang="fr-FR" dirty="0">
              <a:solidFill>
                <a:schemeClr val="accent1">
                  <a:lumMod val="60000"/>
                  <a:lumOff val="40000"/>
                </a:schemeClr>
              </a:solidFill>
            </a:endParaRPr>
          </a:p>
        </p:txBody>
      </p:sp>
      <p:sp>
        <p:nvSpPr>
          <p:cNvPr id="3" name="Espace réservé du contenu 2"/>
          <p:cNvSpPr>
            <a:spLocks noGrp="1"/>
          </p:cNvSpPr>
          <p:nvPr>
            <p:ph idx="1"/>
          </p:nvPr>
        </p:nvSpPr>
        <p:spPr/>
        <p:txBody>
          <a:bodyPr/>
          <a:lstStyle/>
          <a:p>
            <a:pPr lvl="1">
              <a:defRPr/>
            </a:pPr>
            <a:endParaRPr lang="fr-FR" dirty="0" smtClean="0"/>
          </a:p>
          <a:p>
            <a:pPr lvl="1">
              <a:defRPr/>
            </a:pPr>
            <a:r>
              <a:rPr lang="fr-FR" dirty="0" smtClean="0"/>
              <a:t>Respect de la durée d’utilisation</a:t>
            </a:r>
          </a:p>
          <a:p>
            <a:pPr lvl="1">
              <a:defRPr/>
            </a:pPr>
            <a:r>
              <a:rPr lang="fr-FR" dirty="0" smtClean="0"/>
              <a:t>Vidange annuelle contact huile/air </a:t>
            </a:r>
          </a:p>
          <a:p>
            <a:pPr marL="585216" lvl="1" indent="0">
              <a:buNone/>
              <a:defRPr/>
            </a:pPr>
            <a:r>
              <a:rPr lang="fr-FR" dirty="0" smtClean="0"/>
              <a:t>    (Perte des qualités lubrifiantes)</a:t>
            </a:r>
          </a:p>
          <a:p>
            <a:pPr lvl="1">
              <a:defRPr/>
            </a:pPr>
            <a:endParaRPr lang="fr-FR" dirty="0"/>
          </a:p>
          <a:p>
            <a:pPr marL="137160" indent="0">
              <a:buNone/>
              <a:defRPr/>
            </a:pPr>
            <a:r>
              <a:rPr lang="fr-FR" sz="1800" dirty="0" smtClean="0"/>
              <a:t>Remarques :</a:t>
            </a:r>
          </a:p>
          <a:p>
            <a:pPr lvl="1">
              <a:defRPr/>
            </a:pPr>
            <a:r>
              <a:rPr lang="fr-FR" dirty="0"/>
              <a:t>Demander l’avis du fabricant avant de changer de marque</a:t>
            </a:r>
          </a:p>
          <a:p>
            <a:pPr lvl="1">
              <a:defRPr/>
            </a:pPr>
            <a:r>
              <a:rPr lang="fr-FR" dirty="0"/>
              <a:t>Ne pas les mélanger les huiles : minérales et synthétiques,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sz="4400" dirty="0" smtClean="0">
                <a:solidFill>
                  <a:schemeClr val="accent1">
                    <a:lumMod val="60000"/>
                    <a:lumOff val="40000"/>
                  </a:schemeClr>
                </a:solidFill>
              </a:rPr>
              <a:t>Réglementation</a:t>
            </a:r>
            <a:br>
              <a:rPr lang="fr-FR" sz="4400" dirty="0" smtClean="0">
                <a:solidFill>
                  <a:schemeClr val="accent1">
                    <a:lumMod val="60000"/>
                    <a:lumOff val="40000"/>
                  </a:schemeClr>
                </a:solidFill>
              </a:rPr>
            </a:br>
            <a:r>
              <a:rPr lang="fr-FR" sz="4400" dirty="0" smtClean="0">
                <a:solidFill>
                  <a:schemeClr val="accent1">
                    <a:lumMod val="60000"/>
                    <a:lumOff val="40000"/>
                  </a:schemeClr>
                </a:solidFill>
              </a:rPr>
              <a:t>les soupapes</a:t>
            </a:r>
            <a:endParaRPr lang="fr-FR" dirty="0">
              <a:solidFill>
                <a:schemeClr val="accent1">
                  <a:lumMod val="60000"/>
                  <a:lumOff val="40000"/>
                </a:schemeClr>
              </a:solidFill>
            </a:endParaRPr>
          </a:p>
        </p:txBody>
      </p:sp>
      <p:sp>
        <p:nvSpPr>
          <p:cNvPr id="9" name="Espace réservé du contenu 8"/>
          <p:cNvSpPr>
            <a:spLocks noGrp="1"/>
          </p:cNvSpPr>
          <p:nvPr>
            <p:ph idx="1"/>
          </p:nvPr>
        </p:nvSpPr>
        <p:spPr>
          <a:xfrm>
            <a:off x="457200" y="1600200"/>
            <a:ext cx="8229600" cy="4972072"/>
          </a:xfrm>
        </p:spPr>
        <p:txBody>
          <a:bodyPr>
            <a:normAutofit fontScale="92500" lnSpcReduction="10000"/>
          </a:bodyPr>
          <a:lstStyle/>
          <a:p>
            <a:pPr>
              <a:lnSpc>
                <a:spcPct val="80000"/>
              </a:lnSpc>
              <a:defRPr/>
            </a:pPr>
            <a:r>
              <a:rPr lang="fr-FR" b="1" dirty="0" smtClean="0"/>
              <a:t>Décret du 4/12/98 </a:t>
            </a:r>
          </a:p>
          <a:p>
            <a:pPr>
              <a:lnSpc>
                <a:spcPct val="80000"/>
              </a:lnSpc>
              <a:defRPr/>
            </a:pPr>
            <a:endParaRPr lang="fr-FR" dirty="0" smtClean="0"/>
          </a:p>
          <a:p>
            <a:pPr>
              <a:lnSpc>
                <a:spcPct val="80000"/>
              </a:lnSpc>
              <a:defRPr/>
            </a:pPr>
            <a:r>
              <a:rPr lang="fr-FR" sz="2400" dirty="0" smtClean="0"/>
              <a:t>article 4, un essai de manœuvrabilité devra être réalisé périodiquement et consigné sur le registre d’exploitation de la station de gonflage (comme d’ailleurs chaque intervention : nettoyage des refroidisseurs, vidange du compresseur, remplacement des flexibles, </a:t>
            </a:r>
            <a:r>
              <a:rPr lang="fr-FR" sz="2400" dirty="0" err="1" smtClean="0"/>
              <a:t>etc</a:t>
            </a:r>
            <a:r>
              <a:rPr lang="fr-FR" sz="2400" dirty="0" smtClean="0"/>
              <a:t>). </a:t>
            </a:r>
          </a:p>
          <a:p>
            <a:pPr>
              <a:lnSpc>
                <a:spcPct val="80000"/>
              </a:lnSpc>
              <a:defRPr/>
            </a:pPr>
            <a:r>
              <a:rPr lang="fr-FR" sz="2400" dirty="0" smtClean="0"/>
              <a:t>Cet essai de manœuvrabilité consiste à laisser monter la pression de chargement jusqu’au seuil de déclenchement de la soupape de sûreté et vérifier que cet organe de sûreté laisse le gaz s’écouler dès que la pression atteint la pression maximum en service des appareils à protéger et suffit à empêcher la pression de dépasser cette limite de plus de dix pour cent (art. 9 de l’arrêté du 10.12.79). </a:t>
            </a:r>
          </a:p>
          <a:p>
            <a:pPr>
              <a:lnSpc>
                <a:spcPct val="80000"/>
              </a:lnSpc>
              <a:defRPr/>
            </a:pPr>
            <a:r>
              <a:rPr lang="fr-FR" sz="2400" dirty="0" smtClean="0"/>
              <a:t>L’opération de tarage ou le remplacement de la soupape doit être consigné sur le registre de la station de gonflage et les pièces permettant de justifier l’intervention telles que les factures doivent être conservées.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Soupape de sécurité</a:t>
            </a:r>
            <a:endParaRPr lang="fr-FR" dirty="0"/>
          </a:p>
        </p:txBody>
      </p:sp>
      <p:pic>
        <p:nvPicPr>
          <p:cNvPr id="5" name="Espace réservé du contenu 4" descr="soupape.jpg"/>
          <p:cNvPicPr>
            <a:picLocks noGrp="1" noChangeAspect="1"/>
          </p:cNvPicPr>
          <p:nvPr>
            <p:ph sz="half" idx="1"/>
          </p:nvPr>
        </p:nvPicPr>
        <p:blipFill>
          <a:blip r:embed="rId2" cstate="print"/>
          <a:stretch>
            <a:fillRect/>
          </a:stretch>
        </p:blipFill>
        <p:spPr>
          <a:xfrm>
            <a:off x="889000" y="1928802"/>
            <a:ext cx="3175000" cy="2108200"/>
          </a:xfrm>
          <a:prstGeom prst="rect">
            <a:avLst/>
          </a:prstGeom>
          <a:ln>
            <a:noFill/>
          </a:ln>
          <a:effectLst>
            <a:softEdge rad="112500"/>
          </a:effectLst>
        </p:spPr>
      </p:pic>
      <p:pic>
        <p:nvPicPr>
          <p:cNvPr id="6" name="Espace réservé du contenu 5" descr="IMG_2089.JPG"/>
          <p:cNvPicPr>
            <a:picLocks noGrp="1" noChangeAspect="1"/>
          </p:cNvPicPr>
          <p:nvPr>
            <p:ph sz="half" idx="2"/>
          </p:nvPr>
        </p:nvPicPr>
        <p:blipFill>
          <a:blip r:embed="rId3" cstate="print"/>
          <a:stretch>
            <a:fillRect/>
          </a:stretch>
        </p:blipFill>
        <p:spPr>
          <a:xfrm>
            <a:off x="5080000" y="1963742"/>
            <a:ext cx="3175000" cy="2108200"/>
          </a:xfrm>
          <a:prstGeom prst="rect">
            <a:avLst/>
          </a:prstGeom>
          <a:ln>
            <a:noFill/>
          </a:ln>
          <a:effectLst>
            <a:softEdge rad="112500"/>
          </a:effectLst>
        </p:spPr>
      </p:pic>
      <p:pic>
        <p:nvPicPr>
          <p:cNvPr id="7" name="Image 6" descr="soupape2.jpg"/>
          <p:cNvPicPr>
            <a:picLocks noChangeAspect="1"/>
          </p:cNvPicPr>
          <p:nvPr/>
        </p:nvPicPr>
        <p:blipFill>
          <a:blip r:embed="rId4" cstate="print"/>
          <a:stretch>
            <a:fillRect/>
          </a:stretch>
        </p:blipFill>
        <p:spPr>
          <a:xfrm>
            <a:off x="2984500" y="4392634"/>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z="4400" dirty="0" smtClean="0">
                <a:solidFill>
                  <a:schemeClr val="accent1">
                    <a:lumMod val="60000"/>
                    <a:lumOff val="40000"/>
                  </a:schemeClr>
                </a:solidFill>
              </a:rPr>
              <a:t>Étude du fonctionnement</a:t>
            </a:r>
            <a:br>
              <a:rPr lang="fr-FR" sz="4400" dirty="0" smtClean="0">
                <a:solidFill>
                  <a:schemeClr val="accent1">
                    <a:lumMod val="60000"/>
                    <a:lumOff val="40000"/>
                  </a:schemeClr>
                </a:solidFill>
              </a:rPr>
            </a:br>
            <a:r>
              <a:rPr lang="fr-FR" sz="4400" dirty="0" smtClean="0">
                <a:solidFill>
                  <a:schemeClr val="accent1">
                    <a:lumMod val="60000"/>
                    <a:lumOff val="40000"/>
                  </a:schemeClr>
                </a:solidFill>
              </a:rPr>
              <a:t>la filtration</a:t>
            </a:r>
            <a:endParaRPr lang="fr-FR" dirty="0">
              <a:solidFill>
                <a:schemeClr val="accent1">
                  <a:lumMod val="60000"/>
                  <a:lumOff val="40000"/>
                </a:schemeClr>
              </a:solidFill>
            </a:endParaRPr>
          </a:p>
        </p:txBody>
      </p:sp>
      <p:sp>
        <p:nvSpPr>
          <p:cNvPr id="4" name="Espace réservé du contenu 3"/>
          <p:cNvSpPr>
            <a:spLocks noGrp="1"/>
          </p:cNvSpPr>
          <p:nvPr>
            <p:ph idx="1"/>
          </p:nvPr>
        </p:nvSpPr>
        <p:spPr/>
        <p:txBody>
          <a:bodyPr/>
          <a:lstStyle/>
          <a:p>
            <a:pPr>
              <a:defRPr/>
            </a:pPr>
            <a:r>
              <a:rPr lang="fr-FR" dirty="0" smtClean="0"/>
              <a:t>Les séparateurs:</a:t>
            </a:r>
          </a:p>
          <a:p>
            <a:pPr lvl="1">
              <a:defRPr/>
            </a:pPr>
            <a:r>
              <a:rPr lang="fr-FR" dirty="0" smtClean="0"/>
              <a:t>Le refroidissement de l’air a permis</a:t>
            </a:r>
          </a:p>
          <a:p>
            <a:pPr lvl="1">
              <a:buNone/>
              <a:defRPr/>
            </a:pPr>
            <a:r>
              <a:rPr lang="fr-FR" dirty="0" smtClean="0"/>
              <a:t>de condenser une partie de l’eau dans </a:t>
            </a:r>
          </a:p>
          <a:p>
            <a:pPr lvl="1">
              <a:buNone/>
              <a:defRPr/>
            </a:pPr>
            <a:r>
              <a:rPr lang="fr-FR" dirty="0" smtClean="0"/>
              <a:t>l’air et de l’huile expulsée par le </a:t>
            </a:r>
          </a:p>
          <a:p>
            <a:pPr lvl="1">
              <a:buNone/>
              <a:defRPr/>
            </a:pPr>
            <a:r>
              <a:rPr lang="fr-FR" dirty="0" smtClean="0"/>
              <a:t>compresseur</a:t>
            </a:r>
          </a:p>
          <a:p>
            <a:pPr lvl="1">
              <a:defRPr/>
            </a:pPr>
            <a:r>
              <a:rPr lang="fr-FR" dirty="0" smtClean="0"/>
              <a:t>les premiers étages sont rarement </a:t>
            </a:r>
          </a:p>
          <a:p>
            <a:pPr lvl="1">
              <a:buNone/>
              <a:defRPr/>
            </a:pPr>
            <a:r>
              <a:rPr lang="fr-FR" dirty="0" smtClean="0"/>
              <a:t>équipés de séparateurs, le seuil de </a:t>
            </a:r>
          </a:p>
          <a:p>
            <a:pPr lvl="1">
              <a:buNone/>
              <a:defRPr/>
            </a:pPr>
            <a:r>
              <a:rPr lang="fr-FR" dirty="0" smtClean="0"/>
              <a:t>restitution d’eau n’est  pas atteint </a:t>
            </a:r>
          </a:p>
          <a:p>
            <a:pPr lvl="1">
              <a:buNone/>
              <a:defRPr/>
            </a:pPr>
            <a:r>
              <a:rPr lang="fr-FR" dirty="0" smtClean="0"/>
              <a:t>(15 bars), sauf ambiance tropicale</a:t>
            </a:r>
          </a:p>
          <a:p>
            <a:pPr>
              <a:buNone/>
              <a:defRPr/>
            </a:pPr>
            <a:r>
              <a:rPr lang="fr-FR" dirty="0" smtClean="0"/>
              <a:t> </a:t>
            </a:r>
          </a:p>
          <a:p>
            <a:endParaRPr lang="fr-FR" dirty="0"/>
          </a:p>
        </p:txBody>
      </p:sp>
      <p:pic>
        <p:nvPicPr>
          <p:cNvPr id="6" name="Image 5" descr="separateur.jpg"/>
          <p:cNvPicPr>
            <a:picLocks noChangeAspect="1"/>
          </p:cNvPicPr>
          <p:nvPr/>
        </p:nvPicPr>
        <p:blipFill>
          <a:blip r:embed="rId2" cstate="print"/>
          <a:stretch>
            <a:fillRect/>
          </a:stretch>
        </p:blipFill>
        <p:spPr>
          <a:xfrm>
            <a:off x="6357950" y="2428868"/>
            <a:ext cx="2108200" cy="317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8 Filtration dans un compresseur"/>
          <p:cNvPicPr>
            <a:picLocks noChangeAspect="1" noChangeArrowheads="1"/>
          </p:cNvPicPr>
          <p:nvPr/>
        </p:nvPicPr>
        <p:blipFill>
          <a:blip r:embed="rId2" cstate="print"/>
          <a:srcRect/>
          <a:stretch>
            <a:fillRect/>
          </a:stretch>
        </p:blipFill>
        <p:spPr bwMode="auto">
          <a:xfrm>
            <a:off x="0" y="52388"/>
            <a:ext cx="9144000" cy="675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filtration</a:t>
            </a:r>
            <a:endParaRPr lang="fr-FR" dirty="0"/>
          </a:p>
        </p:txBody>
      </p:sp>
      <p:pic>
        <p:nvPicPr>
          <p:cNvPr id="4" name="Espace réservé du contenu 3" descr="compresseur-pour-condi-000057647-4.jpg"/>
          <p:cNvPicPr>
            <a:picLocks noGrp="1" noChangeAspect="1"/>
          </p:cNvPicPr>
          <p:nvPr>
            <p:ph idx="1"/>
          </p:nvPr>
        </p:nvPicPr>
        <p:blipFill>
          <a:blip r:embed="rId2" cstate="print"/>
          <a:stretch>
            <a:fillRect/>
          </a:stretch>
        </p:blipFill>
        <p:spPr>
          <a:xfrm>
            <a:off x="5671107" y="1357298"/>
            <a:ext cx="2258479" cy="4708525"/>
          </a:xfrm>
          <a:prstGeom prst="rect">
            <a:avLst/>
          </a:prstGeom>
          <a:ln>
            <a:noFill/>
          </a:ln>
          <a:effectLst>
            <a:softEdge rad="112500"/>
          </a:effectLst>
        </p:spPr>
      </p:pic>
      <p:pic>
        <p:nvPicPr>
          <p:cNvPr id="5" name="Image 4" descr="s30_filter.jpg"/>
          <p:cNvPicPr>
            <a:picLocks noChangeAspect="1"/>
          </p:cNvPicPr>
          <p:nvPr/>
        </p:nvPicPr>
        <p:blipFill>
          <a:blip r:embed="rId3" cstate="print"/>
          <a:stretch>
            <a:fillRect/>
          </a:stretch>
        </p:blipFill>
        <p:spPr>
          <a:xfrm>
            <a:off x="1571604" y="2095516"/>
            <a:ext cx="2190750" cy="3619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8395"/>
            <a:ext cx="8075240" cy="1136704"/>
          </a:xfrm>
        </p:spPr>
        <p:txBody>
          <a:bodyPr>
            <a:normAutofit/>
          </a:bodyPr>
          <a:lstStyle/>
          <a:p>
            <a:pPr algn="ctr"/>
            <a:r>
              <a:rPr lang="fr-FR" sz="4000" dirty="0" smtClean="0"/>
              <a:t>La distribution</a:t>
            </a:r>
            <a:endParaRPr lang="fr-FR" sz="4000" dirty="0"/>
          </a:p>
        </p:txBody>
      </p:sp>
      <p:sp>
        <p:nvSpPr>
          <p:cNvPr id="15" name="Espace réservé du texte 14"/>
          <p:cNvSpPr>
            <a:spLocks noGrp="1"/>
          </p:cNvSpPr>
          <p:nvPr>
            <p:ph type="body" idx="2"/>
          </p:nvPr>
        </p:nvSpPr>
        <p:spPr/>
        <p:txBody>
          <a:bodyPr>
            <a:normAutofit/>
          </a:bodyPr>
          <a:lstStyle/>
          <a:p>
            <a:r>
              <a:rPr lang="fr-FR" dirty="0" smtClean="0"/>
              <a:t>Elle vous permet de remplir vos cylindres de tir en 300 bars ou bien en 200 bars, et possède</a:t>
            </a:r>
          </a:p>
          <a:p>
            <a:endParaRPr lang="fr-FR" dirty="0" smtClean="0"/>
          </a:p>
          <a:p>
            <a:r>
              <a:rPr lang="fr-FR" dirty="0" smtClean="0"/>
              <a:t>en simple pression :</a:t>
            </a:r>
          </a:p>
          <a:p>
            <a:r>
              <a:rPr lang="fr-FR" dirty="0" smtClean="0"/>
              <a:t>une soupape de protection 200 ou bien 300 bars +10%, </a:t>
            </a:r>
          </a:p>
          <a:p>
            <a:r>
              <a:rPr lang="fr-FR" dirty="0" smtClean="0"/>
              <a:t>un limiteur de débit,</a:t>
            </a:r>
          </a:p>
          <a:p>
            <a:r>
              <a:rPr lang="fr-FR" dirty="0" smtClean="0"/>
              <a:t>Un manomètre de contrôle de remplissage,</a:t>
            </a:r>
          </a:p>
          <a:p>
            <a:r>
              <a:rPr lang="fr-FR" dirty="0" smtClean="0"/>
              <a:t>Un manomètre de contrôle de stockage,</a:t>
            </a:r>
          </a:p>
          <a:p>
            <a:endParaRPr lang="fr-FR" dirty="0" smtClean="0"/>
          </a:p>
          <a:p>
            <a:endParaRPr lang="fr-FR" dirty="0" smtClean="0"/>
          </a:p>
          <a:p>
            <a:r>
              <a:rPr lang="fr-FR" dirty="0" smtClean="0"/>
              <a:t>En double pression :</a:t>
            </a:r>
          </a:p>
          <a:p>
            <a:r>
              <a:rPr lang="fr-FR" dirty="0" smtClean="0"/>
              <a:t>Deux soupapes de protection ,</a:t>
            </a:r>
          </a:p>
          <a:p>
            <a:r>
              <a:rPr lang="fr-FR" dirty="0" smtClean="0"/>
              <a:t>Une détente,</a:t>
            </a:r>
            <a:endParaRPr lang="fr-FR" dirty="0"/>
          </a:p>
        </p:txBody>
      </p:sp>
      <p:pic>
        <p:nvPicPr>
          <p:cNvPr id="7" name="Espace réservé du contenu 6" descr="images3.jpeg"/>
          <p:cNvPicPr>
            <a:picLocks noGrp="1" noChangeAspect="1"/>
          </p:cNvPicPr>
          <p:nvPr>
            <p:ph sz="half" idx="1"/>
          </p:nvPr>
        </p:nvPicPr>
        <p:blipFill>
          <a:blip r:embed="rId3" cstate="print"/>
          <a:stretch>
            <a:fillRect/>
          </a:stretch>
        </p:blipFill>
        <p:spPr>
          <a:xfrm>
            <a:off x="4716016" y="3301206"/>
            <a:ext cx="3581400" cy="1047750"/>
          </a:xfrm>
          <a:prstGeom prst="rect">
            <a:avLst/>
          </a:prstGeom>
          <a:ln>
            <a:noFill/>
          </a:ln>
          <a:effectLst>
            <a:softEdge rad="112500"/>
          </a:effectLst>
        </p:spPr>
      </p:pic>
      <p:pic>
        <p:nvPicPr>
          <p:cNvPr id="6" name="Espace réservé du contenu 5" descr="615a.JPG"/>
          <p:cNvPicPr>
            <a:picLocks noGrp="1" noChangeAspect="1"/>
          </p:cNvPicPr>
          <p:nvPr>
            <p:ph sz="half" idx="4294967295"/>
          </p:nvPr>
        </p:nvPicPr>
        <p:blipFill>
          <a:blip r:embed="rId4" cstate="print"/>
          <a:stretch>
            <a:fillRect/>
          </a:stretch>
        </p:blipFill>
        <p:spPr>
          <a:xfrm>
            <a:off x="6292879" y="1895456"/>
            <a:ext cx="1803400" cy="1270000"/>
          </a:xfrm>
          <a:prstGeom prst="rect">
            <a:avLst/>
          </a:prstGeom>
          <a:ln>
            <a:noFill/>
          </a:ln>
          <a:effectLst>
            <a:softEdge rad="112500"/>
          </a:effectLst>
        </p:spPr>
      </p:pic>
      <p:pic>
        <p:nvPicPr>
          <p:cNvPr id="9" name="Image 8" descr="rampe_tir_triple.jpg"/>
          <p:cNvPicPr>
            <a:picLocks noChangeAspect="1"/>
          </p:cNvPicPr>
          <p:nvPr/>
        </p:nvPicPr>
        <p:blipFill>
          <a:blip r:embed="rId5" cstate="print"/>
          <a:stretch>
            <a:fillRect/>
          </a:stretch>
        </p:blipFill>
        <p:spPr>
          <a:xfrm>
            <a:off x="7405717" y="5119706"/>
            <a:ext cx="13811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default.jpeg"/>
          <p:cNvPicPr>
            <a:picLocks noChangeAspect="1"/>
          </p:cNvPicPr>
          <p:nvPr/>
        </p:nvPicPr>
        <p:blipFill>
          <a:blip r:embed="rId6" cstate="print"/>
          <a:stretch>
            <a:fillRect/>
          </a:stretch>
        </p:blipFill>
        <p:spPr>
          <a:xfrm>
            <a:off x="4500562" y="4786330"/>
            <a:ext cx="1143000" cy="1143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Contenu de formation Théorique</a:t>
            </a:r>
            <a:endParaRPr lang="fr-FR" dirty="0"/>
          </a:p>
        </p:txBody>
      </p:sp>
      <p:sp>
        <p:nvSpPr>
          <p:cNvPr id="3" name="Espace réservé du contenu 2"/>
          <p:cNvSpPr>
            <a:spLocks noGrp="1"/>
          </p:cNvSpPr>
          <p:nvPr>
            <p:ph idx="1"/>
          </p:nvPr>
        </p:nvSpPr>
        <p:spPr/>
        <p:txBody>
          <a:bodyPr/>
          <a:lstStyle/>
          <a:p>
            <a:pPr>
              <a:buNone/>
            </a:pPr>
            <a:endParaRPr lang="fr-FR" dirty="0" smtClean="0"/>
          </a:p>
          <a:p>
            <a:pPr>
              <a:buFontTx/>
              <a:buChar char="-"/>
            </a:pPr>
            <a:r>
              <a:rPr lang="fr-FR" dirty="0" smtClean="0"/>
              <a:t>Réglementation et normes en vigueur,</a:t>
            </a:r>
          </a:p>
          <a:p>
            <a:pPr>
              <a:buFontTx/>
              <a:buChar char="-"/>
            </a:pPr>
            <a:r>
              <a:rPr lang="fr-FR" dirty="0" smtClean="0"/>
              <a:t>Fonctionnement de base d’un compresseur HP,</a:t>
            </a:r>
          </a:p>
          <a:p>
            <a:pPr>
              <a:buFontTx/>
              <a:buChar char="-"/>
            </a:pPr>
            <a:r>
              <a:rPr lang="fr-FR" dirty="0" smtClean="0"/>
              <a:t>Consignes de maintenance et d’installation.</a:t>
            </a:r>
          </a:p>
        </p:txBody>
      </p:sp>
      <p:pic>
        <p:nvPicPr>
          <p:cNvPr id="4" name="Image 3" descr="Legifrance-Le-service-public-de-l-acces-au-droit.jpg"/>
          <p:cNvPicPr>
            <a:picLocks noChangeAspect="1"/>
          </p:cNvPicPr>
          <p:nvPr/>
        </p:nvPicPr>
        <p:blipFill>
          <a:blip r:embed="rId2" cstate="print"/>
          <a:stretch>
            <a:fillRect/>
          </a:stretch>
        </p:blipFill>
        <p:spPr>
          <a:xfrm>
            <a:off x="2676525" y="4572008"/>
            <a:ext cx="3790950" cy="609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distribution simple pression</a:t>
            </a:r>
            <a:endParaRPr lang="fr-FR" dirty="0"/>
          </a:p>
        </p:txBody>
      </p:sp>
      <p:pic>
        <p:nvPicPr>
          <p:cNvPr id="4" name="Espace réservé du contenu 3" descr="0309_multifill034.jpg"/>
          <p:cNvPicPr>
            <a:picLocks noGrp="1" noChangeAspect="1"/>
          </p:cNvPicPr>
          <p:nvPr>
            <p:ph idx="1"/>
          </p:nvPr>
        </p:nvPicPr>
        <p:blipFill>
          <a:blip r:embed="rId2" cstate="print"/>
          <a:stretch>
            <a:fillRect/>
          </a:stretch>
        </p:blipFill>
        <p:spPr>
          <a:xfrm>
            <a:off x="4310092" y="1490667"/>
            <a:ext cx="4476750" cy="2581275"/>
          </a:xfrm>
          <a:prstGeom prst="rect">
            <a:avLst/>
          </a:prstGeom>
          <a:ln>
            <a:noFill/>
          </a:ln>
          <a:effectLst>
            <a:softEdge rad="112500"/>
          </a:effectLst>
        </p:spPr>
      </p:pic>
      <p:pic>
        <p:nvPicPr>
          <p:cNvPr id="5" name="Image 4" descr="0309_multifill02.jpg"/>
          <p:cNvPicPr>
            <a:picLocks noChangeAspect="1"/>
          </p:cNvPicPr>
          <p:nvPr/>
        </p:nvPicPr>
        <p:blipFill>
          <a:blip r:embed="rId3" cstate="print"/>
          <a:stretch>
            <a:fillRect/>
          </a:stretch>
        </p:blipFill>
        <p:spPr>
          <a:xfrm>
            <a:off x="214282" y="4143398"/>
            <a:ext cx="4476750" cy="2571750"/>
          </a:xfrm>
          <a:prstGeom prst="rect">
            <a:avLst/>
          </a:prstGeom>
          <a:ln>
            <a:noFill/>
          </a:ln>
          <a:effectLst>
            <a:softEdge rad="112500"/>
          </a:effectLst>
        </p:spPr>
      </p:pic>
      <p:pic>
        <p:nvPicPr>
          <p:cNvPr id="6" name="Image 5" descr="615a.JPG"/>
          <p:cNvPicPr>
            <a:picLocks noChangeAspect="1"/>
          </p:cNvPicPr>
          <p:nvPr/>
        </p:nvPicPr>
        <p:blipFill>
          <a:blip r:embed="rId4" cstate="print"/>
          <a:stretch>
            <a:fillRect/>
          </a:stretch>
        </p:blipFill>
        <p:spPr>
          <a:xfrm>
            <a:off x="1357290" y="2000240"/>
            <a:ext cx="1803400" cy="1270000"/>
          </a:xfrm>
          <a:prstGeom prst="rect">
            <a:avLst/>
          </a:prstGeom>
          <a:ln>
            <a:noFill/>
          </a:ln>
          <a:effectLst>
            <a:softEdge rad="112500"/>
          </a:effectLst>
        </p:spPr>
      </p:pic>
      <p:pic>
        <p:nvPicPr>
          <p:cNvPr id="7" name="Image 6" descr="images3.jpeg"/>
          <p:cNvPicPr>
            <a:picLocks noChangeAspect="1"/>
          </p:cNvPicPr>
          <p:nvPr/>
        </p:nvPicPr>
        <p:blipFill>
          <a:blip r:embed="rId5" cstate="print"/>
          <a:stretch>
            <a:fillRect/>
          </a:stretch>
        </p:blipFill>
        <p:spPr>
          <a:xfrm>
            <a:off x="5062566" y="4714884"/>
            <a:ext cx="3581400" cy="1047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Rampe simple pression</a:t>
            </a:r>
            <a:endParaRPr lang="fr-FR" dirty="0"/>
          </a:p>
        </p:txBody>
      </p:sp>
      <p:pic>
        <p:nvPicPr>
          <p:cNvPr id="4" name="Espace réservé du contenu 3" descr="0309_multifill01.jpg"/>
          <p:cNvPicPr>
            <a:picLocks noGrp="1" noChangeAspect="1"/>
          </p:cNvPicPr>
          <p:nvPr>
            <p:ph idx="1"/>
          </p:nvPr>
        </p:nvPicPr>
        <p:blipFill>
          <a:blip r:embed="rId2" cstate="print"/>
          <a:stretch>
            <a:fillRect/>
          </a:stretch>
        </p:blipFill>
        <p:spPr>
          <a:xfrm>
            <a:off x="2333625" y="3297237"/>
            <a:ext cx="4476750" cy="1314450"/>
          </a:xfrm>
          <a:prstGeom prst="rect">
            <a:avLst/>
          </a:prstGeom>
          <a:ln>
            <a:noFill/>
          </a:ln>
          <a:effectLst>
            <a:softEdge rad="112500"/>
          </a:effectLst>
        </p:spPr>
      </p:pic>
      <p:cxnSp>
        <p:nvCxnSpPr>
          <p:cNvPr id="8" name="Connecteur droit avec flèche 7"/>
          <p:cNvCxnSpPr/>
          <p:nvPr/>
        </p:nvCxnSpPr>
        <p:spPr>
          <a:xfrm rot="16200000" flipH="1">
            <a:off x="1821637" y="2393149"/>
            <a:ext cx="1285884" cy="7858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6200000" flipH="1">
            <a:off x="2071670" y="2143116"/>
            <a:ext cx="1357322" cy="13573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071670" y="2143116"/>
            <a:ext cx="1928826" cy="13573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2000232" y="2143116"/>
            <a:ext cx="3143272" cy="13573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000232" y="2143116"/>
            <a:ext cx="3643338" cy="13573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000232" y="2143116"/>
            <a:ext cx="4286280" cy="13573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285852" y="2000240"/>
            <a:ext cx="3369833" cy="369332"/>
          </a:xfrm>
          <a:prstGeom prst="rect">
            <a:avLst/>
          </a:prstGeom>
          <a:noFill/>
        </p:spPr>
        <p:txBody>
          <a:bodyPr wrap="none" rtlCol="0">
            <a:spAutoFit/>
          </a:bodyPr>
          <a:lstStyle/>
          <a:p>
            <a:r>
              <a:rPr lang="fr-FR" dirty="0" smtClean="0"/>
              <a:t>Remplissage cylindres 200 bars</a:t>
            </a:r>
            <a:endParaRPr lang="fr-FR" dirty="0"/>
          </a:p>
        </p:txBody>
      </p:sp>
      <p:sp>
        <p:nvSpPr>
          <p:cNvPr id="20" name="ZoneTexte 19"/>
          <p:cNvSpPr txBox="1"/>
          <p:nvPr/>
        </p:nvSpPr>
        <p:spPr>
          <a:xfrm>
            <a:off x="1500166" y="5143512"/>
            <a:ext cx="2460930" cy="646331"/>
          </a:xfrm>
          <a:prstGeom prst="rect">
            <a:avLst/>
          </a:prstGeom>
          <a:noFill/>
        </p:spPr>
        <p:txBody>
          <a:bodyPr wrap="none" rtlCol="0">
            <a:spAutoFit/>
          </a:bodyPr>
          <a:lstStyle/>
          <a:p>
            <a:r>
              <a:rPr lang="fr-FR" dirty="0" smtClean="0"/>
              <a:t>Robinets ouvert fermé</a:t>
            </a:r>
          </a:p>
          <a:p>
            <a:r>
              <a:rPr lang="fr-FR" dirty="0" smtClean="0"/>
              <a:t>Tout ou rien</a:t>
            </a:r>
            <a:endParaRPr lang="fr-FR" dirty="0"/>
          </a:p>
        </p:txBody>
      </p:sp>
      <p:sp>
        <p:nvSpPr>
          <p:cNvPr id="21" name="Flèche vers le haut 20"/>
          <p:cNvSpPr/>
          <p:nvPr/>
        </p:nvSpPr>
        <p:spPr>
          <a:xfrm>
            <a:off x="2786050" y="4143380"/>
            <a:ext cx="214314" cy="9286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ouble flèche horizontale 21"/>
          <p:cNvSpPr/>
          <p:nvPr/>
        </p:nvSpPr>
        <p:spPr>
          <a:xfrm>
            <a:off x="3071802" y="3714752"/>
            <a:ext cx="928694" cy="142876"/>
          </a:xfrm>
          <a:prstGeom prst="leftRightArrow">
            <a:avLst>
              <a:gd name="adj1" fmla="val 50000"/>
              <a:gd name="adj2" fmla="val 558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Double flèche horizontale 22"/>
          <p:cNvSpPr/>
          <p:nvPr/>
        </p:nvSpPr>
        <p:spPr>
          <a:xfrm>
            <a:off x="5286380" y="4214818"/>
            <a:ext cx="928694" cy="142876"/>
          </a:xfrm>
          <a:prstGeom prst="leftRightArrow">
            <a:avLst>
              <a:gd name="adj1" fmla="val 50000"/>
              <a:gd name="adj2" fmla="val 558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p:cNvSpPr txBox="1"/>
          <p:nvPr/>
        </p:nvSpPr>
        <p:spPr>
          <a:xfrm>
            <a:off x="7143768" y="3000372"/>
            <a:ext cx="1856598" cy="923330"/>
          </a:xfrm>
          <a:prstGeom prst="rect">
            <a:avLst/>
          </a:prstGeom>
          <a:noFill/>
        </p:spPr>
        <p:txBody>
          <a:bodyPr wrap="none" rtlCol="0">
            <a:spAutoFit/>
          </a:bodyPr>
          <a:lstStyle/>
          <a:p>
            <a:r>
              <a:rPr lang="fr-FR" dirty="0" smtClean="0"/>
              <a:t>Entrée bouteille </a:t>
            </a:r>
          </a:p>
          <a:p>
            <a:r>
              <a:rPr lang="fr-FR" dirty="0" smtClean="0"/>
              <a:t>200 bars, </a:t>
            </a:r>
          </a:p>
          <a:p>
            <a:r>
              <a:rPr lang="fr-FR" dirty="0" smtClean="0"/>
              <a:t>lyre ou flexible</a:t>
            </a:r>
            <a:endParaRPr lang="fr-FR" dirty="0"/>
          </a:p>
        </p:txBody>
      </p:sp>
      <p:sp>
        <p:nvSpPr>
          <p:cNvPr id="25" name="Flèche gauche 24"/>
          <p:cNvSpPr/>
          <p:nvPr/>
        </p:nvSpPr>
        <p:spPr>
          <a:xfrm>
            <a:off x="6786578" y="3786190"/>
            <a:ext cx="42862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857224" y="5857892"/>
            <a:ext cx="6718506" cy="646331"/>
          </a:xfrm>
          <a:prstGeom prst="rect">
            <a:avLst/>
          </a:prstGeom>
          <a:noFill/>
        </p:spPr>
        <p:txBody>
          <a:bodyPr wrap="none" rtlCol="0">
            <a:spAutoFit/>
          </a:bodyPr>
          <a:lstStyle/>
          <a:p>
            <a:r>
              <a:rPr lang="fr-FR" b="1" u="sng" dirty="0">
                <a:solidFill>
                  <a:schemeClr val="bg1"/>
                </a:solidFill>
              </a:rPr>
              <a:t>Ce type de rampe doit posséder en amont un limiteur de débit</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Rampe simple pression</a:t>
            </a:r>
            <a:endParaRPr lang="fr-FR" dirty="0"/>
          </a:p>
        </p:txBody>
      </p:sp>
      <p:pic>
        <p:nvPicPr>
          <p:cNvPr id="6" name="Image 5" descr="rampedetir.JPG"/>
          <p:cNvPicPr>
            <a:picLocks noChangeAspect="1"/>
          </p:cNvPicPr>
          <p:nvPr/>
        </p:nvPicPr>
        <p:blipFill>
          <a:blip r:embed="rId2" cstate="print"/>
          <a:stretch>
            <a:fillRect/>
          </a:stretch>
        </p:blipFill>
        <p:spPr>
          <a:xfrm>
            <a:off x="2357422" y="2143116"/>
            <a:ext cx="5072066" cy="4489712"/>
          </a:xfrm>
          <a:prstGeom prst="rect">
            <a:avLst/>
          </a:prstGeom>
        </p:spPr>
      </p:pic>
      <p:sp>
        <p:nvSpPr>
          <p:cNvPr id="3" name="Espace réservé du contenu 2"/>
          <p:cNvSpPr>
            <a:spLocks noGrp="1"/>
          </p:cNvSpPr>
          <p:nvPr>
            <p:ph idx="1"/>
          </p:nvPr>
        </p:nvSpPr>
        <p:spPr/>
        <p:txBody>
          <a:bodyPr/>
          <a:lstStyle/>
          <a:p>
            <a:pPr>
              <a:buNone/>
            </a:pPr>
            <a:r>
              <a:rPr lang="fr-FR" sz="1800" dirty="0" smtClean="0"/>
              <a:t>				</a:t>
            </a:r>
            <a:r>
              <a:rPr lang="fr-FR" sz="1800" b="1" dirty="0" smtClean="0">
                <a:solidFill>
                  <a:schemeClr val="bg1"/>
                </a:solidFill>
              </a:rPr>
              <a:t>rampe 300 bars</a:t>
            </a:r>
          </a:p>
          <a:p>
            <a:pPr>
              <a:buNone/>
            </a:pPr>
            <a:endParaRPr lang="fr-FR" sz="1800" b="1" dirty="0" smtClean="0">
              <a:solidFill>
                <a:schemeClr val="bg1"/>
              </a:solidFill>
            </a:endParaRPr>
          </a:p>
          <a:p>
            <a:pPr>
              <a:buNone/>
            </a:pPr>
            <a:r>
              <a:rPr lang="fr-FR" sz="1800" b="1" dirty="0" smtClean="0">
                <a:solidFill>
                  <a:schemeClr val="bg1"/>
                </a:solidFill>
              </a:rPr>
              <a:t>Manomètre contrôle air stockage	</a:t>
            </a:r>
            <a:r>
              <a:rPr lang="fr-FR" sz="1800" dirty="0" smtClean="0"/>
              <a:t>		flexible alimentation</a:t>
            </a:r>
          </a:p>
          <a:p>
            <a:pPr>
              <a:buNone/>
            </a:pPr>
            <a:endParaRPr lang="fr-FR" sz="1800" dirty="0" smtClean="0"/>
          </a:p>
          <a:p>
            <a:pPr>
              <a:buNone/>
            </a:pPr>
            <a:endParaRPr lang="fr-FR" sz="1800" dirty="0" smtClean="0"/>
          </a:p>
          <a:p>
            <a:pPr>
              <a:buNone/>
            </a:pPr>
            <a:endParaRPr lang="fr-FR" sz="1800" dirty="0" smtClean="0"/>
          </a:p>
          <a:p>
            <a:pPr>
              <a:buNone/>
            </a:pPr>
            <a:r>
              <a:rPr lang="fr-FR" sz="1800" dirty="0" smtClean="0"/>
              <a:t>Soupape 300 bars</a:t>
            </a:r>
          </a:p>
          <a:p>
            <a:pPr>
              <a:buNone/>
            </a:pPr>
            <a:r>
              <a:rPr lang="fr-FR" sz="1800" dirty="0" smtClean="0"/>
              <a:t>						limiteur de débit</a:t>
            </a:r>
          </a:p>
          <a:p>
            <a:pPr>
              <a:buNone/>
            </a:pPr>
            <a:endParaRPr lang="fr-FR" sz="1800" dirty="0" smtClean="0"/>
          </a:p>
          <a:p>
            <a:pPr>
              <a:buNone/>
            </a:pPr>
            <a:endParaRPr lang="fr-FR" sz="1800" dirty="0" smtClean="0"/>
          </a:p>
          <a:p>
            <a:pPr>
              <a:buNone/>
            </a:pPr>
            <a:r>
              <a:rPr lang="fr-FR" sz="1800" dirty="0" smtClean="0"/>
              <a:t>Vanne d’ouverture</a:t>
            </a:r>
          </a:p>
          <a:p>
            <a:pPr>
              <a:buNone/>
            </a:pPr>
            <a:endParaRPr lang="fr-FR" sz="1800" dirty="0" smtClean="0"/>
          </a:p>
          <a:p>
            <a:pPr>
              <a:buNone/>
            </a:pPr>
            <a:r>
              <a:rPr lang="fr-FR" sz="1800" dirty="0" smtClean="0"/>
              <a:t>Manomètre de contrôle gonflage</a:t>
            </a:r>
          </a:p>
        </p:txBody>
      </p:sp>
      <p:sp>
        <p:nvSpPr>
          <p:cNvPr id="7" name="Flèche vers le bas 6"/>
          <p:cNvSpPr/>
          <p:nvPr/>
        </p:nvSpPr>
        <p:spPr>
          <a:xfrm>
            <a:off x="3286116" y="2714620"/>
            <a:ext cx="285752"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1928794" y="4000504"/>
            <a:ext cx="1500198" cy="10715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4714876" y="4143380"/>
            <a:ext cx="428628"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857356" y="5214950"/>
            <a:ext cx="1000132"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857356" y="5143512"/>
            <a:ext cx="2143140"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distribution </a:t>
            </a:r>
            <a:r>
              <a:rPr lang="fr-FR" dirty="0" err="1" smtClean="0"/>
              <a:t>multipression</a:t>
            </a:r>
            <a:r>
              <a:rPr lang="fr-FR" dirty="0" smtClean="0"/>
              <a:t> </a:t>
            </a:r>
            <a:endParaRPr lang="fr-FR" dirty="0"/>
          </a:p>
        </p:txBody>
      </p:sp>
      <p:pic>
        <p:nvPicPr>
          <p:cNvPr id="4" name="Espace réservé du contenu 3" descr="default1.jpeg"/>
          <p:cNvPicPr>
            <a:picLocks noGrp="1" noChangeAspect="1"/>
          </p:cNvPicPr>
          <p:nvPr>
            <p:ph idx="1"/>
          </p:nvPr>
        </p:nvPicPr>
        <p:blipFill>
          <a:blip r:embed="rId2" cstate="print"/>
          <a:stretch>
            <a:fillRect/>
          </a:stretch>
        </p:blipFill>
        <p:spPr>
          <a:xfrm>
            <a:off x="5595963" y="4257693"/>
            <a:ext cx="2619375" cy="1743075"/>
          </a:xfrm>
          <a:prstGeom prst="rect">
            <a:avLst/>
          </a:prstGeom>
          <a:ln>
            <a:noFill/>
          </a:ln>
          <a:effectLst>
            <a:softEdge rad="112500"/>
          </a:effectLst>
        </p:spPr>
      </p:pic>
      <p:pic>
        <p:nvPicPr>
          <p:cNvPr id="5" name="Image 4" descr="s30_technik.gif"/>
          <p:cNvPicPr>
            <a:picLocks noChangeAspect="1"/>
          </p:cNvPicPr>
          <p:nvPr/>
        </p:nvPicPr>
        <p:blipFill>
          <a:blip r:embed="rId3" cstate="print"/>
          <a:stretch>
            <a:fillRect/>
          </a:stretch>
        </p:blipFill>
        <p:spPr>
          <a:xfrm>
            <a:off x="428596" y="1500174"/>
            <a:ext cx="3810000" cy="2914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Rampe double pression</a:t>
            </a:r>
            <a:endParaRPr lang="fr-FR" dirty="0"/>
          </a:p>
        </p:txBody>
      </p:sp>
      <p:pic>
        <p:nvPicPr>
          <p:cNvPr id="4" name="Image 3" descr="rampe.png"/>
          <p:cNvPicPr>
            <a:picLocks noChangeAspect="1"/>
          </p:cNvPicPr>
          <p:nvPr/>
        </p:nvPicPr>
        <p:blipFill>
          <a:blip r:embed="rId3" cstate="print"/>
          <a:stretch>
            <a:fillRect/>
          </a:stretch>
        </p:blipFill>
        <p:spPr>
          <a:xfrm>
            <a:off x="1466416" y="2009217"/>
            <a:ext cx="6211167" cy="4134427"/>
          </a:xfrm>
          <a:prstGeom prst="rect">
            <a:avLst/>
          </a:prstGeom>
        </p:spPr>
      </p:pic>
      <p:sp>
        <p:nvSpPr>
          <p:cNvPr id="8" name="Flèche droite 7"/>
          <p:cNvSpPr/>
          <p:nvPr/>
        </p:nvSpPr>
        <p:spPr>
          <a:xfrm>
            <a:off x="1593328" y="3143248"/>
            <a:ext cx="978408"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 name="Espace réservé du contenu 2"/>
          <p:cNvSpPr>
            <a:spLocks noGrp="1"/>
          </p:cNvSpPr>
          <p:nvPr>
            <p:ph idx="1"/>
          </p:nvPr>
        </p:nvSpPr>
        <p:spPr/>
        <p:txBody>
          <a:bodyPr>
            <a:normAutofit/>
          </a:bodyPr>
          <a:lstStyle/>
          <a:p>
            <a:pPr>
              <a:buNone/>
            </a:pPr>
            <a:r>
              <a:rPr lang="fr-FR" sz="1800" b="1" dirty="0" smtClean="0">
                <a:solidFill>
                  <a:schemeClr val="accent6">
                    <a:lumMod val="40000"/>
                    <a:lumOff val="60000"/>
                  </a:schemeClr>
                </a:solidFill>
              </a:rPr>
              <a:t>Soupape de sécurité 				</a:t>
            </a:r>
          </a:p>
          <a:p>
            <a:pPr>
              <a:buNone/>
            </a:pPr>
            <a:r>
              <a:rPr lang="fr-FR" sz="1800" b="1" dirty="0" smtClean="0">
                <a:solidFill>
                  <a:schemeClr val="accent6">
                    <a:lumMod val="40000"/>
                    <a:lumOff val="60000"/>
                  </a:schemeClr>
                </a:solidFill>
              </a:rPr>
              <a:t>Elle protège le remplissage du 200 bars,		entrée bouteille</a:t>
            </a:r>
          </a:p>
          <a:p>
            <a:pPr>
              <a:buNone/>
            </a:pPr>
            <a:r>
              <a:rPr lang="fr-FR" sz="1800" b="1" dirty="0" smtClean="0">
                <a:solidFill>
                  <a:schemeClr val="accent6">
                    <a:lumMod val="40000"/>
                    <a:lumOff val="60000"/>
                  </a:schemeClr>
                </a:solidFill>
              </a:rPr>
              <a:t>Tarage à 225 bars, elle doit être plombée,	              lyre    300 bars</a:t>
            </a:r>
          </a:p>
          <a:p>
            <a:pPr>
              <a:buNone/>
            </a:pPr>
            <a:r>
              <a:rPr lang="fr-FR" sz="1800" b="1" dirty="0" smtClean="0">
                <a:solidFill>
                  <a:schemeClr val="accent6">
                    <a:lumMod val="40000"/>
                    <a:lumOff val="60000"/>
                  </a:schemeClr>
                </a:solidFill>
              </a:rPr>
              <a:t>Elle doit posséder un certificat de tarage</a:t>
            </a:r>
          </a:p>
          <a:p>
            <a:pPr>
              <a:buNone/>
            </a:pPr>
            <a:endParaRPr lang="fr-FR" sz="1800" b="1" dirty="0" smtClean="0">
              <a:solidFill>
                <a:schemeClr val="accent6">
                  <a:lumMod val="40000"/>
                  <a:lumOff val="60000"/>
                </a:schemeClr>
              </a:solidFill>
            </a:endParaRPr>
          </a:p>
          <a:p>
            <a:pPr>
              <a:buNone/>
            </a:pPr>
            <a:endParaRPr lang="fr-FR" sz="1800" b="1" dirty="0" smtClean="0">
              <a:solidFill>
                <a:schemeClr val="accent6">
                  <a:lumMod val="40000"/>
                  <a:lumOff val="60000"/>
                </a:schemeClr>
              </a:solidFill>
            </a:endParaRPr>
          </a:p>
          <a:p>
            <a:pPr>
              <a:buNone/>
            </a:pPr>
            <a:endParaRPr lang="fr-FR" sz="1800" b="1" dirty="0" smtClean="0">
              <a:solidFill>
                <a:schemeClr val="accent6">
                  <a:lumMod val="40000"/>
                  <a:lumOff val="60000"/>
                </a:schemeClr>
              </a:solidFill>
            </a:endParaRPr>
          </a:p>
          <a:p>
            <a:pPr>
              <a:buNone/>
            </a:pPr>
            <a:endParaRPr lang="fr-FR" sz="1800" b="1" dirty="0" smtClean="0">
              <a:solidFill>
                <a:schemeClr val="accent6">
                  <a:lumMod val="40000"/>
                  <a:lumOff val="60000"/>
                </a:schemeClr>
              </a:solidFill>
            </a:endParaRPr>
          </a:p>
          <a:p>
            <a:pPr>
              <a:buNone/>
            </a:pPr>
            <a:r>
              <a:rPr lang="fr-FR" sz="1800" b="1" dirty="0" smtClean="0">
                <a:solidFill>
                  <a:schemeClr val="accent6">
                    <a:lumMod val="40000"/>
                    <a:lumOff val="60000"/>
                  </a:schemeClr>
                </a:solidFill>
              </a:rPr>
              <a:t>Robinet ouvert/ fermé</a:t>
            </a:r>
          </a:p>
          <a:p>
            <a:pPr>
              <a:buNone/>
            </a:pPr>
            <a:r>
              <a:rPr lang="fr-FR" sz="1800" b="1" dirty="0" smtClean="0">
                <a:solidFill>
                  <a:schemeClr val="accent6">
                    <a:lumMod val="40000"/>
                    <a:lumOff val="60000"/>
                  </a:schemeClr>
                </a:solidFill>
              </a:rPr>
              <a:t>	tout ou rien</a:t>
            </a:r>
          </a:p>
          <a:p>
            <a:pPr>
              <a:buNone/>
            </a:pPr>
            <a:endParaRPr lang="fr-FR" sz="1800" b="1" dirty="0" smtClean="0">
              <a:solidFill>
                <a:schemeClr val="accent6">
                  <a:lumMod val="40000"/>
                  <a:lumOff val="60000"/>
                </a:schemeClr>
              </a:solidFill>
            </a:endParaRPr>
          </a:p>
          <a:p>
            <a:pPr>
              <a:buNone/>
            </a:pPr>
            <a:r>
              <a:rPr lang="fr-FR" sz="1800" b="1" dirty="0" smtClean="0">
                <a:solidFill>
                  <a:schemeClr val="accent6">
                    <a:lumMod val="40000"/>
                    <a:lumOff val="60000"/>
                  </a:schemeClr>
                </a:solidFill>
              </a:rPr>
              <a:t>			remplissage 200 bars</a:t>
            </a:r>
          </a:p>
          <a:p>
            <a:pPr>
              <a:buNone/>
            </a:pPr>
            <a:r>
              <a:rPr lang="fr-FR" sz="1800" b="1" dirty="0" smtClean="0">
                <a:solidFill>
                  <a:schemeClr val="accent6">
                    <a:lumMod val="40000"/>
                    <a:lumOff val="60000"/>
                  </a:schemeClr>
                </a:solidFill>
              </a:rPr>
              <a:t>						remplissage 300 bars</a:t>
            </a:r>
          </a:p>
          <a:p>
            <a:pPr>
              <a:buNone/>
            </a:pPr>
            <a:r>
              <a:rPr lang="fr-FR" sz="1800" b="1" u="sng" dirty="0" smtClean="0">
                <a:solidFill>
                  <a:schemeClr val="bg1"/>
                </a:solidFill>
              </a:rPr>
              <a:t>Ce type de rampe doit posséder en amont un limiteur de débit</a:t>
            </a:r>
            <a:endParaRPr lang="fr-FR" sz="1800" b="1" u="sng" dirty="0">
              <a:solidFill>
                <a:schemeClr val="bg1"/>
              </a:solidFill>
            </a:endParaRPr>
          </a:p>
        </p:txBody>
      </p:sp>
      <p:sp>
        <p:nvSpPr>
          <p:cNvPr id="10" name="Flèche vers le bas 9"/>
          <p:cNvSpPr/>
          <p:nvPr/>
        </p:nvSpPr>
        <p:spPr>
          <a:xfrm>
            <a:off x="6357950" y="2357430"/>
            <a:ext cx="142876" cy="8572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haut 11"/>
          <p:cNvSpPr/>
          <p:nvPr/>
        </p:nvSpPr>
        <p:spPr>
          <a:xfrm>
            <a:off x="5357818" y="3571876"/>
            <a:ext cx="214314" cy="200026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a:off x="4071934" y="3714752"/>
            <a:ext cx="142876" cy="142876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3000364" y="4500570"/>
            <a:ext cx="135732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Double flèche horizontale 14"/>
          <p:cNvSpPr/>
          <p:nvPr/>
        </p:nvSpPr>
        <p:spPr>
          <a:xfrm>
            <a:off x="4714876" y="4572008"/>
            <a:ext cx="571504" cy="142876"/>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r>
              <a:rPr lang="fr-FR" dirty="0" smtClean="0"/>
              <a:t>L’INSPECTION PERIODIQUE</a:t>
            </a:r>
            <a:br>
              <a:rPr lang="fr-FR" dirty="0" smtClean="0"/>
            </a:br>
            <a:r>
              <a:rPr lang="fr-FR" dirty="0" smtClean="0"/>
              <a:t/>
            </a:r>
            <a:br>
              <a:rPr lang="fr-FR" dirty="0" smtClean="0"/>
            </a:br>
            <a:r>
              <a:rPr lang="fr-FR" dirty="0" smtClean="0"/>
              <a:t>DU COMPRESSEUR</a:t>
            </a:r>
            <a:endParaRPr lang="fr-FR" dirty="0"/>
          </a:p>
        </p:txBody>
      </p:sp>
    </p:spTree>
    <p:extLst>
      <p:ext uri="{BB962C8B-B14F-4D97-AF65-F5344CB8AC3E}">
        <p14:creationId xmlns:p14="http://schemas.microsoft.com/office/powerpoint/2010/main" val="224156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REGLEMENTATION</a:t>
            </a:r>
            <a:br>
              <a:rPr lang="fr-FR" dirty="0"/>
            </a:br>
            <a:r>
              <a:rPr lang="fr-FR" sz="2000" dirty="0"/>
              <a:t> article </a:t>
            </a:r>
            <a:r>
              <a:rPr lang="fr-FR" sz="2000" dirty="0" smtClean="0"/>
              <a:t>17 </a:t>
            </a:r>
            <a:r>
              <a:rPr lang="fr-FR" sz="2000" dirty="0"/>
              <a:t>du 20 novembre 2017</a:t>
            </a:r>
          </a:p>
        </p:txBody>
      </p:sp>
      <p:sp>
        <p:nvSpPr>
          <p:cNvPr id="3" name="Espace réservé du contenu 2"/>
          <p:cNvSpPr>
            <a:spLocks noGrp="1"/>
          </p:cNvSpPr>
          <p:nvPr>
            <p:ph idx="1"/>
          </p:nvPr>
        </p:nvSpPr>
        <p:spPr>
          <a:xfrm>
            <a:off x="457200" y="1428653"/>
            <a:ext cx="8229600" cy="5043510"/>
          </a:xfrm>
        </p:spPr>
        <p:txBody>
          <a:bodyPr>
            <a:normAutofit fontScale="62500" lnSpcReduction="20000"/>
          </a:bodyPr>
          <a:lstStyle/>
          <a:p>
            <a:pPr marL="137160" indent="0">
              <a:buNone/>
            </a:pPr>
            <a:r>
              <a:rPr lang="fr-FR" dirty="0" smtClean="0"/>
              <a:t>	</a:t>
            </a:r>
            <a:r>
              <a:rPr lang="fr-FR" dirty="0"/>
              <a:t/>
            </a:r>
            <a:br>
              <a:rPr lang="fr-FR" dirty="0"/>
            </a:br>
            <a:r>
              <a:rPr lang="fr-FR" dirty="0"/>
              <a:t>I. - L'inspection périodique est réalisée </a:t>
            </a:r>
            <a:r>
              <a:rPr lang="fr-FR" dirty="0" smtClean="0"/>
              <a:t>: sous la responsabilité de l'exploitant, par une personne compétente désignée à cet effet. Cette personne peut être récusée par l'autorité administrative compétente si cette dernière estime qu'elle ne satisfait pas à cette condition. </a:t>
            </a:r>
          </a:p>
          <a:p>
            <a:pPr marL="137160" indent="0">
              <a:buNone/>
            </a:pPr>
            <a:r>
              <a:rPr lang="fr-FR" dirty="0" smtClean="0"/>
              <a:t/>
            </a:r>
            <a:br>
              <a:rPr lang="fr-FR" dirty="0" smtClean="0"/>
            </a:br>
            <a:r>
              <a:rPr lang="fr-FR" dirty="0" smtClean="0"/>
              <a:t>II. - Selon le cas, l'organisme </a:t>
            </a:r>
            <a:r>
              <a:rPr lang="fr-FR" dirty="0"/>
              <a:t>habilité (Ex: l’APAVE, VERITAS, DEKRA, SOCOTEC </a:t>
            </a:r>
            <a:r>
              <a:rPr lang="fr-FR" dirty="0" smtClean="0"/>
              <a:t>…) ou la personne compétente établit un compte rendu de l'inspection périodique, daté et signé par la personne ayant réalisé l'inspection périodique, mentionnant les résultats de tous les essais et contrôles qui ont été effectués.</a:t>
            </a:r>
          </a:p>
          <a:p>
            <a:pPr marL="137160" indent="0">
              <a:buNone/>
            </a:pPr>
            <a:r>
              <a:rPr lang="fr-FR" dirty="0" smtClean="0"/>
              <a:t/>
            </a:r>
            <a:br>
              <a:rPr lang="fr-FR" dirty="0" smtClean="0"/>
            </a:br>
            <a:r>
              <a:rPr lang="fr-FR" dirty="0" smtClean="0"/>
              <a:t>III. - Le compte rendu est transmis à l'exploitant. Lorsqu'il comporte une ou plusieurs observations, l'exploitant contresigne le compte rendu.</a:t>
            </a:r>
            <a:br>
              <a:rPr lang="fr-FR" dirty="0" smtClean="0"/>
            </a:br>
            <a:r>
              <a:rPr lang="fr-FR" dirty="0" smtClean="0"/>
              <a:t>Lorsqu'une altération du niveau de sécurité est mise en évidence, la remise en service de l'équipement est subordonnée au résultat favorable d'un nouveau contrôle, dont la portée peut être limitée aux seules parties concernées par l'altération.</a:t>
            </a:r>
            <a:br>
              <a:rPr lang="fr-FR" dirty="0" smtClean="0"/>
            </a:br>
            <a:r>
              <a:rPr lang="fr-FR" dirty="0" smtClean="0"/>
              <a:t>L'organisme habilité émet un nouveau compte rendu prenant en compte le résultat favorable du nouveau contrôle.</a:t>
            </a:r>
            <a:br>
              <a:rPr lang="fr-FR" dirty="0" smtClean="0"/>
            </a:br>
            <a:r>
              <a:rPr lang="fr-FR" dirty="0" smtClean="0"/>
              <a:t>Lorsque l'altération est traitée au moyen d'une intervention, le contrôle après l'intervention a valeur d'inspection périodique.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REGLEMENTATION</a:t>
            </a:r>
            <a:br>
              <a:rPr lang="fr-FR" dirty="0"/>
            </a:br>
            <a:r>
              <a:rPr lang="fr-FR" sz="2000" dirty="0"/>
              <a:t> article </a:t>
            </a:r>
            <a:r>
              <a:rPr lang="fr-FR" sz="2000" dirty="0" smtClean="0"/>
              <a:t>15 du </a:t>
            </a:r>
            <a:r>
              <a:rPr lang="fr-FR" sz="2000" dirty="0"/>
              <a:t>20 novembre 2017</a:t>
            </a:r>
          </a:p>
        </p:txBody>
      </p:sp>
      <p:sp>
        <p:nvSpPr>
          <p:cNvPr id="3" name="Espace réservé du contenu 2"/>
          <p:cNvSpPr>
            <a:spLocks noGrp="1"/>
          </p:cNvSpPr>
          <p:nvPr>
            <p:ph idx="1"/>
          </p:nvPr>
        </p:nvSpPr>
        <p:spPr/>
        <p:txBody>
          <a:bodyPr>
            <a:normAutofit fontScale="70000" lnSpcReduction="20000"/>
          </a:bodyPr>
          <a:lstStyle/>
          <a:p>
            <a:pPr marL="137160" indent="0">
              <a:buNone/>
            </a:pPr>
            <a:r>
              <a:rPr lang="fr-FR" sz="2400" dirty="0" smtClean="0"/>
              <a:t>I. - </a:t>
            </a:r>
            <a:r>
              <a:rPr lang="fr-FR" sz="2400" dirty="0"/>
              <a:t>L'inspection périodique a lieu aussi souvent que nécessaire. Les périodes maximales sont comptées selon le cas à partir de la date de la mise en service ou, de la précédente inspection périodique ou requalification périodique. Elles sont fixées ci-après, sans préjudice de dispositions plus exigeantes fixées par d'autres règlements, en particulier ceux relatifs au plan de modernisation des installations industrielles.</a:t>
            </a:r>
            <a:br>
              <a:rPr lang="fr-FR" sz="2400" dirty="0"/>
            </a:br>
            <a:r>
              <a:rPr lang="fr-FR" sz="2400" dirty="0"/>
              <a:t>La période maximale est fixée au maximum à :</a:t>
            </a:r>
            <a:br>
              <a:rPr lang="fr-FR" sz="2400" dirty="0"/>
            </a:br>
            <a:r>
              <a:rPr lang="fr-FR" sz="2400" dirty="0"/>
              <a:t>1 an pour les bouteilles pour appareils respiratoires utilisées pour la plongée subaquatique ainsi que les récipients mobiles en matériaux autres que </a:t>
            </a:r>
            <a:r>
              <a:rPr lang="fr-FR" sz="2400" dirty="0" smtClean="0"/>
              <a:t>métalliques;</a:t>
            </a:r>
            <a:r>
              <a:rPr lang="fr-FR" sz="2400" dirty="0"/>
              <a:t/>
            </a:r>
            <a:br>
              <a:rPr lang="fr-FR" sz="2400" dirty="0"/>
            </a:br>
            <a:r>
              <a:rPr lang="fr-FR" sz="2400" u="sng" dirty="0"/>
              <a:t>Pour les autres </a:t>
            </a:r>
            <a:r>
              <a:rPr lang="fr-FR" sz="2400" u="sng" dirty="0" smtClean="0"/>
              <a:t>équipements, </a:t>
            </a:r>
            <a:r>
              <a:rPr lang="fr-FR" sz="2400" u="sng" dirty="0"/>
              <a:t>la période maximale entre les inspections périodiques est fixée au maximum à 4 ans</a:t>
            </a:r>
            <a:r>
              <a:rPr lang="fr-FR" sz="2400" dirty="0"/>
              <a:t>. Toutefois, la première inspection périodique suivant la mise en service ou une modification notable d'un équipement est fixée au maximum à 3 ans, excepté pour les équipements qui ont fait l'objet d'un contrôle de mise en service conforme à l'article 11, que ce contrôle soit ou non obligatoire. Le délai maximal de 3 ans est porté à 40 mois pour les équipements dont la déclaration de mise en service a été réalisée avant l'entrée en vigueur du présent arrêté,</a:t>
            </a:r>
            <a:br>
              <a:rPr lang="fr-FR" sz="2400" dirty="0"/>
            </a:br>
            <a:r>
              <a:rPr lang="fr-FR" sz="2400" dirty="0"/>
              <a:t>Si l'état d'un équipement le justifie, l'exploitant réduit les périodes maximales mentionnées ci-dessus</a:t>
            </a:r>
            <a:r>
              <a:rPr lang="fr-FR" sz="2400" dirty="0" smtClean="0"/>
              <a:t>.</a:t>
            </a:r>
          </a:p>
          <a:p>
            <a:pPr marL="137160" indent="0">
              <a:buNone/>
            </a:pPr>
            <a:r>
              <a:rPr lang="fr-FR" sz="2400" dirty="0"/>
              <a:t/>
            </a:r>
            <a:br>
              <a:rPr lang="fr-FR" sz="2400" dirty="0"/>
            </a:br>
            <a:r>
              <a:rPr lang="fr-FR" sz="2400" dirty="0"/>
              <a:t>II. - Les récipients mobiles sont en outre vérifiés extérieurement avant chaque remplissage</a:t>
            </a:r>
            <a:r>
              <a:rPr lang="fr-FR" sz="2400" dirty="0" smtClean="0"/>
              <a:t>.</a:t>
            </a:r>
            <a:endParaRPr lang="fr-FR" sz="2200"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r>
              <a:rPr lang="fr-FR" dirty="0" smtClean="0"/>
              <a:t>LA REQUALIFICATION</a:t>
            </a:r>
            <a:br>
              <a:rPr lang="fr-FR" dirty="0" smtClean="0"/>
            </a:br>
            <a:r>
              <a:rPr lang="fr-FR" dirty="0" smtClean="0"/>
              <a:t/>
            </a:r>
            <a:br>
              <a:rPr lang="fr-FR" dirty="0" smtClean="0"/>
            </a:br>
            <a:r>
              <a:rPr lang="fr-FR" dirty="0" smtClean="0"/>
              <a:t>DES</a:t>
            </a:r>
            <a:br>
              <a:rPr lang="fr-FR" dirty="0" smtClean="0"/>
            </a:br>
            <a:r>
              <a:rPr lang="fr-FR" dirty="0" smtClean="0"/>
              <a:t/>
            </a:r>
            <a:br>
              <a:rPr lang="fr-FR" dirty="0" smtClean="0"/>
            </a:br>
            <a:r>
              <a:rPr lang="fr-FR" dirty="0" smtClean="0"/>
              <a:t>RECIPIENTS SOUS PRESSION</a:t>
            </a:r>
            <a:endParaRPr lang="fr-FR" dirty="0"/>
          </a:p>
        </p:txBody>
      </p:sp>
    </p:spTree>
    <p:extLst>
      <p:ext uri="{BB962C8B-B14F-4D97-AF65-F5344CB8AC3E}">
        <p14:creationId xmlns:p14="http://schemas.microsoft.com/office/powerpoint/2010/main" val="714466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Récipient sous pression</a:t>
            </a:r>
            <a:endParaRPr lang="fr-FR" dirty="0"/>
          </a:p>
        </p:txBody>
      </p:sp>
      <p:pic>
        <p:nvPicPr>
          <p:cNvPr id="8" name="Espace réservé du contenu 7" descr="1392bouteille-plongee-20-4500-3.jpg"/>
          <p:cNvPicPr>
            <a:picLocks noGrp="1" noChangeAspect="1"/>
          </p:cNvPicPr>
          <p:nvPr>
            <p:ph sz="half" idx="2"/>
          </p:nvPr>
        </p:nvPicPr>
        <p:blipFill>
          <a:blip r:embed="rId2" cstate="print"/>
          <a:stretch>
            <a:fillRect/>
          </a:stretch>
        </p:blipFill>
        <p:spPr>
          <a:xfrm>
            <a:off x="7310462" y="1571612"/>
            <a:ext cx="762000" cy="2381250"/>
          </a:xfrm>
          <a:prstGeom prst="rect">
            <a:avLst/>
          </a:prstGeom>
          <a:ln>
            <a:noFill/>
          </a:ln>
          <a:effectLst>
            <a:softEdge rad="112500"/>
          </a:effectLst>
        </p:spPr>
      </p:pic>
      <p:pic>
        <p:nvPicPr>
          <p:cNvPr id="7" name="Espace réservé du contenu 6" descr="bouteille-15.jpg"/>
          <p:cNvPicPr>
            <a:picLocks noGrp="1" noChangeAspect="1"/>
          </p:cNvPicPr>
          <p:nvPr>
            <p:ph sz="half" idx="1"/>
          </p:nvPr>
        </p:nvPicPr>
        <p:blipFill>
          <a:blip r:embed="rId3" cstate="print"/>
          <a:stretch>
            <a:fillRect/>
          </a:stretch>
        </p:blipFill>
        <p:spPr>
          <a:xfrm>
            <a:off x="866755" y="1571612"/>
            <a:ext cx="847725" cy="2381250"/>
          </a:xfrm>
          <a:prstGeom prst="rect">
            <a:avLst/>
          </a:prstGeom>
          <a:ln>
            <a:noFill/>
          </a:ln>
          <a:effectLst>
            <a:softEdge rad="112500"/>
          </a:effectLst>
        </p:spPr>
      </p:pic>
      <p:pic>
        <p:nvPicPr>
          <p:cNvPr id="9" name="Image 8" descr="Bouteille vide air comprime.jpg"/>
          <p:cNvPicPr>
            <a:picLocks noChangeAspect="1"/>
          </p:cNvPicPr>
          <p:nvPr/>
        </p:nvPicPr>
        <p:blipFill>
          <a:blip r:embed="rId4" cstate="print"/>
          <a:stretch>
            <a:fillRect/>
          </a:stretch>
        </p:blipFill>
        <p:spPr>
          <a:xfrm>
            <a:off x="4119576" y="1571612"/>
            <a:ext cx="2381250" cy="1400175"/>
          </a:xfrm>
          <a:prstGeom prst="rect">
            <a:avLst/>
          </a:prstGeom>
          <a:ln>
            <a:noFill/>
          </a:ln>
          <a:effectLst>
            <a:softEdge rad="112500"/>
          </a:effectLst>
        </p:spPr>
      </p:pic>
      <p:pic>
        <p:nvPicPr>
          <p:cNvPr id="11" name="Image 10" descr="Gas_B05_B11.JPG"/>
          <p:cNvPicPr>
            <a:picLocks noChangeAspect="1"/>
          </p:cNvPicPr>
          <p:nvPr/>
        </p:nvPicPr>
        <p:blipFill>
          <a:blip r:embed="rId5" cstate="print"/>
          <a:stretch>
            <a:fillRect/>
          </a:stretch>
        </p:blipFill>
        <p:spPr>
          <a:xfrm>
            <a:off x="1979712" y="1982654"/>
            <a:ext cx="1600200" cy="3175000"/>
          </a:xfrm>
          <a:prstGeom prst="rect">
            <a:avLst/>
          </a:prstGeom>
          <a:ln>
            <a:noFill/>
          </a:ln>
          <a:effectLst>
            <a:softEdge rad="112500"/>
          </a:effectLst>
        </p:spPr>
      </p:pic>
      <p:pic>
        <p:nvPicPr>
          <p:cNvPr id="12" name="Image 11" descr="Set bouteille air comprime.jpg"/>
          <p:cNvPicPr>
            <a:picLocks noChangeAspect="1"/>
          </p:cNvPicPr>
          <p:nvPr/>
        </p:nvPicPr>
        <p:blipFill>
          <a:blip r:embed="rId6" cstate="print"/>
          <a:stretch>
            <a:fillRect/>
          </a:stretch>
        </p:blipFill>
        <p:spPr>
          <a:xfrm>
            <a:off x="4374769" y="3647298"/>
            <a:ext cx="2381250" cy="1381125"/>
          </a:xfrm>
          <a:prstGeom prst="rect">
            <a:avLst/>
          </a:prstGeom>
          <a:ln>
            <a:noFill/>
          </a:ln>
          <a:effectLst>
            <a:softEdge rad="112500"/>
          </a:effectLst>
        </p:spPr>
      </p:pic>
      <p:sp>
        <p:nvSpPr>
          <p:cNvPr id="3" name="ZoneTexte 2"/>
          <p:cNvSpPr txBox="1"/>
          <p:nvPr/>
        </p:nvSpPr>
        <p:spPr>
          <a:xfrm>
            <a:off x="611560" y="5517232"/>
            <a:ext cx="8208912" cy="923330"/>
          </a:xfrm>
          <a:prstGeom prst="rect">
            <a:avLst/>
          </a:prstGeom>
          <a:noFill/>
        </p:spPr>
        <p:txBody>
          <a:bodyPr wrap="square" rtlCol="0">
            <a:spAutoFit/>
          </a:bodyPr>
          <a:lstStyle/>
          <a:p>
            <a:r>
              <a:rPr lang="fr-FR" dirty="0" smtClean="0"/>
              <a:t>Arrêté du 20 novembre 2017. Article 15.II</a:t>
            </a:r>
            <a:r>
              <a:rPr lang="fr-FR" dirty="0"/>
              <a:t>. - Les récipients mobiles sont </a:t>
            </a:r>
            <a:r>
              <a:rPr lang="fr-FR" dirty="0" smtClean="0"/>
              <a:t>vérifiés </a:t>
            </a:r>
            <a:r>
              <a:rPr lang="fr-FR" dirty="0"/>
              <a:t>extérieurement avant chaque remplissage.</a:t>
            </a:r>
            <a:endParaRPr lang="fr-FR" dirty="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station de gonflage</a:t>
            </a:r>
            <a:br>
              <a:rPr lang="fr-FR" dirty="0" smtClean="0"/>
            </a:br>
            <a:r>
              <a:rPr lang="fr-FR" dirty="0" smtClean="0"/>
              <a:t> </a:t>
            </a:r>
            <a:endParaRPr lang="fr-FR" dirty="0"/>
          </a:p>
        </p:txBody>
      </p:sp>
      <p:pic>
        <p:nvPicPr>
          <p:cNvPr id="4" name="Espace réservé du contenu 3" descr="kit_tir_electrique1.jpg"/>
          <p:cNvPicPr>
            <a:picLocks noGrp="1" noChangeAspect="1"/>
          </p:cNvPicPr>
          <p:nvPr>
            <p:ph idx="1"/>
          </p:nvPr>
        </p:nvPicPr>
        <p:blipFill>
          <a:blip r:embed="rId2" cstate="print"/>
          <a:stretch>
            <a:fillRect/>
          </a:stretch>
        </p:blipFill>
        <p:spPr>
          <a:xfrm>
            <a:off x="928662" y="1214422"/>
            <a:ext cx="7215238" cy="5429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outeille-indus.jpg"/>
          <p:cNvPicPr>
            <a:picLocks noChangeAspect="1"/>
          </p:cNvPicPr>
          <p:nvPr/>
        </p:nvPicPr>
        <p:blipFill>
          <a:blip r:embed="rId2" cstate="print"/>
          <a:stretch>
            <a:fillRect/>
          </a:stretch>
        </p:blipFill>
        <p:spPr>
          <a:xfrm>
            <a:off x="6321452" y="2857496"/>
            <a:ext cx="2108200" cy="3175000"/>
          </a:xfrm>
          <a:prstGeom prst="rect">
            <a:avLst/>
          </a:prstGeom>
          <a:ln>
            <a:noFill/>
          </a:ln>
          <a:effectLst>
            <a:softEdge rad="112500"/>
          </a:effectLst>
        </p:spPr>
      </p:pic>
      <p:pic>
        <p:nvPicPr>
          <p:cNvPr id="5" name="Image 4" descr="bouteille-indus2.jpg"/>
          <p:cNvPicPr>
            <a:picLocks noChangeAspect="1"/>
          </p:cNvPicPr>
          <p:nvPr/>
        </p:nvPicPr>
        <p:blipFill>
          <a:blip r:embed="rId3" cstate="print"/>
          <a:stretch>
            <a:fillRect/>
          </a:stretch>
        </p:blipFill>
        <p:spPr>
          <a:xfrm>
            <a:off x="714348" y="4035444"/>
            <a:ext cx="3175000" cy="2108200"/>
          </a:xfrm>
          <a:prstGeom prst="rect">
            <a:avLst/>
          </a:prstGeom>
          <a:ln>
            <a:noFill/>
          </a:ln>
          <a:effectLst>
            <a:softEdge rad="112500"/>
          </a:effectLst>
        </p:spPr>
      </p:pic>
      <p:pic>
        <p:nvPicPr>
          <p:cNvPr id="6" name="Image 5" descr="bouteille-indus3.jpg"/>
          <p:cNvPicPr>
            <a:picLocks noChangeAspect="1"/>
          </p:cNvPicPr>
          <p:nvPr/>
        </p:nvPicPr>
        <p:blipFill>
          <a:blip r:embed="rId4" cstate="print"/>
          <a:stretch>
            <a:fillRect/>
          </a:stretch>
        </p:blipFill>
        <p:spPr>
          <a:xfrm>
            <a:off x="4035436" y="500042"/>
            <a:ext cx="2108200" cy="3175000"/>
          </a:xfrm>
          <a:prstGeom prst="rect">
            <a:avLst/>
          </a:prstGeom>
          <a:ln>
            <a:noFill/>
          </a:ln>
          <a:effectLst>
            <a:softEdge rad="112500"/>
          </a:effectLst>
        </p:spPr>
      </p:pic>
      <p:pic>
        <p:nvPicPr>
          <p:cNvPr id="7" name="Image 6" descr="bouteille-indus4.jpg"/>
          <p:cNvPicPr>
            <a:picLocks noChangeAspect="1"/>
          </p:cNvPicPr>
          <p:nvPr/>
        </p:nvPicPr>
        <p:blipFill>
          <a:blip r:embed="rId5" cstate="print"/>
          <a:stretch>
            <a:fillRect/>
          </a:stretch>
        </p:blipFill>
        <p:spPr>
          <a:xfrm>
            <a:off x="928662" y="428604"/>
            <a:ext cx="2108200" cy="317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REGLEMENTATION</a:t>
            </a:r>
            <a:r>
              <a:rPr lang="fr-FR" dirty="0"/>
              <a:t/>
            </a:r>
            <a:br>
              <a:rPr lang="fr-FR" dirty="0"/>
            </a:br>
            <a:r>
              <a:rPr lang="fr-FR" sz="2000" dirty="0"/>
              <a:t> article </a:t>
            </a:r>
            <a:r>
              <a:rPr lang="fr-FR" sz="2000" dirty="0" smtClean="0"/>
              <a:t>18 du </a:t>
            </a:r>
            <a:r>
              <a:rPr lang="fr-FR" sz="2000" dirty="0"/>
              <a:t>20 novembre </a:t>
            </a:r>
            <a:r>
              <a:rPr lang="fr-FR" sz="2000" dirty="0" smtClean="0"/>
              <a:t>2017</a:t>
            </a:r>
            <a:endParaRPr lang="fr-FR" sz="2000" dirty="0"/>
          </a:p>
        </p:txBody>
      </p:sp>
      <p:sp>
        <p:nvSpPr>
          <p:cNvPr id="3" name="Espace réservé du contenu 2"/>
          <p:cNvSpPr>
            <a:spLocks noGrp="1"/>
          </p:cNvSpPr>
          <p:nvPr>
            <p:ph idx="1"/>
          </p:nvPr>
        </p:nvSpPr>
        <p:spPr>
          <a:xfrm>
            <a:off x="457200" y="1628800"/>
            <a:ext cx="8229600" cy="4104456"/>
          </a:xfrm>
        </p:spPr>
        <p:txBody>
          <a:bodyPr>
            <a:normAutofit fontScale="62500" lnSpcReduction="20000"/>
          </a:bodyPr>
          <a:lstStyle/>
          <a:p>
            <a:r>
              <a:rPr lang="fr-FR" dirty="0"/>
              <a:t>I. - L'échéance maximale des requalifications périodiques est fixée à partir de la date de mise en service ou de la dernière requalification périodique :</a:t>
            </a:r>
          </a:p>
          <a:p>
            <a:r>
              <a:rPr lang="fr-FR" dirty="0"/>
              <a:t/>
            </a:r>
            <a:br>
              <a:rPr lang="fr-FR" dirty="0"/>
            </a:br>
            <a:r>
              <a:rPr lang="fr-FR" dirty="0"/>
              <a:t>- deux ans pour les bouteilles pour appareils respiratoires utilisées pour la plongée subaquatique ainsi que pour les récipients mobiles en matériaux autres que métalliques </a:t>
            </a:r>
            <a:r>
              <a:rPr lang="fr-FR" dirty="0" smtClean="0"/>
              <a:t>;</a:t>
            </a:r>
            <a:r>
              <a:rPr lang="fr-FR" dirty="0"/>
              <a:t/>
            </a:r>
            <a:br>
              <a:rPr lang="fr-FR" dirty="0"/>
            </a:br>
            <a:r>
              <a:rPr lang="fr-FR" dirty="0"/>
              <a:t>- six ans pour les bouteilles de plongée dont l'inspection périodique a été effectuée au moins annuellement ou avant leur utilisation quand la visite a été réalisée depuis plus d'un an, dans les conditions définies par la dernière version du cahier des charges relatif à l'inspection périodique des bouteilles métalliques utilisées pour la plongée subaquatique visé en annexe 1 du présent arrêté ministériel </a:t>
            </a:r>
            <a:r>
              <a:rPr lang="fr-FR" dirty="0" smtClean="0"/>
              <a:t>;</a:t>
            </a:r>
          </a:p>
          <a:p>
            <a:endParaRPr lang="fr-FR" dirty="0" smtClean="0"/>
          </a:p>
          <a:p>
            <a:r>
              <a:rPr lang="fr-FR" sz="3800" dirty="0"/>
              <a:t>dix ans pour les autres récipients ou tuyauteries ainsi que pour les générateurs de vapeur</a:t>
            </a:r>
            <a:r>
              <a:rPr lang="fr-FR" sz="3800" dirty="0" smtClean="0"/>
              <a:t>.</a:t>
            </a:r>
            <a:r>
              <a:rPr lang="fr-FR" sz="3800" dirty="0"/>
              <a:t/>
            </a:r>
            <a:br>
              <a:rPr lang="fr-FR" sz="3800" dirty="0"/>
            </a:br>
            <a:endParaRPr lang="fr-FR" sz="3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du 28 octobre 1943</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Paragraphe 2-Les agents pourront procéder à toutes constatations utiles :  </a:t>
            </a:r>
          </a:p>
          <a:p>
            <a:r>
              <a:rPr lang="fr-FR" dirty="0" smtClean="0"/>
              <a:t>a) Dans les lieux publics</a:t>
            </a:r>
          </a:p>
          <a:p>
            <a:r>
              <a:rPr lang="fr-FR" dirty="0" smtClean="0"/>
              <a:t>b) Dans les locaux, chantiers ou dépendances des établissements industriels ou commerciaux de toute nature dans lesquels ils auront libre accès à cet effet pendant les heures de travail ;  </a:t>
            </a:r>
          </a:p>
          <a:p>
            <a:r>
              <a:rPr lang="fr-FR" dirty="0" smtClean="0"/>
              <a:t>c) En cas d’explosion, dans les lieux et locaux sinistrés quels qu’ils soient où, nonobstant refus de l’usager, ils auront libre accès pour l’exécution de l’enquête</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du 28 octobre 1943</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smtClean="0"/>
              <a:t>Article 4</a:t>
            </a:r>
            <a:r>
              <a:rPr lang="fr-FR" dirty="0" smtClean="0"/>
              <a:t>  -Modifié par LOI n°2009-526 du 12 mai 2009 - art. 50 </a:t>
            </a:r>
          </a:p>
          <a:p>
            <a:r>
              <a:rPr lang="fr-FR" dirty="0" smtClean="0"/>
              <a:t>Paragraphe 1-Est puni d’une amende de 3 750 euros tout constructeur ou revendeur qui a livré un appareil sans que ledit appareil ait été soumis aux épreuves prescrites par les règlements ou quiconque a omis de soumettre aux épreuves réglementaires un appareil ayant subi des changements ou réparations notables.  </a:t>
            </a:r>
          </a:p>
          <a:p>
            <a:r>
              <a:rPr lang="fr-FR" dirty="0" smtClean="0"/>
              <a:t>Paragraphe 2-Est puni d’une amende de cinq cents à cinq mille francs anciens quiconque met ou maintient en service un appareil sur lequel ne sont pas apposés les poinçons constatant que cet appareil a subi les épreuves prescrites par les règlements.  </a:t>
            </a:r>
          </a:p>
          <a:p>
            <a:r>
              <a:rPr lang="fr-FR" dirty="0" smtClean="0"/>
              <a:t>Paragraphe 3-Quiconque a, sans en avoir reçu l’ordre, intentionnellement paralysé un appareil de sûreté réglementaire ou aggravé ses conditions normales de fonctionnement est puni d’une amende de 3 750 euros et d’un emprisonnement d’un mois ou de l’une de ces deux peines seulement.  </a:t>
            </a:r>
          </a:p>
          <a:p>
            <a:r>
              <a:rPr lang="fr-FR" dirty="0" smtClean="0"/>
              <a:t>Est puni d’une amende de 3 750 euros et d’un emprisonnement de deux mois ou de l’une </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du 28 octobre 1943</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de ces deux peines seulement quiconque a donné l’ordre de paralyser un appareil de sûreté réglementaire ou d’aggraver ses conditions normales de fonctionnement, à moins que l’auteur de l’ordre ait eu un motif légitime de le donner, qu’il ait pris au préalable toutes précautions convenables et que, par la suite, il ait pris ou provoqué toutes mesures pour la remise en état de l’appareil dans le délai strictement indispensable. </a:t>
            </a:r>
          </a:p>
          <a:p>
            <a:r>
              <a:rPr lang="fr-FR" dirty="0" smtClean="0"/>
              <a:t>Est puni comme l’auteur de l’ordre toute personne par la faute de qui les mesures de remise en état n’ont pas reçu exécution.  </a:t>
            </a:r>
          </a:p>
          <a:p>
            <a:r>
              <a:rPr lang="fr-FR" dirty="0" smtClean="0"/>
              <a:t>Paragraphe 4-Les contraventions à la présente loi, aux règlements d’administration publique et aux textes réglementaires rendus en leur application autres que celles qui sont frappées de peines spéciales par les trois premiers paragraphes du présent article sont punies d’une amende de deux cents à cinq mille francs anciens.  </a:t>
            </a:r>
          </a:p>
          <a:p>
            <a:r>
              <a:rPr lang="fr-FR" dirty="0" smtClean="0"/>
              <a:t>Paragraphe 5-En cas de récidive, l’amende et la durée d’emprisonnement fixées par les quatre premiers paragraphes du présent article peuvent être portées au double du maximum qui y est prévu ; le tribunal pourra, en outre, ordonner aux frais du contrevenant l’affichage du jugement et son insertion dans les journaux.</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14202"/>
          </a:xfrm>
        </p:spPr>
        <p:txBody>
          <a:bodyPr/>
          <a:lstStyle/>
          <a:p>
            <a:r>
              <a:rPr lang="fr-FR" dirty="0" smtClean="0"/>
              <a:t>L’EXPLOITATION</a:t>
            </a:r>
            <a:endParaRPr lang="fr-FR" dirty="0"/>
          </a:p>
        </p:txBody>
      </p:sp>
      <p:sp>
        <p:nvSpPr>
          <p:cNvPr id="3" name="Espace réservé du contenu 2"/>
          <p:cNvSpPr>
            <a:spLocks noGrp="1"/>
          </p:cNvSpPr>
          <p:nvPr>
            <p:ph idx="1"/>
          </p:nvPr>
        </p:nvSpPr>
        <p:spPr>
          <a:xfrm>
            <a:off x="683568" y="1700808"/>
            <a:ext cx="7920880" cy="4536544"/>
          </a:xfrm>
        </p:spPr>
        <p:txBody>
          <a:bodyPr>
            <a:normAutofit fontScale="92500" lnSpcReduction="10000"/>
          </a:bodyPr>
          <a:lstStyle/>
          <a:p>
            <a:endParaRPr lang="fr-FR" u="sng" dirty="0"/>
          </a:p>
          <a:p>
            <a:endParaRPr lang="fr-FR" u="sng" dirty="0" smtClean="0"/>
          </a:p>
          <a:p>
            <a:r>
              <a:rPr lang="fr-FR" dirty="0"/>
              <a:t>Le groupe compresseur HP est assimilable à une machine dangereuse entrant dans le cadre des prescriptions de la directive 89-392 CEE </a:t>
            </a:r>
            <a:endParaRPr lang="fr-FR" dirty="0" smtClean="0"/>
          </a:p>
          <a:p>
            <a:endParaRPr lang="fr-FR" dirty="0"/>
          </a:p>
          <a:p>
            <a:r>
              <a:rPr lang="fr-FR" dirty="0" smtClean="0"/>
              <a:t>L'exploitant </a:t>
            </a:r>
            <a:r>
              <a:rPr lang="fr-FR" dirty="0"/>
              <a:t>doit disposer du personnel nécessaire à l'exploitation, à la surveillance et à la maintenance des équipements sous pression. Il doit fournir à ce personnel tous les documents utiles à l'accomplissement de ces tâches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L’EXPLOITATION</a:t>
            </a:r>
            <a:endParaRPr lang="fr-FR" dirty="0"/>
          </a:p>
        </p:txBody>
      </p:sp>
      <p:sp>
        <p:nvSpPr>
          <p:cNvPr id="3" name="Espace réservé du contenu 2"/>
          <p:cNvSpPr>
            <a:spLocks noGrp="1"/>
          </p:cNvSpPr>
          <p:nvPr>
            <p:ph idx="1"/>
          </p:nvPr>
        </p:nvSpPr>
        <p:spPr>
          <a:xfrm>
            <a:off x="457200" y="1340768"/>
            <a:ext cx="8229600" cy="5040560"/>
          </a:xfrm>
        </p:spPr>
        <p:txBody>
          <a:bodyPr>
            <a:normAutofit fontScale="92500" lnSpcReduction="10000"/>
          </a:bodyPr>
          <a:lstStyle/>
          <a:p>
            <a:endParaRPr lang="fr-FR" dirty="0" smtClean="0"/>
          </a:p>
          <a:p>
            <a:r>
              <a:rPr lang="fr-FR" sz="2000" dirty="0" smtClean="0"/>
              <a:t>Le personnel chargé de la conduite d'équipements sous pression doit être informé et compétent pour surveiller et prendre toute initiative nécessaire à leur exploitation sans danger. </a:t>
            </a:r>
            <a:r>
              <a:rPr lang="fr-FR" sz="2000" u="sng" dirty="0" smtClean="0"/>
              <a:t>Ce personnel doit être formellement reconnu apte à cette conduite par leur exploitant </a:t>
            </a:r>
            <a:r>
              <a:rPr lang="fr-FR" sz="2000" dirty="0" smtClean="0"/>
              <a:t>et périodiquement confirmé dans cette fonction.</a:t>
            </a:r>
          </a:p>
          <a:p>
            <a:r>
              <a:rPr lang="fr-FR" sz="2000" dirty="0" smtClean="0"/>
              <a:t>Le personnel assurant l’entretien et la maintenance du compresseur a libre accès aux documents de la station,</a:t>
            </a:r>
          </a:p>
          <a:p>
            <a:endParaRPr lang="fr-FR" sz="2000" dirty="0" smtClean="0"/>
          </a:p>
          <a:p>
            <a:r>
              <a:rPr lang="fr-FR" sz="2000" u="sng" dirty="0" smtClean="0"/>
              <a:t>La liste des personnes habilitées à utiliser le compresseur est affiché.</a:t>
            </a:r>
          </a:p>
          <a:p>
            <a:pPr>
              <a:lnSpc>
                <a:spcPct val="80000"/>
              </a:lnSpc>
              <a:defRPr/>
            </a:pPr>
            <a:r>
              <a:rPr lang="fr-FR" sz="2000" dirty="0" smtClean="0"/>
              <a:t>Les personnes habilitées doivent avoir reçu une formation </a:t>
            </a:r>
            <a:endParaRPr lang="fr-FR" sz="2000" u="sng" dirty="0" smtClean="0"/>
          </a:p>
          <a:p>
            <a:pPr>
              <a:lnSpc>
                <a:spcPct val="80000"/>
              </a:lnSpc>
              <a:defRPr/>
            </a:pPr>
            <a:r>
              <a:rPr lang="fr-FR" sz="2000" dirty="0" smtClean="0"/>
              <a:t>Elles doivent connaître </a:t>
            </a:r>
            <a:r>
              <a:rPr lang="fr-FR" sz="2000" dirty="0"/>
              <a:t>les dangers encourus</a:t>
            </a:r>
          </a:p>
          <a:p>
            <a:pPr>
              <a:lnSpc>
                <a:spcPct val="80000"/>
              </a:lnSpc>
              <a:defRPr/>
            </a:pPr>
            <a:r>
              <a:rPr lang="fr-FR" sz="2000" dirty="0" smtClean="0"/>
              <a:t>Elles doivent connaître </a:t>
            </a:r>
            <a:r>
              <a:rPr lang="fr-FR" sz="2000" dirty="0"/>
              <a:t>l’utilisation et l’emplacement des matériels de lutte contre l’incendie</a:t>
            </a:r>
            <a:endParaRPr lang="fr-FR" sz="2000" u="sng" dirty="0" smtClean="0"/>
          </a:p>
          <a:p>
            <a:r>
              <a:rPr lang="fr-FR" sz="2000" dirty="0" smtClean="0"/>
              <a:t>Elles suivent les consignes d’utilisation et de gonflage affichées</a:t>
            </a:r>
          </a:p>
          <a:p>
            <a:r>
              <a:rPr lang="fr-FR" sz="2000" dirty="0" smtClean="0"/>
              <a:t>Elles remplissent le cahier</a:t>
            </a:r>
          </a:p>
          <a:p>
            <a:endParaRPr lang="fr-FR" u="sng" dirty="0"/>
          </a:p>
        </p:txBody>
      </p:sp>
    </p:spTree>
    <p:extLst>
      <p:ext uri="{BB962C8B-B14F-4D97-AF65-F5344CB8AC3E}">
        <p14:creationId xmlns:p14="http://schemas.microsoft.com/office/powerpoint/2010/main" val="295994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821448"/>
          </a:xfrm>
        </p:spPr>
        <p:txBody>
          <a:bodyPr/>
          <a:lstStyle/>
          <a:p>
            <a:r>
              <a:rPr lang="fr-FR" dirty="0" smtClean="0"/>
              <a:t>L’INSTALLATION </a:t>
            </a:r>
            <a:endParaRPr lang="fr-FR" dirty="0"/>
          </a:p>
        </p:txBody>
      </p:sp>
      <p:sp>
        <p:nvSpPr>
          <p:cNvPr id="4" name="Espace réservé du contenu 3"/>
          <p:cNvSpPr>
            <a:spLocks noGrp="1"/>
          </p:cNvSpPr>
          <p:nvPr>
            <p:ph idx="1"/>
          </p:nvPr>
        </p:nvSpPr>
        <p:spPr>
          <a:xfrm>
            <a:off x="457200" y="1844824"/>
            <a:ext cx="7859216" cy="4464536"/>
          </a:xfrm>
        </p:spPr>
        <p:txBody>
          <a:bodyPr>
            <a:normAutofit fontScale="70000" lnSpcReduction="20000"/>
          </a:bodyPr>
          <a:lstStyle/>
          <a:p>
            <a:r>
              <a:rPr lang="fr-FR" dirty="0"/>
              <a:t>Installation dans un local,</a:t>
            </a:r>
          </a:p>
          <a:p>
            <a:pPr lvl="2"/>
            <a:r>
              <a:rPr lang="fr-FR" dirty="0"/>
              <a:t>Destiné à cet effet,</a:t>
            </a:r>
          </a:p>
          <a:p>
            <a:pPr lvl="2"/>
            <a:r>
              <a:rPr lang="fr-FR" dirty="0"/>
              <a:t>Clos (pendant les opérations de gonflage),</a:t>
            </a:r>
          </a:p>
          <a:p>
            <a:pPr lvl="2"/>
            <a:r>
              <a:rPr lang="fr-FR" dirty="0"/>
              <a:t>Sans accès au public,</a:t>
            </a:r>
          </a:p>
          <a:p>
            <a:pPr lvl="2"/>
            <a:r>
              <a:rPr lang="fr-FR" dirty="0"/>
              <a:t>Bien ventilé,</a:t>
            </a:r>
          </a:p>
          <a:p>
            <a:pPr lvl="2"/>
            <a:r>
              <a:rPr lang="fr-FR" dirty="0"/>
              <a:t>Propre,</a:t>
            </a:r>
          </a:p>
          <a:p>
            <a:r>
              <a:rPr lang="fr-FR" dirty="0"/>
              <a:t>Le compresseur doit être installé de manière à permettre son refroidissement rapide,</a:t>
            </a:r>
          </a:p>
          <a:p>
            <a:r>
              <a:rPr lang="fr-FR" dirty="0"/>
              <a:t>Le condensat des purges doit être récupéré pour recyclage (recyclage des huiles)</a:t>
            </a:r>
          </a:p>
          <a:p>
            <a:r>
              <a:rPr lang="fr-FR" dirty="0"/>
              <a:t>La rampe de distribution doit être fixée sur un plan dur.</a:t>
            </a:r>
          </a:p>
          <a:p>
            <a:r>
              <a:rPr lang="fr-FR" dirty="0"/>
              <a:t>Les flexibles de plus de 1 mètre doivent avoir un câble anti fouet</a:t>
            </a:r>
          </a:p>
          <a:p>
            <a:r>
              <a:rPr lang="fr-FR" dirty="0"/>
              <a:t>Le récipient de stockage du CO2 doit </a:t>
            </a:r>
            <a:r>
              <a:rPr lang="fr-FR" dirty="0" smtClean="0"/>
              <a:t>être fixé </a:t>
            </a:r>
            <a:r>
              <a:rPr lang="fr-FR" dirty="0"/>
              <a:t>pour éviter tout risque de chute et de blessure, en date de visite et de requalification.</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1389875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DOSSIER D’EXPLOITATION</a:t>
            </a:r>
            <a:br>
              <a:rPr lang="fr-FR" dirty="0" smtClean="0"/>
            </a:br>
            <a:r>
              <a:rPr lang="fr-FR" sz="2000" dirty="0" smtClean="0"/>
              <a:t>rappel : article 6 du 20 novembre 2017</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Constitution d’un dossier comprenant :</a:t>
            </a:r>
          </a:p>
          <a:p>
            <a:pPr lvl="1"/>
            <a:r>
              <a:rPr lang="fr-FR" dirty="0" smtClean="0"/>
              <a:t>Description de l’installation, </a:t>
            </a:r>
          </a:p>
          <a:p>
            <a:pPr lvl="1"/>
            <a:r>
              <a:rPr lang="fr-FR" dirty="0" smtClean="0"/>
              <a:t>Copie du certificat de conformité du compresseur,</a:t>
            </a:r>
          </a:p>
          <a:p>
            <a:pPr lvl="1"/>
            <a:r>
              <a:rPr lang="fr-FR" dirty="0" smtClean="0"/>
              <a:t>Copie du certificat de tarage des soupapes finales,</a:t>
            </a:r>
          </a:p>
          <a:p>
            <a:pPr lvl="1"/>
            <a:r>
              <a:rPr lang="fr-FR" dirty="0" smtClean="0"/>
              <a:t>Copie des certificats de conformité des récipients,</a:t>
            </a:r>
          </a:p>
          <a:p>
            <a:pPr lvl="1"/>
            <a:r>
              <a:rPr lang="fr-FR" dirty="0" smtClean="0"/>
              <a:t>Copie des certificats de requalification et de visite périodique des récipients.</a:t>
            </a:r>
          </a:p>
          <a:p>
            <a:pPr>
              <a:buFont typeface="Wingdings" pitchFamily="2" charset="2"/>
              <a:buChar char="q"/>
            </a:pPr>
            <a:r>
              <a:rPr lang="fr-FR" dirty="0" smtClean="0"/>
              <a:t>Un cahier d’entretien (maintenance préventive et corrective),</a:t>
            </a:r>
          </a:p>
          <a:p>
            <a:pPr>
              <a:buFont typeface="Wingdings" pitchFamily="2" charset="2"/>
              <a:buChar char="q"/>
            </a:pPr>
            <a:r>
              <a:rPr lang="fr-FR" dirty="0" smtClean="0"/>
              <a:t>Un cahier de gonflage,</a:t>
            </a:r>
          </a:p>
          <a:p>
            <a:pPr>
              <a:buFont typeface="Wingdings" pitchFamily="2" charset="2"/>
              <a:buChar char="q"/>
            </a:pPr>
            <a:r>
              <a:rPr lang="fr-FR" dirty="0" smtClean="0"/>
              <a:t>Un manuel des consignes d’utilisation,</a:t>
            </a:r>
          </a:p>
          <a:p>
            <a:pPr>
              <a:buFont typeface="Wingdings" pitchFamily="2" charset="2"/>
              <a:buChar char="q"/>
            </a:pPr>
            <a:r>
              <a:rPr lang="fr-FR" dirty="0" smtClean="0"/>
              <a:t>La liste des personnes formées et habilitées.</a:t>
            </a:r>
          </a:p>
        </p:txBody>
      </p:sp>
    </p:spTree>
    <p:extLst>
      <p:ext uri="{BB962C8B-B14F-4D97-AF65-F5344CB8AC3E}">
        <p14:creationId xmlns:p14="http://schemas.microsoft.com/office/powerpoint/2010/main" val="20524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AFFICHAGE </a:t>
            </a:r>
            <a:endParaRPr lang="fr-FR" dirty="0"/>
          </a:p>
        </p:txBody>
      </p:sp>
      <p:sp>
        <p:nvSpPr>
          <p:cNvPr id="3" name="Espace réservé du contenu 2"/>
          <p:cNvSpPr>
            <a:spLocks noGrp="1"/>
          </p:cNvSpPr>
          <p:nvPr>
            <p:ph idx="1"/>
          </p:nvPr>
        </p:nvSpPr>
        <p:spPr>
          <a:xfrm>
            <a:off x="457200" y="1417638"/>
            <a:ext cx="8229600" cy="4891722"/>
          </a:xfrm>
        </p:spPr>
        <p:txBody>
          <a:bodyPr>
            <a:normAutofit lnSpcReduction="10000"/>
          </a:bodyPr>
          <a:lstStyle/>
          <a:p>
            <a:endParaRPr lang="fr-FR" dirty="0" smtClean="0"/>
          </a:p>
          <a:p>
            <a:pPr marL="137160" indent="0">
              <a:buNone/>
            </a:pPr>
            <a:r>
              <a:rPr lang="fr-FR" dirty="0" smtClean="0"/>
              <a:t>Dans le local doivent être affiché :</a:t>
            </a:r>
          </a:p>
          <a:p>
            <a:r>
              <a:rPr lang="fr-FR" dirty="0" smtClean="0"/>
              <a:t>Les consignes de sécurité,</a:t>
            </a:r>
          </a:p>
          <a:p>
            <a:r>
              <a:rPr lang="fr-FR" dirty="0" smtClean="0"/>
              <a:t>Les consignes de gonflage,</a:t>
            </a:r>
          </a:p>
          <a:p>
            <a:r>
              <a:rPr lang="fr-FR" dirty="0" smtClean="0"/>
              <a:t>La liste des personnes habilitées au gonflage ,</a:t>
            </a:r>
          </a:p>
          <a:p>
            <a:endParaRPr lang="fr-FR" dirty="0" smtClean="0"/>
          </a:p>
          <a:p>
            <a:pPr marL="137160" indent="0">
              <a:buNone/>
            </a:pPr>
            <a:r>
              <a:rPr lang="fr-FR" dirty="0" smtClean="0"/>
              <a:t>Dans le local doivent être à disposition : </a:t>
            </a:r>
          </a:p>
          <a:p>
            <a:r>
              <a:rPr lang="fr-FR" dirty="0" smtClean="0"/>
              <a:t>Le carnet d’entretien à jour</a:t>
            </a:r>
          </a:p>
          <a:p>
            <a:r>
              <a:rPr lang="fr-FR" dirty="0" smtClean="0"/>
              <a:t>Le carnet de suivi rempli (qui/jour/</a:t>
            </a:r>
            <a:r>
              <a:rPr lang="fr-FR" dirty="0" err="1" smtClean="0"/>
              <a:t>nbr</a:t>
            </a:r>
            <a:r>
              <a:rPr lang="fr-FR" dirty="0" smtClean="0"/>
              <a:t> de minutes + </a:t>
            </a:r>
            <a:r>
              <a:rPr lang="fr-FR" dirty="0" err="1" smtClean="0"/>
              <a:t>horamètre</a:t>
            </a:r>
            <a:r>
              <a:rPr lang="fr-FR" dirty="0" smtClean="0"/>
              <a:t>),</a:t>
            </a:r>
          </a:p>
          <a:p>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REGLEMENTATION</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Textes référents :</a:t>
            </a:r>
          </a:p>
          <a:p>
            <a:r>
              <a:rPr lang="fr-FR" dirty="0" smtClean="0"/>
              <a:t>Arrêté </a:t>
            </a:r>
            <a:r>
              <a:rPr lang="fr-FR" dirty="0"/>
              <a:t>du 20 novembre 2017 relatif au suivi en service des équipements sous pression et des récipients à pression simples</a:t>
            </a:r>
            <a:r>
              <a:rPr lang="fr-FR" dirty="0" smtClean="0"/>
              <a:t>,</a:t>
            </a:r>
          </a:p>
          <a:p>
            <a:r>
              <a:rPr lang="fr-FR" dirty="0" smtClean="0"/>
              <a:t>Loi du 28 octobre 1943 relative aux appareils à pression de vapeur employés à terre et aux appareils à pression de gaz employés à terre ou à bord des bateaux de navigation maritime,</a:t>
            </a:r>
          </a:p>
          <a:p>
            <a:r>
              <a:rPr lang="fr-FR" dirty="0" smtClean="0"/>
              <a:t>Décret du 4 décembre 1998 relatif aux soupapes de sécurité,</a:t>
            </a:r>
          </a:p>
          <a:p>
            <a:r>
              <a:rPr lang="fr-FR" dirty="0" smtClean="0"/>
              <a:t>Code du travail pour les structures ayant du personnel salarié : Article L. 230-1, Article R. 231-36, Article R. 232-5-13, Article R. 233-11,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Consignes de maintenance</a:t>
            </a:r>
            <a:endParaRPr lang="fr-FR" dirty="0"/>
          </a:p>
        </p:txBody>
      </p:sp>
      <p:sp>
        <p:nvSpPr>
          <p:cNvPr id="3" name="Espace réservé du contenu 2"/>
          <p:cNvSpPr>
            <a:spLocks noGrp="1"/>
          </p:cNvSpPr>
          <p:nvPr>
            <p:ph idx="1"/>
          </p:nvPr>
        </p:nvSpPr>
        <p:spPr/>
        <p:txBody>
          <a:bodyPr>
            <a:normAutofit/>
          </a:bodyPr>
          <a:lstStyle/>
          <a:p>
            <a:endParaRPr lang="fr-FR" dirty="0" smtClean="0"/>
          </a:p>
          <a:p>
            <a:pPr marL="137160" indent="0">
              <a:buNone/>
            </a:pPr>
            <a:r>
              <a:rPr lang="fr-FR" dirty="0" smtClean="0"/>
              <a:t>Vérifications quotidiennes </a:t>
            </a:r>
            <a:r>
              <a:rPr lang="fr-FR" dirty="0" smtClean="0"/>
              <a:t>:</a:t>
            </a:r>
            <a:endParaRPr lang="fr-FR" dirty="0" smtClean="0"/>
          </a:p>
          <a:p>
            <a:r>
              <a:rPr lang="fr-FR" dirty="0" smtClean="0"/>
              <a:t>Vérification des purges condensat (toutes les 10 mn en fonctionnement</a:t>
            </a:r>
            <a:r>
              <a:rPr lang="fr-FR" dirty="0" smtClean="0"/>
              <a:t>),</a:t>
            </a:r>
          </a:p>
          <a:p>
            <a:endParaRPr lang="fr-FR" dirty="0" smtClean="0"/>
          </a:p>
          <a:p>
            <a:pPr marL="137160" indent="0">
              <a:buNone/>
            </a:pPr>
            <a:r>
              <a:rPr lang="fr-FR" dirty="0" smtClean="0"/>
              <a:t>Périodiquement</a:t>
            </a:r>
            <a:endParaRPr lang="fr-FR" dirty="0" smtClean="0"/>
          </a:p>
          <a:p>
            <a:r>
              <a:rPr lang="fr-FR" dirty="0"/>
              <a:t>Vérification du niveau huile,</a:t>
            </a:r>
          </a:p>
          <a:p>
            <a:r>
              <a:rPr lang="fr-FR" dirty="0"/>
              <a:t>Vérification filtre admission</a:t>
            </a:r>
            <a:endParaRPr lang="fr-FR" dirty="0" smtClean="0"/>
          </a:p>
          <a:p>
            <a:r>
              <a:rPr lang="fr-FR" dirty="0" smtClean="0"/>
              <a:t>changement </a:t>
            </a:r>
            <a:r>
              <a:rPr lang="fr-FR" dirty="0" smtClean="0"/>
              <a:t>de la cartouche finale, </a:t>
            </a:r>
          </a:p>
          <a:p>
            <a:endParaRPr lang="fr-F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Vérification du niveau huile</a:t>
            </a:r>
            <a:endParaRPr lang="fr-FR" dirty="0"/>
          </a:p>
        </p:txBody>
      </p:sp>
      <p:pic>
        <p:nvPicPr>
          <p:cNvPr id="4" name="Espace réservé du contenu 3" descr="jauge1.jpg"/>
          <p:cNvPicPr>
            <a:picLocks noGrp="1" noChangeAspect="1"/>
          </p:cNvPicPr>
          <p:nvPr>
            <p:ph idx="1"/>
          </p:nvPr>
        </p:nvPicPr>
        <p:blipFill>
          <a:blip r:embed="rId2" cstate="print"/>
          <a:stretch>
            <a:fillRect/>
          </a:stretch>
        </p:blipFill>
        <p:spPr>
          <a:xfrm>
            <a:off x="714348" y="1571612"/>
            <a:ext cx="3175000" cy="2108200"/>
          </a:xfrm>
          <a:prstGeom prst="rect">
            <a:avLst/>
          </a:prstGeom>
          <a:ln>
            <a:noFill/>
          </a:ln>
          <a:effectLst>
            <a:softEdge rad="112500"/>
          </a:effectLst>
        </p:spPr>
      </p:pic>
      <p:pic>
        <p:nvPicPr>
          <p:cNvPr id="5" name="Image 4" descr="jauge2.jpg"/>
          <p:cNvPicPr>
            <a:picLocks noChangeAspect="1"/>
          </p:cNvPicPr>
          <p:nvPr/>
        </p:nvPicPr>
        <p:blipFill>
          <a:blip r:embed="rId3" cstate="print"/>
          <a:stretch>
            <a:fillRect/>
          </a:stretch>
        </p:blipFill>
        <p:spPr>
          <a:xfrm>
            <a:off x="4897462" y="1606552"/>
            <a:ext cx="3175000" cy="2108200"/>
          </a:xfrm>
          <a:prstGeom prst="rect">
            <a:avLst/>
          </a:prstGeom>
          <a:ln>
            <a:noFill/>
          </a:ln>
          <a:effectLst>
            <a:softEdge rad="112500"/>
          </a:effectLst>
        </p:spPr>
      </p:pic>
      <p:pic>
        <p:nvPicPr>
          <p:cNvPr id="6" name="Image 5" descr="IMG_2090.JPG"/>
          <p:cNvPicPr>
            <a:picLocks noChangeAspect="1"/>
          </p:cNvPicPr>
          <p:nvPr/>
        </p:nvPicPr>
        <p:blipFill>
          <a:blip r:embed="rId4" cstate="print"/>
          <a:stretch>
            <a:fillRect/>
          </a:stretch>
        </p:blipFill>
        <p:spPr>
          <a:xfrm>
            <a:off x="2928926" y="4071942"/>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Vérification du filtre air</a:t>
            </a:r>
            <a:endParaRPr lang="fr-FR" dirty="0"/>
          </a:p>
        </p:txBody>
      </p:sp>
      <p:pic>
        <p:nvPicPr>
          <p:cNvPr id="4" name="Espace réservé du contenu 3" descr="filtreair.jpg"/>
          <p:cNvPicPr>
            <a:picLocks noGrp="1" noChangeAspect="1"/>
          </p:cNvPicPr>
          <p:nvPr>
            <p:ph idx="1"/>
          </p:nvPr>
        </p:nvPicPr>
        <p:blipFill>
          <a:blip r:embed="rId2" cstate="print"/>
          <a:stretch>
            <a:fillRect/>
          </a:stretch>
        </p:blipFill>
        <p:spPr>
          <a:xfrm>
            <a:off x="714348" y="1643050"/>
            <a:ext cx="3175000" cy="2108200"/>
          </a:xfrm>
          <a:prstGeom prst="rect">
            <a:avLst/>
          </a:prstGeom>
          <a:ln>
            <a:noFill/>
          </a:ln>
          <a:effectLst>
            <a:softEdge rad="112500"/>
          </a:effectLst>
        </p:spPr>
      </p:pic>
      <p:pic>
        <p:nvPicPr>
          <p:cNvPr id="5" name="Image 4" descr="filtreair2.jpg"/>
          <p:cNvPicPr>
            <a:picLocks noChangeAspect="1"/>
          </p:cNvPicPr>
          <p:nvPr/>
        </p:nvPicPr>
        <p:blipFill>
          <a:blip r:embed="rId3" cstate="print"/>
          <a:stretch>
            <a:fillRect/>
          </a:stretch>
        </p:blipFill>
        <p:spPr>
          <a:xfrm>
            <a:off x="4968900" y="1677990"/>
            <a:ext cx="3175000" cy="2108200"/>
          </a:xfrm>
          <a:prstGeom prst="rect">
            <a:avLst/>
          </a:prstGeom>
          <a:ln>
            <a:noFill/>
          </a:ln>
          <a:effectLst>
            <a:softEdge rad="112500"/>
          </a:effectLst>
        </p:spPr>
      </p:pic>
      <p:pic>
        <p:nvPicPr>
          <p:cNvPr id="6" name="Image 5" descr="IMG_2090.JPG"/>
          <p:cNvPicPr>
            <a:picLocks noChangeAspect="1"/>
          </p:cNvPicPr>
          <p:nvPr/>
        </p:nvPicPr>
        <p:blipFill>
          <a:blip r:embed="rId4" cstate="print"/>
          <a:stretch>
            <a:fillRect/>
          </a:stretch>
        </p:blipFill>
        <p:spPr>
          <a:xfrm>
            <a:off x="2928926" y="4000504"/>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Vérification de purges</a:t>
            </a:r>
            <a:endParaRPr lang="fr-FR" dirty="0"/>
          </a:p>
        </p:txBody>
      </p:sp>
      <p:pic>
        <p:nvPicPr>
          <p:cNvPr id="4" name="Espace réservé du contenu 3" descr="purge3.jpg"/>
          <p:cNvPicPr>
            <a:picLocks noGrp="1" noChangeAspect="1"/>
          </p:cNvPicPr>
          <p:nvPr>
            <p:ph idx="1"/>
          </p:nvPr>
        </p:nvPicPr>
        <p:blipFill>
          <a:blip r:embed="rId2" cstate="print"/>
          <a:stretch>
            <a:fillRect/>
          </a:stretch>
        </p:blipFill>
        <p:spPr>
          <a:xfrm>
            <a:off x="571472" y="1571612"/>
            <a:ext cx="3175000" cy="2108200"/>
          </a:xfrm>
          <a:prstGeom prst="rect">
            <a:avLst/>
          </a:prstGeom>
          <a:ln>
            <a:noFill/>
          </a:ln>
          <a:effectLst>
            <a:softEdge rad="112500"/>
          </a:effectLst>
        </p:spPr>
      </p:pic>
      <p:pic>
        <p:nvPicPr>
          <p:cNvPr id="5" name="Image 4" descr="purges.jpg"/>
          <p:cNvPicPr>
            <a:picLocks noChangeAspect="1"/>
          </p:cNvPicPr>
          <p:nvPr/>
        </p:nvPicPr>
        <p:blipFill>
          <a:blip r:embed="rId3" cstate="print"/>
          <a:stretch>
            <a:fillRect/>
          </a:stretch>
        </p:blipFill>
        <p:spPr>
          <a:xfrm>
            <a:off x="4683148" y="1571612"/>
            <a:ext cx="3175000" cy="2108200"/>
          </a:xfrm>
          <a:prstGeom prst="rect">
            <a:avLst/>
          </a:prstGeom>
          <a:ln>
            <a:noFill/>
          </a:ln>
          <a:effectLst>
            <a:softEdge rad="112500"/>
          </a:effectLst>
        </p:spPr>
      </p:pic>
      <p:pic>
        <p:nvPicPr>
          <p:cNvPr id="6" name="Image 5" descr="purges2.jpg"/>
          <p:cNvPicPr>
            <a:picLocks noChangeAspect="1"/>
          </p:cNvPicPr>
          <p:nvPr/>
        </p:nvPicPr>
        <p:blipFill>
          <a:blip r:embed="rId4" cstate="print"/>
          <a:stretch>
            <a:fillRect/>
          </a:stretch>
        </p:blipFill>
        <p:spPr>
          <a:xfrm>
            <a:off x="2984500" y="4143380"/>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Consignes de maintenance</a:t>
            </a:r>
            <a:endParaRPr lang="fr-FR" dirty="0"/>
          </a:p>
        </p:txBody>
      </p:sp>
      <p:sp>
        <p:nvSpPr>
          <p:cNvPr id="3" name="Espace réservé du contenu 2"/>
          <p:cNvSpPr>
            <a:spLocks noGrp="1"/>
          </p:cNvSpPr>
          <p:nvPr>
            <p:ph idx="1"/>
          </p:nvPr>
        </p:nvSpPr>
        <p:spPr>
          <a:xfrm>
            <a:off x="457200" y="1417638"/>
            <a:ext cx="8229600" cy="4963690"/>
          </a:xfrm>
        </p:spPr>
        <p:txBody>
          <a:bodyPr>
            <a:normAutofit lnSpcReduction="10000"/>
          </a:bodyPr>
          <a:lstStyle/>
          <a:p>
            <a:endParaRPr lang="fr-FR" dirty="0" smtClean="0"/>
          </a:p>
          <a:p>
            <a:pPr marL="137160" indent="0">
              <a:buNone/>
            </a:pPr>
            <a:r>
              <a:rPr lang="fr-FR" dirty="0" smtClean="0"/>
              <a:t>Une fois par an :</a:t>
            </a:r>
          </a:p>
          <a:p>
            <a:r>
              <a:rPr lang="fr-FR" dirty="0" smtClean="0"/>
              <a:t> Vidange du groupe compresseur,</a:t>
            </a:r>
          </a:p>
          <a:p>
            <a:r>
              <a:rPr lang="fr-FR" dirty="0" smtClean="0"/>
              <a:t>Changement du filtre admission,</a:t>
            </a:r>
          </a:p>
          <a:p>
            <a:r>
              <a:rPr lang="fr-FR" dirty="0" smtClean="0"/>
              <a:t>Changement du filtre haute pression,</a:t>
            </a:r>
          </a:p>
          <a:p>
            <a:r>
              <a:rPr lang="fr-FR" dirty="0" smtClean="0"/>
              <a:t>Contrôle de la tension de la courroie,</a:t>
            </a:r>
          </a:p>
          <a:p>
            <a:r>
              <a:rPr lang="fr-FR" dirty="0" smtClean="0"/>
              <a:t>Dépoussiérage des refroidisseurs,</a:t>
            </a:r>
          </a:p>
          <a:p>
            <a:r>
              <a:rPr lang="fr-FR" dirty="0" smtClean="0"/>
              <a:t>Contrôle des flexibles, des vannes, des manomètres,</a:t>
            </a:r>
          </a:p>
          <a:p>
            <a:r>
              <a:rPr lang="fr-FR" dirty="0" smtClean="0"/>
              <a:t>Consigner sur le cahier prévu a cet effet.</a:t>
            </a:r>
            <a:endParaRPr lang="fr-FR" dirty="0"/>
          </a:p>
        </p:txBody>
      </p:sp>
    </p:spTree>
    <p:extLst>
      <p:ext uri="{BB962C8B-B14F-4D97-AF65-F5344CB8AC3E}">
        <p14:creationId xmlns:p14="http://schemas.microsoft.com/office/powerpoint/2010/main" val="1991450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Filtration </a:t>
            </a:r>
            <a:endParaRPr lang="fr-FR" dirty="0"/>
          </a:p>
        </p:txBody>
      </p:sp>
      <p:pic>
        <p:nvPicPr>
          <p:cNvPr id="4" name="Espace réservé du contenu 3" descr="IMG_2057.JPG"/>
          <p:cNvPicPr>
            <a:picLocks noGrp="1" noChangeAspect="1"/>
          </p:cNvPicPr>
          <p:nvPr>
            <p:ph idx="1"/>
          </p:nvPr>
        </p:nvPicPr>
        <p:blipFill>
          <a:blip r:embed="rId2" cstate="print"/>
          <a:stretch>
            <a:fillRect/>
          </a:stretch>
        </p:blipFill>
        <p:spPr>
          <a:xfrm>
            <a:off x="682620" y="1677990"/>
            <a:ext cx="3175000" cy="2108200"/>
          </a:xfrm>
          <a:prstGeom prst="rect">
            <a:avLst/>
          </a:prstGeom>
          <a:ln>
            <a:noFill/>
          </a:ln>
          <a:effectLst>
            <a:softEdge rad="112500"/>
          </a:effectLst>
        </p:spPr>
      </p:pic>
      <p:pic>
        <p:nvPicPr>
          <p:cNvPr id="5" name="Image 4" descr="IMG_2058.JPG"/>
          <p:cNvPicPr>
            <a:picLocks noChangeAspect="1"/>
          </p:cNvPicPr>
          <p:nvPr/>
        </p:nvPicPr>
        <p:blipFill>
          <a:blip r:embed="rId3" cstate="print"/>
          <a:stretch>
            <a:fillRect/>
          </a:stretch>
        </p:blipFill>
        <p:spPr>
          <a:xfrm>
            <a:off x="4897462" y="1677990"/>
            <a:ext cx="3175000" cy="2108200"/>
          </a:xfrm>
          <a:prstGeom prst="rect">
            <a:avLst/>
          </a:prstGeom>
          <a:ln>
            <a:noFill/>
          </a:ln>
          <a:effectLst>
            <a:softEdge rad="112500"/>
          </a:effectLst>
        </p:spPr>
      </p:pic>
      <p:pic>
        <p:nvPicPr>
          <p:cNvPr id="6" name="Image 5" descr="IMG_2059.JPG"/>
          <p:cNvPicPr>
            <a:picLocks noChangeAspect="1"/>
          </p:cNvPicPr>
          <p:nvPr/>
        </p:nvPicPr>
        <p:blipFill>
          <a:blip r:embed="rId4" cstate="print"/>
          <a:stretch>
            <a:fillRect/>
          </a:stretch>
        </p:blipFill>
        <p:spPr>
          <a:xfrm>
            <a:off x="1428728" y="4000504"/>
            <a:ext cx="3175000" cy="2108200"/>
          </a:xfrm>
          <a:prstGeom prst="rect">
            <a:avLst/>
          </a:prstGeom>
          <a:ln>
            <a:noFill/>
          </a:ln>
          <a:effectLst>
            <a:softEdge rad="112500"/>
          </a:effectLst>
        </p:spPr>
      </p:pic>
      <p:pic>
        <p:nvPicPr>
          <p:cNvPr id="7" name="Image 6" descr="IMG_2060.JPG"/>
          <p:cNvPicPr>
            <a:picLocks noChangeAspect="1"/>
          </p:cNvPicPr>
          <p:nvPr/>
        </p:nvPicPr>
        <p:blipFill>
          <a:blip r:embed="rId5" cstate="print"/>
          <a:stretch>
            <a:fillRect/>
          </a:stretch>
        </p:blipFill>
        <p:spPr>
          <a:xfrm>
            <a:off x="5611842" y="4000504"/>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Filtration </a:t>
            </a:r>
            <a:endParaRPr lang="fr-FR" dirty="0"/>
          </a:p>
        </p:txBody>
      </p:sp>
      <p:pic>
        <p:nvPicPr>
          <p:cNvPr id="8" name="Image 7" descr="IMG_2062.JPG"/>
          <p:cNvPicPr>
            <a:picLocks noChangeAspect="1"/>
          </p:cNvPicPr>
          <p:nvPr/>
        </p:nvPicPr>
        <p:blipFill>
          <a:blip r:embed="rId2" cstate="print"/>
          <a:stretch>
            <a:fillRect/>
          </a:stretch>
        </p:blipFill>
        <p:spPr>
          <a:xfrm>
            <a:off x="1142976" y="4178320"/>
            <a:ext cx="3175000" cy="2108200"/>
          </a:xfrm>
          <a:prstGeom prst="rect">
            <a:avLst/>
          </a:prstGeom>
          <a:ln>
            <a:noFill/>
          </a:ln>
          <a:effectLst>
            <a:softEdge rad="112500"/>
          </a:effectLst>
        </p:spPr>
      </p:pic>
      <p:pic>
        <p:nvPicPr>
          <p:cNvPr id="9" name="Image 8" descr="IMG_2063.JPG"/>
          <p:cNvPicPr>
            <a:picLocks noChangeAspect="1"/>
          </p:cNvPicPr>
          <p:nvPr/>
        </p:nvPicPr>
        <p:blipFill>
          <a:blip r:embed="rId3" cstate="print"/>
          <a:stretch>
            <a:fillRect/>
          </a:stretch>
        </p:blipFill>
        <p:spPr>
          <a:xfrm>
            <a:off x="5214942" y="1643050"/>
            <a:ext cx="3175000" cy="2108200"/>
          </a:xfrm>
          <a:prstGeom prst="rect">
            <a:avLst/>
          </a:prstGeom>
          <a:ln>
            <a:noFill/>
          </a:ln>
          <a:effectLst>
            <a:softEdge rad="112500"/>
          </a:effectLst>
        </p:spPr>
      </p:pic>
      <p:pic>
        <p:nvPicPr>
          <p:cNvPr id="13" name="Espace réservé du contenu 12" descr="IMG_2061.JPG"/>
          <p:cNvPicPr>
            <a:picLocks noGrp="1" noChangeAspect="1"/>
          </p:cNvPicPr>
          <p:nvPr>
            <p:ph idx="1"/>
          </p:nvPr>
        </p:nvPicPr>
        <p:blipFill>
          <a:blip r:embed="rId4" cstate="print"/>
          <a:stretch>
            <a:fillRect/>
          </a:stretch>
        </p:blipFill>
        <p:spPr>
          <a:xfrm>
            <a:off x="754058" y="1643050"/>
            <a:ext cx="3175000" cy="2108200"/>
          </a:xfrm>
          <a:prstGeom prst="rect">
            <a:avLst/>
          </a:prstGeom>
          <a:ln>
            <a:noFill/>
          </a:ln>
          <a:effectLst>
            <a:softEdge rad="112500"/>
          </a:effectLst>
        </p:spPr>
      </p:pic>
      <p:pic>
        <p:nvPicPr>
          <p:cNvPr id="14" name="Image 13" descr="IMG_2064.JPG"/>
          <p:cNvPicPr>
            <a:picLocks noChangeAspect="1"/>
          </p:cNvPicPr>
          <p:nvPr/>
        </p:nvPicPr>
        <p:blipFill>
          <a:blip r:embed="rId5" cstate="print"/>
          <a:stretch>
            <a:fillRect/>
          </a:stretch>
        </p:blipFill>
        <p:spPr>
          <a:xfrm>
            <a:off x="4968900" y="4106882"/>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Entretien périodique</a:t>
            </a:r>
            <a:endParaRPr lang="fr-FR" dirty="0"/>
          </a:p>
        </p:txBody>
      </p:sp>
      <p:pic>
        <p:nvPicPr>
          <p:cNvPr id="4" name="Espace réservé du contenu 3" descr="bouchon-vidange.jpg"/>
          <p:cNvPicPr>
            <a:picLocks noGrp="1" noChangeAspect="1"/>
          </p:cNvPicPr>
          <p:nvPr>
            <p:ph idx="1"/>
          </p:nvPr>
        </p:nvPicPr>
        <p:blipFill>
          <a:blip r:embed="rId2" cstate="print"/>
          <a:stretch>
            <a:fillRect/>
          </a:stretch>
        </p:blipFill>
        <p:spPr>
          <a:xfrm>
            <a:off x="1039810" y="2106618"/>
            <a:ext cx="3175000" cy="2108200"/>
          </a:xfrm>
          <a:prstGeom prst="rect">
            <a:avLst/>
          </a:prstGeom>
          <a:ln>
            <a:noFill/>
          </a:ln>
          <a:effectLst>
            <a:softEdge rad="112500"/>
          </a:effectLst>
        </p:spPr>
      </p:pic>
      <p:pic>
        <p:nvPicPr>
          <p:cNvPr id="5" name="Image 4" descr="IMG_2080.JPG"/>
          <p:cNvPicPr>
            <a:picLocks noChangeAspect="1"/>
          </p:cNvPicPr>
          <p:nvPr/>
        </p:nvPicPr>
        <p:blipFill>
          <a:blip r:embed="rId3" cstate="print"/>
          <a:stretch>
            <a:fillRect/>
          </a:stretch>
        </p:blipFill>
        <p:spPr>
          <a:xfrm>
            <a:off x="4754586" y="2143116"/>
            <a:ext cx="3175000" cy="2108200"/>
          </a:xfrm>
          <a:prstGeom prst="rect">
            <a:avLst/>
          </a:prstGeom>
          <a:ln>
            <a:noFill/>
          </a:ln>
          <a:effectLst>
            <a:softEdge rad="112500"/>
          </a:effectLst>
        </p:spPr>
      </p:pic>
      <p:pic>
        <p:nvPicPr>
          <p:cNvPr id="6" name="Image 5" descr="IMG_2090.JPG"/>
          <p:cNvPicPr>
            <a:picLocks noChangeAspect="1"/>
          </p:cNvPicPr>
          <p:nvPr/>
        </p:nvPicPr>
        <p:blipFill>
          <a:blip r:embed="rId4" cstate="print"/>
          <a:stretch>
            <a:fillRect/>
          </a:stretch>
        </p:blipFill>
        <p:spPr>
          <a:xfrm>
            <a:off x="2928926" y="4392634"/>
            <a:ext cx="3175000" cy="210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Consignes de maintenance</a:t>
            </a:r>
            <a:endParaRPr lang="fr-FR" dirty="0"/>
          </a:p>
        </p:txBody>
      </p:sp>
      <p:sp>
        <p:nvSpPr>
          <p:cNvPr id="3" name="Espace réservé du contenu 2"/>
          <p:cNvSpPr>
            <a:spLocks noGrp="1"/>
          </p:cNvSpPr>
          <p:nvPr>
            <p:ph idx="1"/>
          </p:nvPr>
        </p:nvSpPr>
        <p:spPr>
          <a:xfrm>
            <a:off x="457200" y="1916832"/>
            <a:ext cx="8229600" cy="4392528"/>
          </a:xfrm>
        </p:spPr>
        <p:txBody>
          <a:bodyPr/>
          <a:lstStyle/>
          <a:p>
            <a:r>
              <a:rPr lang="fr-FR" dirty="0" smtClean="0"/>
              <a:t>Maintenance du récipient de stockage (CO2),</a:t>
            </a:r>
          </a:p>
          <a:p>
            <a:r>
              <a:rPr lang="fr-FR" dirty="0" smtClean="0"/>
              <a:t>Contrôle de l’étanchéité des robinets (vannes),</a:t>
            </a:r>
          </a:p>
          <a:p>
            <a:r>
              <a:rPr lang="fr-FR" dirty="0" smtClean="0"/>
              <a:t>Contrôle extérieur,</a:t>
            </a:r>
          </a:p>
          <a:p>
            <a:r>
              <a:rPr lang="fr-FR" dirty="0" smtClean="0"/>
              <a:t>Contrôle de la validité de la date de visite périodique (tous les 4 ans),</a:t>
            </a:r>
          </a:p>
          <a:p>
            <a:r>
              <a:rPr lang="fr-FR" dirty="0" smtClean="0"/>
              <a:t>Contrôle de la date de requalification (tous les 10 ans)</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Consignes de maintenance</a:t>
            </a:r>
            <a:endParaRPr lang="fr-FR" dirty="0"/>
          </a:p>
        </p:txBody>
      </p:sp>
      <p:sp>
        <p:nvSpPr>
          <p:cNvPr id="3" name="Espace réservé du contenu 2"/>
          <p:cNvSpPr>
            <a:spLocks noGrp="1"/>
          </p:cNvSpPr>
          <p:nvPr>
            <p:ph idx="1"/>
          </p:nvPr>
        </p:nvSpPr>
        <p:spPr>
          <a:xfrm>
            <a:off x="457200" y="2348880"/>
            <a:ext cx="8229600" cy="3960480"/>
          </a:xfrm>
        </p:spPr>
        <p:txBody>
          <a:bodyPr/>
          <a:lstStyle/>
          <a:p>
            <a:r>
              <a:rPr lang="fr-FR" dirty="0" smtClean="0"/>
              <a:t>Maintenance de la rampe de distribution,</a:t>
            </a:r>
          </a:p>
          <a:p>
            <a:r>
              <a:rPr lang="fr-FR" dirty="0" smtClean="0"/>
              <a:t>Contrôle des filetages de connections,</a:t>
            </a:r>
          </a:p>
          <a:p>
            <a:r>
              <a:rPr lang="fr-FR" dirty="0" smtClean="0"/>
              <a:t>Contrôle de la soupape de sécurité,</a:t>
            </a:r>
          </a:p>
          <a:p>
            <a:r>
              <a:rPr lang="fr-FR" dirty="0" smtClean="0"/>
              <a:t>Contrôle des manomètres,</a:t>
            </a:r>
          </a:p>
          <a:p>
            <a:r>
              <a:rPr lang="fr-FR" dirty="0" smtClean="0"/>
              <a:t>Contrôle d’étanchéité des vannes,</a:t>
            </a:r>
          </a:p>
          <a:p>
            <a:r>
              <a:rPr lang="fr-FR" dirty="0" smtClean="0"/>
              <a:t>Contrôle du débit,</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REGLEMENTATION</a:t>
            </a:r>
            <a:endParaRPr lang="fr-FR" dirty="0"/>
          </a:p>
        </p:txBody>
      </p:sp>
      <p:sp>
        <p:nvSpPr>
          <p:cNvPr id="3" name="Sous-titre 2"/>
          <p:cNvSpPr>
            <a:spLocks noGrp="1"/>
          </p:cNvSpPr>
          <p:nvPr>
            <p:ph type="subTitle" idx="1"/>
          </p:nvPr>
        </p:nvSpPr>
        <p:spPr/>
        <p:txBody>
          <a:bodyPr>
            <a:normAutofit lnSpcReduction="10000"/>
          </a:bodyPr>
          <a:lstStyle/>
          <a:p>
            <a:r>
              <a:rPr lang="fr-FR" b="1" dirty="0"/>
              <a:t>Arrêté du 20 novembre 2017 relatif au suivi en service des équipements sous pression et des récipients à pression </a:t>
            </a:r>
            <a:r>
              <a:rPr lang="fr-FR" b="1" dirty="0" smtClean="0"/>
              <a:t>simples</a:t>
            </a:r>
            <a:r>
              <a:rPr lang="fr-FR" dirty="0" smtClean="0"/>
              <a:t>,</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maintenance en résumé</a:t>
            </a:r>
            <a:endParaRPr lang="fr-FR" dirty="0"/>
          </a:p>
        </p:txBody>
      </p:sp>
      <p:sp>
        <p:nvSpPr>
          <p:cNvPr id="3" name="Espace réservé du contenu 2"/>
          <p:cNvSpPr>
            <a:spLocks noGrp="1"/>
          </p:cNvSpPr>
          <p:nvPr>
            <p:ph idx="1"/>
          </p:nvPr>
        </p:nvSpPr>
        <p:spPr>
          <a:xfrm>
            <a:off x="457200" y="2132856"/>
            <a:ext cx="8229600" cy="4176504"/>
          </a:xfrm>
        </p:spPr>
        <p:txBody>
          <a:bodyPr>
            <a:normAutofit/>
          </a:bodyPr>
          <a:lstStyle/>
          <a:p>
            <a:r>
              <a:rPr lang="fr-FR" dirty="0" smtClean="0"/>
              <a:t>Examen visuel quotidien</a:t>
            </a:r>
          </a:p>
          <a:p>
            <a:r>
              <a:rPr lang="fr-FR" dirty="0" smtClean="0"/>
              <a:t>Entretien régulier par bénévoles compétents</a:t>
            </a:r>
          </a:p>
          <a:p>
            <a:r>
              <a:rPr lang="fr-FR" dirty="0" smtClean="0"/>
              <a:t>Vérification constructeur annuelle </a:t>
            </a:r>
          </a:p>
          <a:p>
            <a:r>
              <a:rPr lang="fr-FR" dirty="0" smtClean="0"/>
              <a:t>Inspection tous les 4 ans (Veritas,</a:t>
            </a:r>
            <a:r>
              <a:rPr lang="is-IS" dirty="0" smtClean="0"/>
              <a:t>…)</a:t>
            </a:r>
            <a:endParaRPr lang="fr-FR" dirty="0" smtClean="0"/>
          </a:p>
          <a:p>
            <a:r>
              <a:rPr lang="fr-FR" dirty="0" smtClean="0"/>
              <a:t>Requalification tous les 10 ans des réservoirs mobiles</a:t>
            </a:r>
            <a:endParaRPr lang="fr-FR" dirty="0"/>
          </a:p>
        </p:txBody>
      </p:sp>
    </p:spTree>
    <p:extLst>
      <p:ext uri="{BB962C8B-B14F-4D97-AF65-F5344CB8AC3E}">
        <p14:creationId xmlns:p14="http://schemas.microsoft.com/office/powerpoint/2010/main" val="936306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personnel de la structure</a:t>
            </a:r>
            <a:endParaRPr lang="fr-FR" dirty="0"/>
          </a:p>
        </p:txBody>
      </p:sp>
      <p:sp>
        <p:nvSpPr>
          <p:cNvPr id="3" name="Espace réservé du contenu 2"/>
          <p:cNvSpPr>
            <a:spLocks noGrp="1"/>
          </p:cNvSpPr>
          <p:nvPr>
            <p:ph idx="1"/>
          </p:nvPr>
        </p:nvSpPr>
        <p:spPr>
          <a:xfrm>
            <a:off x="457200" y="1600200"/>
            <a:ext cx="8229600" cy="4709120"/>
          </a:xfrm>
        </p:spPr>
        <p:txBody>
          <a:bodyPr>
            <a:normAutofit fontScale="85000" lnSpcReduction="20000"/>
          </a:bodyPr>
          <a:lstStyle/>
          <a:p>
            <a:r>
              <a:rPr lang="fr-FR" dirty="0" smtClean="0"/>
              <a:t>Il doit avoir accès a tous les documents,</a:t>
            </a:r>
          </a:p>
          <a:p>
            <a:r>
              <a:rPr lang="fr-FR" dirty="0" smtClean="0"/>
              <a:t>Il doit être informé,</a:t>
            </a:r>
          </a:p>
          <a:p>
            <a:r>
              <a:rPr lang="fr-FR" dirty="0" smtClean="0"/>
              <a:t>Code du travail, pour les structures ayant des salariés,</a:t>
            </a:r>
          </a:p>
          <a:p>
            <a:r>
              <a:rPr lang="fr-FR" dirty="0" smtClean="0"/>
              <a:t>- Article L. 230-1 : obligation d’évaluer les risques et de les retranscrire dans le document unique.</a:t>
            </a:r>
          </a:p>
          <a:p>
            <a:r>
              <a:rPr lang="fr-FR" dirty="0" smtClean="0"/>
              <a:t>- Article R. 231-36 : obligation générale de formation théorique et pratique à la sécurité.</a:t>
            </a:r>
          </a:p>
          <a:p>
            <a:r>
              <a:rPr lang="fr-FR" dirty="0" smtClean="0"/>
              <a:t>- Article R. 232-5-13 : obligation de mettre à disposition des EPI, </a:t>
            </a:r>
          </a:p>
          <a:p>
            <a:pPr lvl="1"/>
            <a:r>
              <a:rPr lang="fr-FR" i="1" dirty="0" smtClean="0"/>
              <a:t>Equipements de Protection Individuelle : casque antibruit, lunette de protection, gants, chaussures de sécurité, vêtement de travail.</a:t>
            </a:r>
            <a:endParaRPr lang="fr-FR" dirty="0" smtClean="0"/>
          </a:p>
          <a:p>
            <a:r>
              <a:rPr lang="fr-FR" dirty="0" smtClean="0"/>
              <a:t>- Article R. 233-11 : obligation de vérifier le bon état des matériels.</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nvGraphicFramePr>
        <p:xfrm>
          <a:off x="2285984" y="85748"/>
          <a:ext cx="4681538" cy="6629400"/>
        </p:xfrm>
        <a:graphic>
          <a:graphicData uri="http://schemas.openxmlformats.org/presentationml/2006/ole">
            <mc:AlternateContent xmlns:mc="http://schemas.openxmlformats.org/markup-compatibility/2006">
              <mc:Choice xmlns:v="urn:schemas-microsoft-com:vml" Requires="v">
                <p:oleObj spid="_x0000_s2087" name="Acrobat Document" r:id="rId3" imgW="16028571" imgH="22695238" progId="AcroExch.Document.7">
                  <p:embed/>
                </p:oleObj>
              </mc:Choice>
              <mc:Fallback>
                <p:oleObj name="Acrobat Document" r:id="rId3" imgW="16028571" imgH="22695238"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85748"/>
                        <a:ext cx="4681538"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REGLEMENTATION CONCERNE</a:t>
            </a:r>
            <a:endParaRPr lang="fr-FR" dirty="0"/>
          </a:p>
        </p:txBody>
      </p:sp>
      <p:sp>
        <p:nvSpPr>
          <p:cNvPr id="3" name="Espace réservé du contenu 2"/>
          <p:cNvSpPr>
            <a:spLocks noGrp="1"/>
          </p:cNvSpPr>
          <p:nvPr>
            <p:ph idx="1"/>
          </p:nvPr>
        </p:nvSpPr>
        <p:spPr>
          <a:xfrm>
            <a:off x="457200" y="1988840"/>
            <a:ext cx="8229600" cy="4320520"/>
          </a:xfrm>
        </p:spPr>
        <p:txBody>
          <a:bodyPr>
            <a:normAutofit/>
          </a:bodyPr>
          <a:lstStyle/>
          <a:p>
            <a:r>
              <a:rPr lang="fr-FR" dirty="0" smtClean="0"/>
              <a:t>L’exploitation d’une station de gonflage,</a:t>
            </a:r>
          </a:p>
          <a:p>
            <a:r>
              <a:rPr lang="fr-FR" dirty="0" smtClean="0"/>
              <a:t>Le compresseur,</a:t>
            </a:r>
          </a:p>
          <a:p>
            <a:r>
              <a:rPr lang="fr-FR" dirty="0" smtClean="0"/>
              <a:t>Le stockage,</a:t>
            </a:r>
          </a:p>
          <a:p>
            <a:r>
              <a:rPr lang="fr-FR" dirty="0" smtClean="0"/>
              <a:t>La visite périodique,</a:t>
            </a:r>
          </a:p>
          <a:p>
            <a:r>
              <a:rPr lang="fr-FR" dirty="0" smtClean="0"/>
              <a:t>La requalification des récipients,</a:t>
            </a:r>
          </a:p>
          <a:p>
            <a:r>
              <a:rPr lang="fr-FR" dirty="0" smtClean="0"/>
              <a:t>La distribution,</a:t>
            </a:r>
          </a:p>
          <a:p>
            <a:r>
              <a:rPr lang="fr-FR" dirty="0" smtClean="0"/>
              <a:t>Le personnel.</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REGLEMENTATION</a:t>
            </a:r>
            <a:br>
              <a:rPr lang="fr-FR" dirty="0" smtClean="0"/>
            </a:br>
            <a:r>
              <a:rPr lang="fr-FR" sz="2000" dirty="0"/>
              <a:t> article </a:t>
            </a:r>
            <a:r>
              <a:rPr lang="fr-FR" sz="2000" dirty="0" smtClean="0"/>
              <a:t>4 du </a:t>
            </a:r>
            <a:r>
              <a:rPr lang="fr-FR" sz="2000" dirty="0"/>
              <a:t>20 novembre 2017</a:t>
            </a:r>
          </a:p>
        </p:txBody>
      </p:sp>
      <p:sp>
        <p:nvSpPr>
          <p:cNvPr id="3" name="Espace réservé du contenu 2"/>
          <p:cNvSpPr>
            <a:spLocks noGrp="1"/>
          </p:cNvSpPr>
          <p:nvPr>
            <p:ph idx="1"/>
          </p:nvPr>
        </p:nvSpPr>
        <p:spPr/>
        <p:txBody>
          <a:bodyPr>
            <a:normAutofit fontScale="62500" lnSpcReduction="20000"/>
          </a:bodyPr>
          <a:lstStyle/>
          <a:p>
            <a:endParaRPr lang="fr-FR" dirty="0"/>
          </a:p>
          <a:p>
            <a:r>
              <a:rPr lang="fr-FR" dirty="0" smtClean="0"/>
              <a:t>I</a:t>
            </a:r>
            <a:r>
              <a:rPr lang="fr-FR" dirty="0"/>
              <a:t>. - L'exploitant définit les conditions d'utilisation de l'équipement en tenant compte des conditions pour lesquelles il a été conçu et fabriqué.</a:t>
            </a:r>
            <a:br>
              <a:rPr lang="fr-FR" dirty="0"/>
            </a:br>
            <a:r>
              <a:rPr lang="fr-FR" dirty="0"/>
              <a:t>Sauf en cas d'application des dispositions de l'annexe 1 du présent arrêté, les conditions d'installation, de mise en service, d'utilisation et de maintenance définies par le fabricant, en particulier celles figurant sur l'équipement ou sa notice d'instructions, sont respectées.</a:t>
            </a:r>
            <a:br>
              <a:rPr lang="fr-FR" dirty="0"/>
            </a:br>
            <a:r>
              <a:rPr lang="fr-FR" dirty="0"/>
              <a:t/>
            </a:r>
            <a:br>
              <a:rPr lang="fr-FR" dirty="0"/>
            </a:br>
            <a:r>
              <a:rPr lang="fr-FR" dirty="0"/>
              <a:t>III. - En cas de chômage des installations, l'exploitant prend toutes les dispositions de conservation nécessaires au maintien en bon état de marche des équipements pendant toute la durée de celui-ci, conformément à un guide approuvé par décision du ministre chargé de la sécurité industrielle publiée au Bulletin officiel du ministère chargé de la sécurité industrielle. Sous réserve du respect de ces dispositions, la période de chômage n'est pas prise en compte pour déterminer les échéances des opérations de contrôle. Dans le cas contraire, la remise en service est subordonnée au résultat favorable d'une inspection périodique si son échéance est dépassée, ou d'une requalification périodique si son échéance est dépassée.</a:t>
            </a:r>
          </a:p>
        </p:txBody>
      </p:sp>
    </p:spTree>
    <p:extLst>
      <p:ext uri="{BB962C8B-B14F-4D97-AF65-F5344CB8AC3E}">
        <p14:creationId xmlns:p14="http://schemas.microsoft.com/office/powerpoint/2010/main" val="330402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REGLEMENTATION </a:t>
            </a:r>
            <a:br>
              <a:rPr lang="fr-FR" dirty="0" smtClean="0"/>
            </a:br>
            <a:r>
              <a:rPr lang="fr-FR" sz="2000" dirty="0" smtClean="0"/>
              <a:t>article 6 du 20 novembre 2017</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Constitution d’un </a:t>
            </a:r>
            <a:r>
              <a:rPr lang="fr-FR" u="sng" dirty="0" smtClean="0"/>
              <a:t>dossier d’exploitation </a:t>
            </a:r>
            <a:r>
              <a:rPr lang="fr-FR" dirty="0" smtClean="0"/>
              <a:t>comprenant :</a:t>
            </a:r>
          </a:p>
          <a:p>
            <a:pPr lvl="1"/>
            <a:r>
              <a:rPr lang="fr-FR" dirty="0" smtClean="0"/>
              <a:t>Description de l’installation, </a:t>
            </a:r>
          </a:p>
          <a:p>
            <a:pPr lvl="1"/>
            <a:r>
              <a:rPr lang="fr-FR" dirty="0" smtClean="0"/>
              <a:t>Copie du certificat de conformité du compresseur,</a:t>
            </a:r>
          </a:p>
          <a:p>
            <a:pPr lvl="1"/>
            <a:r>
              <a:rPr lang="fr-FR" dirty="0" smtClean="0"/>
              <a:t>Copie du certificat de tarage des soupapes finales,</a:t>
            </a:r>
          </a:p>
          <a:p>
            <a:pPr lvl="1"/>
            <a:r>
              <a:rPr lang="fr-FR" dirty="0" smtClean="0"/>
              <a:t>Copie des certificats de conformité des récipients,</a:t>
            </a:r>
          </a:p>
          <a:p>
            <a:pPr lvl="1"/>
            <a:r>
              <a:rPr lang="fr-FR" dirty="0" smtClean="0"/>
              <a:t>Copie des certificats de requalification et de visite périodique des récipients.</a:t>
            </a:r>
          </a:p>
          <a:p>
            <a:pPr>
              <a:buFont typeface="Wingdings" pitchFamily="2" charset="2"/>
              <a:buChar char="q"/>
            </a:pPr>
            <a:r>
              <a:rPr lang="fr-FR" dirty="0" smtClean="0"/>
              <a:t>Un cahier d’entretien (maintenance préventive et corrective),</a:t>
            </a:r>
          </a:p>
          <a:p>
            <a:pPr>
              <a:buFont typeface="Wingdings" pitchFamily="2" charset="2"/>
              <a:buChar char="q"/>
            </a:pPr>
            <a:r>
              <a:rPr lang="fr-FR" dirty="0" smtClean="0"/>
              <a:t>Un cahier de gonflage,</a:t>
            </a:r>
          </a:p>
          <a:p>
            <a:pPr>
              <a:buFont typeface="Wingdings" pitchFamily="2" charset="2"/>
              <a:buChar char="q"/>
            </a:pPr>
            <a:r>
              <a:rPr lang="fr-FR" dirty="0" smtClean="0"/>
              <a:t>Un manuel des consignes d’utilisation,</a:t>
            </a:r>
          </a:p>
          <a:p>
            <a:pPr>
              <a:buFont typeface="Wingdings" pitchFamily="2" charset="2"/>
              <a:buChar char="q"/>
            </a:pPr>
            <a:r>
              <a:rPr lang="fr-FR" dirty="0" smtClean="0"/>
              <a:t>La liste des personnes formées et habilitées.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REGLEMENTATION</a:t>
            </a:r>
            <a:br>
              <a:rPr lang="fr-FR" dirty="0"/>
            </a:br>
            <a:r>
              <a:rPr lang="fr-FR" sz="2000" dirty="0"/>
              <a:t> article </a:t>
            </a:r>
            <a:r>
              <a:rPr lang="fr-FR" sz="2000" dirty="0" smtClean="0"/>
              <a:t>7 </a:t>
            </a:r>
            <a:r>
              <a:rPr lang="fr-FR" sz="2000" dirty="0"/>
              <a:t>du 20 novembre 2017</a:t>
            </a:r>
          </a:p>
        </p:txBody>
      </p:sp>
      <p:sp>
        <p:nvSpPr>
          <p:cNvPr id="3" name="Espace réservé du contenu 2"/>
          <p:cNvSpPr>
            <a:spLocks noGrp="1"/>
          </p:cNvSpPr>
          <p:nvPr>
            <p:ph idx="1"/>
          </p:nvPr>
        </p:nvSpPr>
        <p:spPr/>
        <p:txBody>
          <a:bodyPr>
            <a:normAutofit/>
          </a:bodyPr>
          <a:lstStyle/>
          <a:p>
            <a:r>
              <a:rPr lang="fr-FR" dirty="0" smtClean="0"/>
              <a:t>Les équipements sous pression suivants sont soumis à déclaration de mise en service prévue à l’article 7 de l’arrêté du 20 novembre 2017 :</a:t>
            </a:r>
          </a:p>
          <a:p>
            <a:endParaRPr lang="fr-FR" dirty="0" smtClean="0"/>
          </a:p>
          <a:p>
            <a:pPr>
              <a:buNone/>
            </a:pPr>
            <a:r>
              <a:rPr lang="fr-FR" dirty="0" smtClean="0"/>
              <a:t>	les récipients sous pression de gaz, dont la pression maximale admissible (PS) est supérieure à 4 bars et dont le produit pression maximale admissible par le volume est supérieur à 10 000 Bars/l. (bars x litres)</a:t>
            </a:r>
          </a:p>
          <a:p>
            <a:pPr>
              <a:buNone/>
            </a:pP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21779</TotalTime>
  <Words>1994</Words>
  <Application>Microsoft Macintosh PowerPoint</Application>
  <PresentationFormat>Présentation à l'écran (4:3)</PresentationFormat>
  <Paragraphs>291</Paragraphs>
  <Slides>52</Slides>
  <Notes>12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60" baseType="lpstr">
      <vt:lpstr>Book Antiqua</vt:lpstr>
      <vt:lpstr>Calibri</vt:lpstr>
      <vt:lpstr>Lucida Sans</vt:lpstr>
      <vt:lpstr>Wingdings</vt:lpstr>
      <vt:lpstr>Wingdings 2</vt:lpstr>
      <vt:lpstr>Wingdings 3</vt:lpstr>
      <vt:lpstr>Apex</vt:lpstr>
      <vt:lpstr>Acrobat Document</vt:lpstr>
      <vt:lpstr>FORMATION AUX TECHNIQUES DE GONFLAGE AIR HP</vt:lpstr>
      <vt:lpstr>Contenu de formation Théorique</vt:lpstr>
      <vt:lpstr>La station de gonflage  </vt:lpstr>
      <vt:lpstr>REGLEMENTATION</vt:lpstr>
      <vt:lpstr>REGLEMENTATION</vt:lpstr>
      <vt:lpstr>LA REGLEMENTATION CONCERNE</vt:lpstr>
      <vt:lpstr>REGLEMENTATION  article 4 du 20 novembre 2017</vt:lpstr>
      <vt:lpstr> REGLEMENTATION  article 6 du 20 novembre 2017 </vt:lpstr>
      <vt:lpstr>REGLEMENTATION  article 7 du 20 novembre 2017</vt:lpstr>
      <vt:lpstr>Le compresseur </vt:lpstr>
      <vt:lpstr>Le compresseur</vt:lpstr>
      <vt:lpstr>Les refroidisseurs</vt:lpstr>
      <vt:lpstr>Étude du fonctionnement  les huiles</vt:lpstr>
      <vt:lpstr>Réglementation les soupapes</vt:lpstr>
      <vt:lpstr>Soupape de sécurité</vt:lpstr>
      <vt:lpstr>Étude du fonctionnement la filtration</vt:lpstr>
      <vt:lpstr>Présentation PowerPoint</vt:lpstr>
      <vt:lpstr>La filtration</vt:lpstr>
      <vt:lpstr>La distribution</vt:lpstr>
      <vt:lpstr>La distribution simple pression</vt:lpstr>
      <vt:lpstr>Rampe simple pression</vt:lpstr>
      <vt:lpstr>Rampe simple pression</vt:lpstr>
      <vt:lpstr>La distribution multipression </vt:lpstr>
      <vt:lpstr>Rampe double pression</vt:lpstr>
      <vt:lpstr>L’INSPECTION PERIODIQUE  DU COMPRESSEUR</vt:lpstr>
      <vt:lpstr>REGLEMENTATION  article 17 du 20 novembre 2017</vt:lpstr>
      <vt:lpstr>REGLEMENTATION  article 15 du 20 novembre 2017</vt:lpstr>
      <vt:lpstr>LA REQUALIFICATION  DES  RECIPIENTS SOUS PRESSION</vt:lpstr>
      <vt:lpstr>Récipient sous pression</vt:lpstr>
      <vt:lpstr>Présentation PowerPoint</vt:lpstr>
      <vt:lpstr>REGLEMENTATION  article 18 du 20 novembre 2017</vt:lpstr>
      <vt:lpstr>Loi du 28 octobre 1943</vt:lpstr>
      <vt:lpstr>Loi du 28 octobre 1943</vt:lpstr>
      <vt:lpstr>Loi du 28 octobre 1943</vt:lpstr>
      <vt:lpstr>L’EXPLOITATION</vt:lpstr>
      <vt:lpstr>L’EXPLOITATION</vt:lpstr>
      <vt:lpstr>L’INSTALLATION </vt:lpstr>
      <vt:lpstr> DOSSIER D’EXPLOITATION rappel : article 6 du 20 novembre 2017 </vt:lpstr>
      <vt:lpstr>AFFICHAGE </vt:lpstr>
      <vt:lpstr>Consignes de maintenance</vt:lpstr>
      <vt:lpstr>Vérification du niveau huile</vt:lpstr>
      <vt:lpstr>Vérification du filtre air</vt:lpstr>
      <vt:lpstr>Vérification de purges</vt:lpstr>
      <vt:lpstr>Consignes de maintenance</vt:lpstr>
      <vt:lpstr>Filtration </vt:lpstr>
      <vt:lpstr>Filtration </vt:lpstr>
      <vt:lpstr>Entretien périodique</vt:lpstr>
      <vt:lpstr>Consignes de maintenance</vt:lpstr>
      <vt:lpstr>Consignes de maintenance</vt:lpstr>
      <vt:lpstr>La maintenance en résumé</vt:lpstr>
      <vt:lpstr>Le personnel de la structure</vt:lpstr>
      <vt:lpstr>Présentation PowerPoint</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COMPRESSEUR</dc:title>
  <dc:creator>jeanmarc</dc:creator>
  <cp:lastModifiedBy>Utilisateur de Microsoft Office</cp:lastModifiedBy>
  <cp:revision>173</cp:revision>
  <dcterms:created xsi:type="dcterms:W3CDTF">2013-06-02T08:35:22Z</dcterms:created>
  <dcterms:modified xsi:type="dcterms:W3CDTF">2018-02-22T18:50:31Z</dcterms:modified>
</cp:coreProperties>
</file>